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1.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4.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5.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9.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0.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1.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2.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3.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4.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6.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7.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theme/theme48.xml" ContentType="application/vnd.openxmlformats-officedocument.theme+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theme/theme49.xml" ContentType="application/vnd.openxmlformats-officedocument.theme+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theme/theme50.xml" ContentType="application/vnd.openxmlformats-officedocument.theme+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theme/theme51.xml" ContentType="application/vnd.openxmlformats-officedocument.theme+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theme/theme52.xml" ContentType="application/vnd.openxmlformats-officedocument.theme+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theme/theme53.xml" ContentType="application/vnd.openxmlformats-officedocument.theme+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theme/theme54.xml" ContentType="application/vnd.openxmlformats-officedocument.theme+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theme/theme55.xml" ContentType="application/vnd.openxmlformats-officedocument.theme+xml"/>
  <Override PartName="/ppt/theme/theme56.xml" ContentType="application/vnd.openxmlformats-officedocument.theme+xml"/>
  <Override PartName="/ppt/theme/theme5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media/image110.jpg" ContentType="image/png"/>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1.xml" ContentType="application/vnd.openxmlformats-officedocument.presentationml.tags+xml"/>
  <Override PartName="/ppt/notesSlides/notesSlide58.xml" ContentType="application/vnd.openxmlformats-officedocument.presentationml.notesSlide+xml"/>
  <Override PartName="/ppt/tags/tag2.xml" ContentType="application/vnd.openxmlformats-officedocument.presentationml.tags+xml"/>
  <Override PartName="/ppt/notesSlides/notesSlide59.xml" ContentType="application/vnd.openxmlformats-officedocument.presentationml.notesSlide+xml"/>
  <Override PartName="/ppt/tags/tag3.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4.xml" ContentType="application/vnd.openxmlformats-officedocument.presentationml.tags+xml"/>
  <Override PartName="/ppt/notesSlides/notesSlide63.xml" ContentType="application/vnd.openxmlformats-officedocument.presentationml.notesSlide+xml"/>
  <Override PartName="/ppt/tags/tag5.xml" ContentType="application/vnd.openxmlformats-officedocument.presentationml.tags+xml"/>
  <Override PartName="/ppt/notesSlides/notesSlide64.xml" ContentType="application/vnd.openxmlformats-officedocument.presentationml.notesSlide+xml"/>
  <Override PartName="/ppt/tags/tag6.xml" ContentType="application/vnd.openxmlformats-officedocument.presentationml.tags+xml"/>
  <Override PartName="/ppt/notesSlides/notesSlide65.xml" ContentType="application/vnd.openxmlformats-officedocument.presentationml.notesSlide+xml"/>
  <Override PartName="/ppt/tags/tag7.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65" r:id="rId23"/>
    <p:sldMasterId id="2147485714" r:id="rId24"/>
    <p:sldMasterId id="2147486472" r:id="rId25"/>
    <p:sldMasterId id="2147486594" r:id="rId26"/>
    <p:sldMasterId id="2147486871" r:id="rId27"/>
    <p:sldMasterId id="2147487120" r:id="rId28"/>
    <p:sldMasterId id="2147487144" r:id="rId29"/>
    <p:sldMasterId id="2147487194" r:id="rId30"/>
    <p:sldMasterId id="2147487206" r:id="rId31"/>
    <p:sldMasterId id="2147487258" r:id="rId32"/>
    <p:sldMasterId id="2147487574" r:id="rId33"/>
    <p:sldMasterId id="2147487623" r:id="rId34"/>
    <p:sldMasterId id="2147487743" r:id="rId35"/>
    <p:sldMasterId id="2147488085" r:id="rId36"/>
    <p:sldMasterId id="2147488097" r:id="rId37"/>
    <p:sldMasterId id="2147488265" r:id="rId38"/>
    <p:sldMasterId id="2147488331" r:id="rId39"/>
    <p:sldMasterId id="2147488343" r:id="rId40"/>
    <p:sldMasterId id="2147488356" r:id="rId41"/>
    <p:sldMasterId id="2147488369" r:id="rId42"/>
    <p:sldMasterId id="2147488381" r:id="rId43"/>
    <p:sldMasterId id="2147488393" r:id="rId44"/>
    <p:sldMasterId id="2147488405" r:id="rId45"/>
    <p:sldMasterId id="2147488417" r:id="rId46"/>
    <p:sldMasterId id="2147488430" r:id="rId47"/>
    <p:sldMasterId id="2147488442" r:id="rId48"/>
    <p:sldMasterId id="2147488455" r:id="rId49"/>
    <p:sldMasterId id="2147488468" r:id="rId50"/>
    <p:sldMasterId id="2147488480" r:id="rId51"/>
    <p:sldMasterId id="2147488483" r:id="rId52"/>
    <p:sldMasterId id="2147488495" r:id="rId53"/>
    <p:sldMasterId id="2147488507" r:id="rId54"/>
    <p:sldMasterId id="2147488520" r:id="rId55"/>
  </p:sldMasterIdLst>
  <p:notesMasterIdLst>
    <p:notesMasterId r:id="rId274"/>
  </p:notesMasterIdLst>
  <p:handoutMasterIdLst>
    <p:handoutMasterId r:id="rId275"/>
  </p:handoutMasterIdLst>
  <p:sldIdLst>
    <p:sldId id="5119" r:id="rId56"/>
    <p:sldId id="656" r:id="rId57"/>
    <p:sldId id="5035" r:id="rId58"/>
    <p:sldId id="5032" r:id="rId59"/>
    <p:sldId id="5033" r:id="rId60"/>
    <p:sldId id="5034" r:id="rId61"/>
    <p:sldId id="3295" r:id="rId62"/>
    <p:sldId id="3296" r:id="rId63"/>
    <p:sldId id="3297" r:id="rId64"/>
    <p:sldId id="4847" r:id="rId65"/>
    <p:sldId id="4848" r:id="rId66"/>
    <p:sldId id="3845" r:id="rId67"/>
    <p:sldId id="4853" r:id="rId68"/>
    <p:sldId id="4851" r:id="rId69"/>
    <p:sldId id="4852" r:id="rId70"/>
    <p:sldId id="5125" r:id="rId71"/>
    <p:sldId id="5126" r:id="rId72"/>
    <p:sldId id="5138" r:id="rId73"/>
    <p:sldId id="4854" r:id="rId74"/>
    <p:sldId id="5038" r:id="rId75"/>
    <p:sldId id="3604" r:id="rId76"/>
    <p:sldId id="3581" r:id="rId77"/>
    <p:sldId id="3582" r:id="rId78"/>
    <p:sldId id="3609" r:id="rId79"/>
    <p:sldId id="4145" r:id="rId80"/>
    <p:sldId id="3583" r:id="rId81"/>
    <p:sldId id="3614" r:id="rId82"/>
    <p:sldId id="3615" r:id="rId83"/>
    <p:sldId id="4146" r:id="rId84"/>
    <p:sldId id="2476" r:id="rId85"/>
    <p:sldId id="4961" r:id="rId86"/>
    <p:sldId id="3584" r:id="rId87"/>
    <p:sldId id="3585" r:id="rId88"/>
    <p:sldId id="3586" r:id="rId89"/>
    <p:sldId id="3848" r:id="rId90"/>
    <p:sldId id="3710" r:id="rId91"/>
    <p:sldId id="3711" r:id="rId92"/>
    <p:sldId id="3712" r:id="rId93"/>
    <p:sldId id="660" r:id="rId94"/>
    <p:sldId id="661" r:id="rId95"/>
    <p:sldId id="3943" r:id="rId96"/>
    <p:sldId id="3944" r:id="rId97"/>
    <p:sldId id="3945" r:id="rId98"/>
    <p:sldId id="3946" r:id="rId99"/>
    <p:sldId id="3947" r:id="rId100"/>
    <p:sldId id="3948" r:id="rId101"/>
    <p:sldId id="3719" r:id="rId102"/>
    <p:sldId id="3950" r:id="rId103"/>
    <p:sldId id="3720" r:id="rId104"/>
    <p:sldId id="4860" r:id="rId105"/>
    <p:sldId id="4861" r:id="rId106"/>
    <p:sldId id="4862" r:id="rId107"/>
    <p:sldId id="4863" r:id="rId108"/>
    <p:sldId id="2408" r:id="rId109"/>
    <p:sldId id="2409" r:id="rId110"/>
    <p:sldId id="4864" r:id="rId111"/>
    <p:sldId id="2406" r:id="rId112"/>
    <p:sldId id="2410" r:id="rId113"/>
    <p:sldId id="4865" r:id="rId114"/>
    <p:sldId id="4893" r:id="rId115"/>
    <p:sldId id="5066" r:id="rId116"/>
    <p:sldId id="5067" r:id="rId117"/>
    <p:sldId id="475" r:id="rId118"/>
    <p:sldId id="3721" r:id="rId119"/>
    <p:sldId id="3722" r:id="rId120"/>
    <p:sldId id="4894" r:id="rId121"/>
    <p:sldId id="4895" r:id="rId122"/>
    <p:sldId id="4699" r:id="rId123"/>
    <p:sldId id="5036" r:id="rId124"/>
    <p:sldId id="3723" r:id="rId125"/>
    <p:sldId id="4968" r:id="rId126"/>
    <p:sldId id="4969" r:id="rId127"/>
    <p:sldId id="4970" r:id="rId128"/>
    <p:sldId id="4971" r:id="rId129"/>
    <p:sldId id="5037" r:id="rId130"/>
    <p:sldId id="4972" r:id="rId131"/>
    <p:sldId id="4973" r:id="rId132"/>
    <p:sldId id="4974" r:id="rId133"/>
    <p:sldId id="4975" r:id="rId134"/>
    <p:sldId id="4976" r:id="rId135"/>
    <p:sldId id="4977" r:id="rId136"/>
    <p:sldId id="4978" r:id="rId137"/>
    <p:sldId id="4979" r:id="rId138"/>
    <p:sldId id="4980" r:id="rId139"/>
    <p:sldId id="1863" r:id="rId140"/>
    <p:sldId id="5045" r:id="rId141"/>
    <p:sldId id="4899" r:id="rId142"/>
    <p:sldId id="4900" r:id="rId143"/>
    <p:sldId id="3958" r:id="rId144"/>
    <p:sldId id="3978" r:id="rId145"/>
    <p:sldId id="4901" r:id="rId146"/>
    <p:sldId id="4943" r:id="rId147"/>
    <p:sldId id="5029" r:id="rId148"/>
    <p:sldId id="5028" r:id="rId149"/>
    <p:sldId id="3602" r:id="rId150"/>
    <p:sldId id="3855" r:id="rId151"/>
    <p:sldId id="3726" r:id="rId152"/>
    <p:sldId id="4879" r:id="rId153"/>
    <p:sldId id="5065" r:id="rId154"/>
    <p:sldId id="4945" r:id="rId155"/>
    <p:sldId id="4946" r:id="rId156"/>
    <p:sldId id="4947" r:id="rId157"/>
    <p:sldId id="4948" r:id="rId158"/>
    <p:sldId id="5139" r:id="rId159"/>
    <p:sldId id="4949" r:id="rId160"/>
    <p:sldId id="4950" r:id="rId161"/>
    <p:sldId id="4951" r:id="rId162"/>
    <p:sldId id="4952" r:id="rId163"/>
    <p:sldId id="4953" r:id="rId164"/>
    <p:sldId id="4954" r:id="rId165"/>
    <p:sldId id="4955" r:id="rId166"/>
    <p:sldId id="4957" r:id="rId167"/>
    <p:sldId id="4958" r:id="rId168"/>
    <p:sldId id="4959" r:id="rId169"/>
    <p:sldId id="4960" r:id="rId170"/>
    <p:sldId id="5140" r:id="rId171"/>
    <p:sldId id="4962" r:id="rId172"/>
    <p:sldId id="4963" r:id="rId173"/>
    <p:sldId id="4964" r:id="rId174"/>
    <p:sldId id="4965" r:id="rId175"/>
    <p:sldId id="4966" r:id="rId176"/>
    <p:sldId id="4967" r:id="rId177"/>
    <p:sldId id="5141" r:id="rId178"/>
    <p:sldId id="5030" r:id="rId179"/>
    <p:sldId id="4826" r:id="rId180"/>
    <p:sldId id="2473" r:id="rId181"/>
    <p:sldId id="4983" r:id="rId182"/>
    <p:sldId id="5069" r:id="rId183"/>
    <p:sldId id="5070" r:id="rId184"/>
    <p:sldId id="4986" r:id="rId185"/>
    <p:sldId id="3985" r:id="rId186"/>
    <p:sldId id="5041" r:id="rId187"/>
    <p:sldId id="5058" r:id="rId188"/>
    <p:sldId id="5059" r:id="rId189"/>
    <p:sldId id="5060" r:id="rId190"/>
    <p:sldId id="5215" r:id="rId191"/>
    <p:sldId id="5039" r:id="rId192"/>
    <p:sldId id="5207" r:id="rId193"/>
    <p:sldId id="5208" r:id="rId194"/>
    <p:sldId id="461" r:id="rId195"/>
    <p:sldId id="464" r:id="rId196"/>
    <p:sldId id="5209" r:id="rId197"/>
    <p:sldId id="5210" r:id="rId198"/>
    <p:sldId id="5211" r:id="rId199"/>
    <p:sldId id="4827" r:id="rId200"/>
    <p:sldId id="5174" r:id="rId201"/>
    <p:sldId id="5216" r:id="rId202"/>
    <p:sldId id="5042" r:id="rId203"/>
    <p:sldId id="5047" r:id="rId204"/>
    <p:sldId id="5046" r:id="rId205"/>
    <p:sldId id="5061" r:id="rId206"/>
    <p:sldId id="5043" r:id="rId207"/>
    <p:sldId id="5212" r:id="rId208"/>
    <p:sldId id="5217" r:id="rId209"/>
    <p:sldId id="5213" r:id="rId210"/>
    <p:sldId id="5214" r:id="rId211"/>
    <p:sldId id="4956" r:id="rId212"/>
    <p:sldId id="4982" r:id="rId213"/>
    <p:sldId id="4987" r:id="rId214"/>
    <p:sldId id="4988" r:id="rId215"/>
    <p:sldId id="4866" r:id="rId216"/>
    <p:sldId id="4867" r:id="rId217"/>
    <p:sldId id="4868" r:id="rId218"/>
    <p:sldId id="4874" r:id="rId219"/>
    <p:sldId id="4942" r:id="rId220"/>
    <p:sldId id="4989" r:id="rId221"/>
    <p:sldId id="4876" r:id="rId222"/>
    <p:sldId id="4855" r:id="rId223"/>
    <p:sldId id="4856" r:id="rId224"/>
    <p:sldId id="4857" r:id="rId225"/>
    <p:sldId id="4880" r:id="rId226"/>
    <p:sldId id="973" r:id="rId227"/>
    <p:sldId id="4994" r:id="rId228"/>
    <p:sldId id="4995" r:id="rId229"/>
    <p:sldId id="4996" r:id="rId230"/>
    <p:sldId id="4997" r:id="rId231"/>
    <p:sldId id="4998" r:id="rId232"/>
    <p:sldId id="4999" r:id="rId233"/>
    <p:sldId id="4881" r:id="rId234"/>
    <p:sldId id="5000" r:id="rId235"/>
    <p:sldId id="5001" r:id="rId236"/>
    <p:sldId id="5002" r:id="rId237"/>
    <p:sldId id="5003" r:id="rId238"/>
    <p:sldId id="5004" r:id="rId239"/>
    <p:sldId id="5005" r:id="rId240"/>
    <p:sldId id="5006" r:id="rId241"/>
    <p:sldId id="5007" r:id="rId242"/>
    <p:sldId id="5008" r:id="rId243"/>
    <p:sldId id="5009" r:id="rId244"/>
    <p:sldId id="5010" r:id="rId245"/>
    <p:sldId id="5011" r:id="rId246"/>
    <p:sldId id="5012" r:id="rId247"/>
    <p:sldId id="5013" r:id="rId248"/>
    <p:sldId id="5014" r:id="rId249"/>
    <p:sldId id="5015" r:id="rId250"/>
    <p:sldId id="5016" r:id="rId251"/>
    <p:sldId id="5017" r:id="rId252"/>
    <p:sldId id="5018" r:id="rId253"/>
    <p:sldId id="5019" r:id="rId254"/>
    <p:sldId id="5020" r:id="rId255"/>
    <p:sldId id="5021" r:id="rId256"/>
    <p:sldId id="5022" r:id="rId257"/>
    <p:sldId id="5023" r:id="rId258"/>
    <p:sldId id="5024" r:id="rId259"/>
    <p:sldId id="5025" r:id="rId260"/>
    <p:sldId id="4884" r:id="rId261"/>
    <p:sldId id="4885" r:id="rId262"/>
    <p:sldId id="4886" r:id="rId263"/>
    <p:sldId id="4887" r:id="rId264"/>
    <p:sldId id="4888" r:id="rId265"/>
    <p:sldId id="4889" r:id="rId266"/>
    <p:sldId id="4890" r:id="rId267"/>
    <p:sldId id="4891" r:id="rId268"/>
    <p:sldId id="4892" r:id="rId269"/>
    <p:sldId id="4939" r:id="rId270"/>
    <p:sldId id="4940" r:id="rId271"/>
    <p:sldId id="2886" r:id="rId272"/>
    <p:sldId id="3972" r:id="rId27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1A5712"/>
    <a:srgbClr val="CC8D2A"/>
    <a:srgbClr val="0432FF"/>
    <a:srgbClr val="FF00C4"/>
    <a:srgbClr val="948A54"/>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796" autoAdjust="0"/>
    <p:restoredTop sz="94363" autoAdjust="0"/>
  </p:normalViewPr>
  <p:slideViewPr>
    <p:cSldViewPr>
      <p:cViewPr varScale="1">
        <p:scale>
          <a:sx n="102" d="100"/>
          <a:sy n="102" d="100"/>
        </p:scale>
        <p:origin x="1736"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2.xml"/><Relationship Id="rId21" Type="http://schemas.openxmlformats.org/officeDocument/2006/relationships/slideMaster" Target="slideMasters/slideMaster21.xml"/><Relationship Id="rId63" Type="http://schemas.openxmlformats.org/officeDocument/2006/relationships/slide" Target="slides/slide8.xml"/><Relationship Id="rId159" Type="http://schemas.openxmlformats.org/officeDocument/2006/relationships/slide" Target="slides/slide104.xml"/><Relationship Id="rId170" Type="http://schemas.openxmlformats.org/officeDocument/2006/relationships/slide" Target="slides/slide115.xml"/><Relationship Id="rId226" Type="http://schemas.openxmlformats.org/officeDocument/2006/relationships/slide" Target="slides/slide171.xml"/><Relationship Id="rId268" Type="http://schemas.openxmlformats.org/officeDocument/2006/relationships/slide" Target="slides/slide213.xml"/><Relationship Id="rId32" Type="http://schemas.openxmlformats.org/officeDocument/2006/relationships/slideMaster" Target="slideMasters/slideMaster32.xml"/><Relationship Id="rId74" Type="http://schemas.openxmlformats.org/officeDocument/2006/relationships/slide" Target="slides/slide19.xml"/><Relationship Id="rId128" Type="http://schemas.openxmlformats.org/officeDocument/2006/relationships/slide" Target="slides/slide73.xml"/><Relationship Id="rId5" Type="http://schemas.openxmlformats.org/officeDocument/2006/relationships/slideMaster" Target="slideMasters/slideMaster5.xml"/><Relationship Id="rId181" Type="http://schemas.openxmlformats.org/officeDocument/2006/relationships/slide" Target="slides/slide126.xml"/><Relationship Id="rId237" Type="http://schemas.openxmlformats.org/officeDocument/2006/relationships/slide" Target="slides/slide182.xml"/><Relationship Id="rId258" Type="http://schemas.openxmlformats.org/officeDocument/2006/relationships/slide" Target="slides/slide203.xml"/><Relationship Id="rId279" Type="http://schemas.openxmlformats.org/officeDocument/2006/relationships/tableStyles" Target="tableStyles.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9.xml"/><Relationship Id="rId118" Type="http://schemas.openxmlformats.org/officeDocument/2006/relationships/slide" Target="slides/slide63.xml"/><Relationship Id="rId139" Type="http://schemas.openxmlformats.org/officeDocument/2006/relationships/slide" Target="slides/slide84.xml"/><Relationship Id="rId85" Type="http://schemas.openxmlformats.org/officeDocument/2006/relationships/slide" Target="slides/slide30.xml"/><Relationship Id="rId150" Type="http://schemas.openxmlformats.org/officeDocument/2006/relationships/slide" Target="slides/slide95.xml"/><Relationship Id="rId171" Type="http://schemas.openxmlformats.org/officeDocument/2006/relationships/slide" Target="slides/slide116.xml"/><Relationship Id="rId192" Type="http://schemas.openxmlformats.org/officeDocument/2006/relationships/slide" Target="slides/slide137.xml"/><Relationship Id="rId206" Type="http://schemas.openxmlformats.org/officeDocument/2006/relationships/slide" Target="slides/slide151.xml"/><Relationship Id="rId227" Type="http://schemas.openxmlformats.org/officeDocument/2006/relationships/slide" Target="slides/slide172.xml"/><Relationship Id="rId248" Type="http://schemas.openxmlformats.org/officeDocument/2006/relationships/slide" Target="slides/slide193.xml"/><Relationship Id="rId269" Type="http://schemas.openxmlformats.org/officeDocument/2006/relationships/slide" Target="slides/slide214.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3.xml"/><Relationship Id="rId129" Type="http://schemas.openxmlformats.org/officeDocument/2006/relationships/slide" Target="slides/slide74.xml"/><Relationship Id="rId54" Type="http://schemas.openxmlformats.org/officeDocument/2006/relationships/slideMaster" Target="slideMasters/slideMaster54.xml"/><Relationship Id="rId75" Type="http://schemas.openxmlformats.org/officeDocument/2006/relationships/slide" Target="slides/slide20.xml"/><Relationship Id="rId96" Type="http://schemas.openxmlformats.org/officeDocument/2006/relationships/slide" Target="slides/slide41.xml"/><Relationship Id="rId140" Type="http://schemas.openxmlformats.org/officeDocument/2006/relationships/slide" Target="slides/slide85.xml"/><Relationship Id="rId161" Type="http://schemas.openxmlformats.org/officeDocument/2006/relationships/slide" Target="slides/slide106.xml"/><Relationship Id="rId182" Type="http://schemas.openxmlformats.org/officeDocument/2006/relationships/slide" Target="slides/slide127.xml"/><Relationship Id="rId217" Type="http://schemas.openxmlformats.org/officeDocument/2006/relationships/slide" Target="slides/slide162.xml"/><Relationship Id="rId6" Type="http://schemas.openxmlformats.org/officeDocument/2006/relationships/slideMaster" Target="slideMasters/slideMaster6.xml"/><Relationship Id="rId238" Type="http://schemas.openxmlformats.org/officeDocument/2006/relationships/slide" Target="slides/slide183.xml"/><Relationship Id="rId259" Type="http://schemas.openxmlformats.org/officeDocument/2006/relationships/slide" Target="slides/slide204.xml"/><Relationship Id="rId23" Type="http://schemas.openxmlformats.org/officeDocument/2006/relationships/slideMaster" Target="slideMasters/slideMaster23.xml"/><Relationship Id="rId119" Type="http://schemas.openxmlformats.org/officeDocument/2006/relationships/slide" Target="slides/slide64.xml"/><Relationship Id="rId270" Type="http://schemas.openxmlformats.org/officeDocument/2006/relationships/slide" Target="slides/slide215.xml"/><Relationship Id="rId44" Type="http://schemas.openxmlformats.org/officeDocument/2006/relationships/slideMaster" Target="slideMasters/slideMaster44.xml"/><Relationship Id="rId65" Type="http://schemas.openxmlformats.org/officeDocument/2006/relationships/slide" Target="slides/slide10.xml"/><Relationship Id="rId86" Type="http://schemas.openxmlformats.org/officeDocument/2006/relationships/slide" Target="slides/slide31.xml"/><Relationship Id="rId130" Type="http://schemas.openxmlformats.org/officeDocument/2006/relationships/slide" Target="slides/slide75.xml"/><Relationship Id="rId151" Type="http://schemas.openxmlformats.org/officeDocument/2006/relationships/slide" Target="slides/slide96.xml"/><Relationship Id="rId172" Type="http://schemas.openxmlformats.org/officeDocument/2006/relationships/slide" Target="slides/slide117.xml"/><Relationship Id="rId193" Type="http://schemas.openxmlformats.org/officeDocument/2006/relationships/slide" Target="slides/slide138.xml"/><Relationship Id="rId207" Type="http://schemas.openxmlformats.org/officeDocument/2006/relationships/slide" Target="slides/slide152.xml"/><Relationship Id="rId228" Type="http://schemas.openxmlformats.org/officeDocument/2006/relationships/slide" Target="slides/slide173.xml"/><Relationship Id="rId249" Type="http://schemas.openxmlformats.org/officeDocument/2006/relationships/slide" Target="slides/slide194.xml"/><Relationship Id="rId13" Type="http://schemas.openxmlformats.org/officeDocument/2006/relationships/slideMaster" Target="slideMasters/slideMaster13.xml"/><Relationship Id="rId109" Type="http://schemas.openxmlformats.org/officeDocument/2006/relationships/slide" Target="slides/slide54.xml"/><Relationship Id="rId260" Type="http://schemas.openxmlformats.org/officeDocument/2006/relationships/slide" Target="slides/slide205.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21.xml"/><Relationship Id="rId97" Type="http://schemas.openxmlformats.org/officeDocument/2006/relationships/slide" Target="slides/slide42.xml"/><Relationship Id="rId120" Type="http://schemas.openxmlformats.org/officeDocument/2006/relationships/slide" Target="slides/slide65.xml"/><Relationship Id="rId141" Type="http://schemas.openxmlformats.org/officeDocument/2006/relationships/slide" Target="slides/slide86.xml"/><Relationship Id="rId7" Type="http://schemas.openxmlformats.org/officeDocument/2006/relationships/slideMaster" Target="slideMasters/slideMaster7.xml"/><Relationship Id="rId162" Type="http://schemas.openxmlformats.org/officeDocument/2006/relationships/slide" Target="slides/slide107.xml"/><Relationship Id="rId183" Type="http://schemas.openxmlformats.org/officeDocument/2006/relationships/slide" Target="slides/slide128.xml"/><Relationship Id="rId218" Type="http://schemas.openxmlformats.org/officeDocument/2006/relationships/slide" Target="slides/slide163.xml"/><Relationship Id="rId239" Type="http://schemas.openxmlformats.org/officeDocument/2006/relationships/slide" Target="slides/slide184.xml"/><Relationship Id="rId250" Type="http://schemas.openxmlformats.org/officeDocument/2006/relationships/slide" Target="slides/slide195.xml"/><Relationship Id="rId271" Type="http://schemas.openxmlformats.org/officeDocument/2006/relationships/slide" Target="slides/slide216.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1.xml"/><Relationship Id="rId87" Type="http://schemas.openxmlformats.org/officeDocument/2006/relationships/slide" Target="slides/slide32.xml"/><Relationship Id="rId110" Type="http://schemas.openxmlformats.org/officeDocument/2006/relationships/slide" Target="slides/slide55.xml"/><Relationship Id="rId131" Type="http://schemas.openxmlformats.org/officeDocument/2006/relationships/slide" Target="slides/slide76.xml"/><Relationship Id="rId152" Type="http://schemas.openxmlformats.org/officeDocument/2006/relationships/slide" Target="slides/slide97.xml"/><Relationship Id="rId173" Type="http://schemas.openxmlformats.org/officeDocument/2006/relationships/slide" Target="slides/slide118.xml"/><Relationship Id="rId194" Type="http://schemas.openxmlformats.org/officeDocument/2006/relationships/slide" Target="slides/slide139.xml"/><Relationship Id="rId208" Type="http://schemas.openxmlformats.org/officeDocument/2006/relationships/slide" Target="slides/slide153.xml"/><Relationship Id="rId229" Type="http://schemas.openxmlformats.org/officeDocument/2006/relationships/slide" Target="slides/slide174.xml"/><Relationship Id="rId240" Type="http://schemas.openxmlformats.org/officeDocument/2006/relationships/slide" Target="slides/slide185.xml"/><Relationship Id="rId261" Type="http://schemas.openxmlformats.org/officeDocument/2006/relationships/slide" Target="slides/slide206.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xml"/><Relationship Id="rId77" Type="http://schemas.openxmlformats.org/officeDocument/2006/relationships/slide" Target="slides/slide22.xml"/><Relationship Id="rId100" Type="http://schemas.openxmlformats.org/officeDocument/2006/relationships/slide" Target="slides/slide45.xml"/><Relationship Id="rId8" Type="http://schemas.openxmlformats.org/officeDocument/2006/relationships/slideMaster" Target="slideMasters/slideMaster8.xml"/><Relationship Id="rId98" Type="http://schemas.openxmlformats.org/officeDocument/2006/relationships/slide" Target="slides/slide43.xml"/><Relationship Id="rId121" Type="http://schemas.openxmlformats.org/officeDocument/2006/relationships/slide" Target="slides/slide66.xml"/><Relationship Id="rId142" Type="http://schemas.openxmlformats.org/officeDocument/2006/relationships/slide" Target="slides/slide87.xml"/><Relationship Id="rId163" Type="http://schemas.openxmlformats.org/officeDocument/2006/relationships/slide" Target="slides/slide108.xml"/><Relationship Id="rId184" Type="http://schemas.openxmlformats.org/officeDocument/2006/relationships/slide" Target="slides/slide129.xml"/><Relationship Id="rId219" Type="http://schemas.openxmlformats.org/officeDocument/2006/relationships/slide" Target="slides/slide164.xml"/><Relationship Id="rId230" Type="http://schemas.openxmlformats.org/officeDocument/2006/relationships/slide" Target="slides/slide175.xml"/><Relationship Id="rId251" Type="http://schemas.openxmlformats.org/officeDocument/2006/relationships/slide" Target="slides/slide196.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2.xml"/><Relationship Id="rId272" Type="http://schemas.openxmlformats.org/officeDocument/2006/relationships/slide" Target="slides/slide217.xml"/><Relationship Id="rId88" Type="http://schemas.openxmlformats.org/officeDocument/2006/relationships/slide" Target="slides/slide33.xml"/><Relationship Id="rId111" Type="http://schemas.openxmlformats.org/officeDocument/2006/relationships/slide" Target="slides/slide56.xml"/><Relationship Id="rId132" Type="http://schemas.openxmlformats.org/officeDocument/2006/relationships/slide" Target="slides/slide77.xml"/><Relationship Id="rId153" Type="http://schemas.openxmlformats.org/officeDocument/2006/relationships/slide" Target="slides/slide98.xml"/><Relationship Id="rId174" Type="http://schemas.openxmlformats.org/officeDocument/2006/relationships/slide" Target="slides/slide119.xml"/><Relationship Id="rId195" Type="http://schemas.openxmlformats.org/officeDocument/2006/relationships/slide" Target="slides/slide140.xml"/><Relationship Id="rId209" Type="http://schemas.openxmlformats.org/officeDocument/2006/relationships/slide" Target="slides/slide154.xml"/><Relationship Id="rId220" Type="http://schemas.openxmlformats.org/officeDocument/2006/relationships/slide" Target="slides/slide165.xml"/><Relationship Id="rId241" Type="http://schemas.openxmlformats.org/officeDocument/2006/relationships/slide" Target="slides/slide18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xml"/><Relationship Id="rId262" Type="http://schemas.openxmlformats.org/officeDocument/2006/relationships/slide" Target="slides/slide207.xml"/><Relationship Id="rId78" Type="http://schemas.openxmlformats.org/officeDocument/2006/relationships/slide" Target="slides/slide23.xml"/><Relationship Id="rId99" Type="http://schemas.openxmlformats.org/officeDocument/2006/relationships/slide" Target="slides/slide44.xml"/><Relationship Id="rId101" Type="http://schemas.openxmlformats.org/officeDocument/2006/relationships/slide" Target="slides/slide46.xml"/><Relationship Id="rId122" Type="http://schemas.openxmlformats.org/officeDocument/2006/relationships/slide" Target="slides/slide67.xml"/><Relationship Id="rId143" Type="http://schemas.openxmlformats.org/officeDocument/2006/relationships/slide" Target="slides/slide88.xml"/><Relationship Id="rId164" Type="http://schemas.openxmlformats.org/officeDocument/2006/relationships/slide" Target="slides/slide109.xml"/><Relationship Id="rId185" Type="http://schemas.openxmlformats.org/officeDocument/2006/relationships/slide" Target="slides/slide130.xml"/><Relationship Id="rId9" Type="http://schemas.openxmlformats.org/officeDocument/2006/relationships/slideMaster" Target="slideMasters/slideMaster9.xml"/><Relationship Id="rId210" Type="http://schemas.openxmlformats.org/officeDocument/2006/relationships/slide" Target="slides/slide155.xml"/><Relationship Id="rId26" Type="http://schemas.openxmlformats.org/officeDocument/2006/relationships/slideMaster" Target="slideMasters/slideMaster26.xml"/><Relationship Id="rId231" Type="http://schemas.openxmlformats.org/officeDocument/2006/relationships/slide" Target="slides/slide176.xml"/><Relationship Id="rId252" Type="http://schemas.openxmlformats.org/officeDocument/2006/relationships/slide" Target="slides/slide197.xml"/><Relationship Id="rId273" Type="http://schemas.openxmlformats.org/officeDocument/2006/relationships/slide" Target="slides/slide218.xml"/><Relationship Id="rId47" Type="http://schemas.openxmlformats.org/officeDocument/2006/relationships/slideMaster" Target="slideMasters/slideMaster47.xml"/><Relationship Id="rId68" Type="http://schemas.openxmlformats.org/officeDocument/2006/relationships/slide" Target="slides/slide13.xml"/><Relationship Id="rId89" Type="http://schemas.openxmlformats.org/officeDocument/2006/relationships/slide" Target="slides/slide34.xml"/><Relationship Id="rId112" Type="http://schemas.openxmlformats.org/officeDocument/2006/relationships/slide" Target="slides/slide57.xml"/><Relationship Id="rId133" Type="http://schemas.openxmlformats.org/officeDocument/2006/relationships/slide" Target="slides/slide78.xml"/><Relationship Id="rId154" Type="http://schemas.openxmlformats.org/officeDocument/2006/relationships/slide" Target="slides/slide99.xml"/><Relationship Id="rId175" Type="http://schemas.openxmlformats.org/officeDocument/2006/relationships/slide" Target="slides/slide120.xml"/><Relationship Id="rId196" Type="http://schemas.openxmlformats.org/officeDocument/2006/relationships/slide" Target="slides/slide141.xml"/><Relationship Id="rId200" Type="http://schemas.openxmlformats.org/officeDocument/2006/relationships/slide" Target="slides/slide145.xml"/><Relationship Id="rId16" Type="http://schemas.openxmlformats.org/officeDocument/2006/relationships/slideMaster" Target="slideMasters/slideMaster16.xml"/><Relationship Id="rId221" Type="http://schemas.openxmlformats.org/officeDocument/2006/relationships/slide" Target="slides/slide166.xml"/><Relationship Id="rId242" Type="http://schemas.openxmlformats.org/officeDocument/2006/relationships/slide" Target="slides/slide187.xml"/><Relationship Id="rId263" Type="http://schemas.openxmlformats.org/officeDocument/2006/relationships/slide" Target="slides/slide208.xml"/><Relationship Id="rId37" Type="http://schemas.openxmlformats.org/officeDocument/2006/relationships/slideMaster" Target="slideMasters/slideMaster37.xml"/><Relationship Id="rId58" Type="http://schemas.openxmlformats.org/officeDocument/2006/relationships/slide" Target="slides/slide3.xml"/><Relationship Id="rId79" Type="http://schemas.openxmlformats.org/officeDocument/2006/relationships/slide" Target="slides/slide24.xml"/><Relationship Id="rId102" Type="http://schemas.openxmlformats.org/officeDocument/2006/relationships/slide" Target="slides/slide47.xml"/><Relationship Id="rId123" Type="http://schemas.openxmlformats.org/officeDocument/2006/relationships/slide" Target="slides/slide68.xml"/><Relationship Id="rId144" Type="http://schemas.openxmlformats.org/officeDocument/2006/relationships/slide" Target="slides/slide89.xml"/><Relationship Id="rId90" Type="http://schemas.openxmlformats.org/officeDocument/2006/relationships/slide" Target="slides/slide35.xml"/><Relationship Id="rId165" Type="http://schemas.openxmlformats.org/officeDocument/2006/relationships/slide" Target="slides/slide110.xml"/><Relationship Id="rId186" Type="http://schemas.openxmlformats.org/officeDocument/2006/relationships/slide" Target="slides/slide131.xml"/><Relationship Id="rId211" Type="http://schemas.openxmlformats.org/officeDocument/2006/relationships/slide" Target="slides/slide156.xml"/><Relationship Id="rId232" Type="http://schemas.openxmlformats.org/officeDocument/2006/relationships/slide" Target="slides/slide177.xml"/><Relationship Id="rId253" Type="http://schemas.openxmlformats.org/officeDocument/2006/relationships/slide" Target="slides/slide198.xml"/><Relationship Id="rId274" Type="http://schemas.openxmlformats.org/officeDocument/2006/relationships/notesMaster" Target="notesMasters/notesMaster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4.xml"/><Relationship Id="rId113" Type="http://schemas.openxmlformats.org/officeDocument/2006/relationships/slide" Target="slides/slide58.xml"/><Relationship Id="rId134" Type="http://schemas.openxmlformats.org/officeDocument/2006/relationships/slide" Target="slides/slide79.xml"/><Relationship Id="rId80" Type="http://schemas.openxmlformats.org/officeDocument/2006/relationships/slide" Target="slides/slide25.xml"/><Relationship Id="rId155" Type="http://schemas.openxmlformats.org/officeDocument/2006/relationships/slide" Target="slides/slide100.xml"/><Relationship Id="rId176" Type="http://schemas.openxmlformats.org/officeDocument/2006/relationships/slide" Target="slides/slide121.xml"/><Relationship Id="rId197" Type="http://schemas.openxmlformats.org/officeDocument/2006/relationships/slide" Target="slides/slide142.xml"/><Relationship Id="rId201" Type="http://schemas.openxmlformats.org/officeDocument/2006/relationships/slide" Target="slides/slide146.xml"/><Relationship Id="rId222" Type="http://schemas.openxmlformats.org/officeDocument/2006/relationships/slide" Target="slides/slide167.xml"/><Relationship Id="rId243" Type="http://schemas.openxmlformats.org/officeDocument/2006/relationships/slide" Target="slides/slide188.xml"/><Relationship Id="rId264" Type="http://schemas.openxmlformats.org/officeDocument/2006/relationships/slide" Target="slides/slide209.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4.xml"/><Relationship Id="rId103" Type="http://schemas.openxmlformats.org/officeDocument/2006/relationships/slide" Target="slides/slide48.xml"/><Relationship Id="rId124" Type="http://schemas.openxmlformats.org/officeDocument/2006/relationships/slide" Target="slides/slide69.xml"/><Relationship Id="rId70" Type="http://schemas.openxmlformats.org/officeDocument/2006/relationships/slide" Target="slides/slide15.xml"/><Relationship Id="rId91" Type="http://schemas.openxmlformats.org/officeDocument/2006/relationships/slide" Target="slides/slide36.xml"/><Relationship Id="rId145" Type="http://schemas.openxmlformats.org/officeDocument/2006/relationships/slide" Target="slides/slide90.xml"/><Relationship Id="rId166" Type="http://schemas.openxmlformats.org/officeDocument/2006/relationships/slide" Target="slides/slide111.xml"/><Relationship Id="rId187" Type="http://schemas.openxmlformats.org/officeDocument/2006/relationships/slide" Target="slides/slide132.xml"/><Relationship Id="rId1" Type="http://schemas.openxmlformats.org/officeDocument/2006/relationships/slideMaster" Target="slideMasters/slideMaster1.xml"/><Relationship Id="rId212" Type="http://schemas.openxmlformats.org/officeDocument/2006/relationships/slide" Target="slides/slide157.xml"/><Relationship Id="rId233" Type="http://schemas.openxmlformats.org/officeDocument/2006/relationships/slide" Target="slides/slide178.xml"/><Relationship Id="rId254" Type="http://schemas.openxmlformats.org/officeDocument/2006/relationships/slide" Target="slides/slide199.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9.xml"/><Relationship Id="rId275" Type="http://schemas.openxmlformats.org/officeDocument/2006/relationships/handoutMaster" Target="handoutMasters/handoutMaster1.xml"/><Relationship Id="rId60" Type="http://schemas.openxmlformats.org/officeDocument/2006/relationships/slide" Target="slides/slide5.xml"/><Relationship Id="rId81" Type="http://schemas.openxmlformats.org/officeDocument/2006/relationships/slide" Target="slides/slide26.xml"/><Relationship Id="rId135" Type="http://schemas.openxmlformats.org/officeDocument/2006/relationships/slide" Target="slides/slide80.xml"/><Relationship Id="rId156" Type="http://schemas.openxmlformats.org/officeDocument/2006/relationships/slide" Target="slides/slide101.xml"/><Relationship Id="rId177" Type="http://schemas.openxmlformats.org/officeDocument/2006/relationships/slide" Target="slides/slide122.xml"/><Relationship Id="rId198" Type="http://schemas.openxmlformats.org/officeDocument/2006/relationships/slide" Target="slides/slide143.xml"/><Relationship Id="rId202" Type="http://schemas.openxmlformats.org/officeDocument/2006/relationships/slide" Target="slides/slide147.xml"/><Relationship Id="rId223" Type="http://schemas.openxmlformats.org/officeDocument/2006/relationships/slide" Target="slides/slide168.xml"/><Relationship Id="rId244" Type="http://schemas.openxmlformats.org/officeDocument/2006/relationships/slide" Target="slides/slide189.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0.xml"/><Relationship Id="rId50" Type="http://schemas.openxmlformats.org/officeDocument/2006/relationships/slideMaster" Target="slideMasters/slideMaster50.xml"/><Relationship Id="rId104" Type="http://schemas.openxmlformats.org/officeDocument/2006/relationships/slide" Target="slides/slide49.xml"/><Relationship Id="rId125" Type="http://schemas.openxmlformats.org/officeDocument/2006/relationships/slide" Target="slides/slide70.xml"/><Relationship Id="rId146" Type="http://schemas.openxmlformats.org/officeDocument/2006/relationships/slide" Target="slides/slide91.xml"/><Relationship Id="rId167" Type="http://schemas.openxmlformats.org/officeDocument/2006/relationships/slide" Target="slides/slide112.xml"/><Relationship Id="rId188" Type="http://schemas.openxmlformats.org/officeDocument/2006/relationships/slide" Target="slides/slide133.xml"/><Relationship Id="rId71" Type="http://schemas.openxmlformats.org/officeDocument/2006/relationships/slide" Target="slides/slide16.xml"/><Relationship Id="rId92" Type="http://schemas.openxmlformats.org/officeDocument/2006/relationships/slide" Target="slides/slide37.xml"/><Relationship Id="rId213" Type="http://schemas.openxmlformats.org/officeDocument/2006/relationships/slide" Target="slides/slide158.xml"/><Relationship Id="rId234" Type="http://schemas.openxmlformats.org/officeDocument/2006/relationships/slide" Target="slides/slide17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0.xml"/><Relationship Id="rId276" Type="http://schemas.openxmlformats.org/officeDocument/2006/relationships/presProps" Target="presProps.xml"/><Relationship Id="rId40" Type="http://schemas.openxmlformats.org/officeDocument/2006/relationships/slideMaster" Target="slideMasters/slideMaster40.xml"/><Relationship Id="rId115" Type="http://schemas.openxmlformats.org/officeDocument/2006/relationships/slide" Target="slides/slide60.xml"/><Relationship Id="rId136" Type="http://schemas.openxmlformats.org/officeDocument/2006/relationships/slide" Target="slides/slide81.xml"/><Relationship Id="rId157" Type="http://schemas.openxmlformats.org/officeDocument/2006/relationships/slide" Target="slides/slide102.xml"/><Relationship Id="rId178" Type="http://schemas.openxmlformats.org/officeDocument/2006/relationships/slide" Target="slides/slide123.xml"/><Relationship Id="rId61" Type="http://schemas.openxmlformats.org/officeDocument/2006/relationships/slide" Target="slides/slide6.xml"/><Relationship Id="rId82" Type="http://schemas.openxmlformats.org/officeDocument/2006/relationships/slide" Target="slides/slide27.xml"/><Relationship Id="rId199" Type="http://schemas.openxmlformats.org/officeDocument/2006/relationships/slide" Target="slides/slide144.xml"/><Relationship Id="rId203" Type="http://schemas.openxmlformats.org/officeDocument/2006/relationships/slide" Target="slides/slide148.xml"/><Relationship Id="rId19" Type="http://schemas.openxmlformats.org/officeDocument/2006/relationships/slideMaster" Target="slideMasters/slideMaster19.xml"/><Relationship Id="rId224" Type="http://schemas.openxmlformats.org/officeDocument/2006/relationships/slide" Target="slides/slide169.xml"/><Relationship Id="rId245" Type="http://schemas.openxmlformats.org/officeDocument/2006/relationships/slide" Target="slides/slide190.xml"/><Relationship Id="rId266" Type="http://schemas.openxmlformats.org/officeDocument/2006/relationships/slide" Target="slides/slide211.xml"/><Relationship Id="rId30" Type="http://schemas.openxmlformats.org/officeDocument/2006/relationships/slideMaster" Target="slideMasters/slideMaster30.xml"/><Relationship Id="rId105" Type="http://schemas.openxmlformats.org/officeDocument/2006/relationships/slide" Target="slides/slide50.xml"/><Relationship Id="rId126" Type="http://schemas.openxmlformats.org/officeDocument/2006/relationships/slide" Target="slides/slide71.xml"/><Relationship Id="rId147" Type="http://schemas.openxmlformats.org/officeDocument/2006/relationships/slide" Target="slides/slide92.xml"/><Relationship Id="rId168" Type="http://schemas.openxmlformats.org/officeDocument/2006/relationships/slide" Target="slides/slide113.xml"/><Relationship Id="rId51" Type="http://schemas.openxmlformats.org/officeDocument/2006/relationships/slideMaster" Target="slideMasters/slideMaster51.xml"/><Relationship Id="rId72" Type="http://schemas.openxmlformats.org/officeDocument/2006/relationships/slide" Target="slides/slide17.xml"/><Relationship Id="rId93" Type="http://schemas.openxmlformats.org/officeDocument/2006/relationships/slide" Target="slides/slide38.xml"/><Relationship Id="rId189" Type="http://schemas.openxmlformats.org/officeDocument/2006/relationships/slide" Target="slides/slide134.xml"/><Relationship Id="rId3" Type="http://schemas.openxmlformats.org/officeDocument/2006/relationships/slideMaster" Target="slideMasters/slideMaster3.xml"/><Relationship Id="rId214" Type="http://schemas.openxmlformats.org/officeDocument/2006/relationships/slide" Target="slides/slide159.xml"/><Relationship Id="rId235" Type="http://schemas.openxmlformats.org/officeDocument/2006/relationships/slide" Target="slides/slide180.xml"/><Relationship Id="rId256" Type="http://schemas.openxmlformats.org/officeDocument/2006/relationships/slide" Target="slides/slide201.xml"/><Relationship Id="rId277" Type="http://schemas.openxmlformats.org/officeDocument/2006/relationships/viewProps" Target="viewProps.xml"/><Relationship Id="rId116" Type="http://schemas.openxmlformats.org/officeDocument/2006/relationships/slide" Target="slides/slide61.xml"/><Relationship Id="rId137" Type="http://schemas.openxmlformats.org/officeDocument/2006/relationships/slide" Target="slides/slide82.xml"/><Relationship Id="rId158" Type="http://schemas.openxmlformats.org/officeDocument/2006/relationships/slide" Target="slides/slide10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7.xml"/><Relationship Id="rId83" Type="http://schemas.openxmlformats.org/officeDocument/2006/relationships/slide" Target="slides/slide28.xml"/><Relationship Id="rId179" Type="http://schemas.openxmlformats.org/officeDocument/2006/relationships/slide" Target="slides/slide124.xml"/><Relationship Id="rId190" Type="http://schemas.openxmlformats.org/officeDocument/2006/relationships/slide" Target="slides/slide135.xml"/><Relationship Id="rId204" Type="http://schemas.openxmlformats.org/officeDocument/2006/relationships/slide" Target="slides/slide149.xml"/><Relationship Id="rId225" Type="http://schemas.openxmlformats.org/officeDocument/2006/relationships/slide" Target="slides/slide170.xml"/><Relationship Id="rId246" Type="http://schemas.openxmlformats.org/officeDocument/2006/relationships/slide" Target="slides/slide191.xml"/><Relationship Id="rId267" Type="http://schemas.openxmlformats.org/officeDocument/2006/relationships/slide" Target="slides/slide212.xml"/><Relationship Id="rId106" Type="http://schemas.openxmlformats.org/officeDocument/2006/relationships/slide" Target="slides/slide51.xml"/><Relationship Id="rId127" Type="http://schemas.openxmlformats.org/officeDocument/2006/relationships/slide" Target="slides/slide7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8.xml"/><Relationship Id="rId94" Type="http://schemas.openxmlformats.org/officeDocument/2006/relationships/slide" Target="slides/slide39.xml"/><Relationship Id="rId148" Type="http://schemas.openxmlformats.org/officeDocument/2006/relationships/slide" Target="slides/slide93.xml"/><Relationship Id="rId169" Type="http://schemas.openxmlformats.org/officeDocument/2006/relationships/slide" Target="slides/slide114.xml"/><Relationship Id="rId4" Type="http://schemas.openxmlformats.org/officeDocument/2006/relationships/slideMaster" Target="slideMasters/slideMaster4.xml"/><Relationship Id="rId180" Type="http://schemas.openxmlformats.org/officeDocument/2006/relationships/slide" Target="slides/slide125.xml"/><Relationship Id="rId215" Type="http://schemas.openxmlformats.org/officeDocument/2006/relationships/slide" Target="slides/slide160.xml"/><Relationship Id="rId236" Type="http://schemas.openxmlformats.org/officeDocument/2006/relationships/slide" Target="slides/slide181.xml"/><Relationship Id="rId257" Type="http://schemas.openxmlformats.org/officeDocument/2006/relationships/slide" Target="slides/slide202.xml"/><Relationship Id="rId278" Type="http://schemas.openxmlformats.org/officeDocument/2006/relationships/theme" Target="theme/theme1.xml"/><Relationship Id="rId42" Type="http://schemas.openxmlformats.org/officeDocument/2006/relationships/slideMaster" Target="slideMasters/slideMaster42.xml"/><Relationship Id="rId84" Type="http://schemas.openxmlformats.org/officeDocument/2006/relationships/slide" Target="slides/slide29.xml"/><Relationship Id="rId138" Type="http://schemas.openxmlformats.org/officeDocument/2006/relationships/slide" Target="slides/slide83.xml"/><Relationship Id="rId191" Type="http://schemas.openxmlformats.org/officeDocument/2006/relationships/slide" Target="slides/slide136.xml"/><Relationship Id="rId205" Type="http://schemas.openxmlformats.org/officeDocument/2006/relationships/slide" Target="slides/slide150.xml"/><Relationship Id="rId247" Type="http://schemas.openxmlformats.org/officeDocument/2006/relationships/slide" Target="slides/slide192.xml"/><Relationship Id="rId107" Type="http://schemas.openxmlformats.org/officeDocument/2006/relationships/slide" Target="slides/slide52.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4.xml"/><Relationship Id="rId95" Type="http://schemas.openxmlformats.org/officeDocument/2006/relationships/slide" Target="slides/slide40.xml"/><Relationship Id="rId160" Type="http://schemas.openxmlformats.org/officeDocument/2006/relationships/slide" Target="slides/slide105.xml"/><Relationship Id="rId216" Type="http://schemas.openxmlformats.org/officeDocument/2006/relationships/slide" Target="slides/slide161.xml"/></Relationships>
</file>

<file path=ppt/charts/_rels/chart1.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D4AC-9443-ACA1-C35F37B6282E}"/>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D4AC-9443-ACA1-C35F37B6282E}"/>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D4AC-9443-ACA1-C35F37B6282E}"/>
            </c:ext>
          </c:extLst>
        </c:ser>
        <c:dLbls>
          <c:showLegendKey val="0"/>
          <c:showVal val="0"/>
          <c:showCatName val="0"/>
          <c:showSerName val="0"/>
          <c:showPercent val="0"/>
          <c:showBubbleSize val="0"/>
        </c:dLbls>
        <c:marker val="1"/>
        <c:smooth val="0"/>
        <c:axId val="-1736773904"/>
        <c:axId val="-1736769696"/>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D4AC-9443-ACA1-C35F37B6282E}"/>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xmlns:c15="http://schemas.microsoft.com/office/drawing/2012/chart">
                  <c:ext xmlns:c16="http://schemas.microsoft.com/office/drawing/2014/chart" uri="{C3380CC4-5D6E-409C-BE32-E72D297353CC}">
                    <c16:uniqueId val="{00000004-D4AC-9443-ACA1-C35F37B6282E}"/>
                  </c:ext>
                </c:extLst>
              </c15:ser>
            </c15:filteredLineSeries>
          </c:ext>
        </c:extLst>
      </c:lineChart>
      <c:catAx>
        <c:axId val="-1736773904"/>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36769696"/>
        <c:crosses val="autoZero"/>
        <c:auto val="1"/>
        <c:lblAlgn val="ctr"/>
        <c:lblOffset val="100"/>
        <c:noMultiLvlLbl val="0"/>
      </c:catAx>
      <c:valAx>
        <c:axId val="-1736769696"/>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36773904"/>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4/3/19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4/3/19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6037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7004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7140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976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7840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9001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24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6717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we executed the code on four different processors, all four of them yielded errors. Intel </a:t>
            </a:r>
            <a:r>
              <a:rPr lang="en-US" baseline="0" dirty="0" err="1"/>
              <a:t>Haswell</a:t>
            </a:r>
            <a:r>
              <a:rPr lang="en-US" baseline="0" dirty="0"/>
              <a:t> has the most errors, at 23 thousand, because it has the highest rate of accessing DRAM.</a:t>
            </a:r>
          </a:p>
          <a:p>
            <a:endParaRPr lang="en-US" baseline="0" dirty="0"/>
          </a:p>
          <a:p>
            <a:r>
              <a:rPr lang="en-US" baseline="0" dirty="0"/>
              <a:t>Later on, I’ll show that we can induce as many as ten million disturbance errors in a more controlled environment.</a:t>
            </a:r>
          </a:p>
          <a:p>
            <a:endParaRPr lang="en-US" baseline="0" dirty="0"/>
          </a:p>
          <a:p>
            <a:r>
              <a:rPr lang="en-US" baseline="0" dirty="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0592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7985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3255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1204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addition, they have serious implications for security</a:t>
            </a:r>
          </a:p>
          <a:p>
            <a:endParaRPr lang="en-US" baseline="0" dirty="0"/>
          </a:p>
          <a:p>
            <a:r>
              <a:rPr lang="en-US" baseline="0" dirty="0"/>
              <a:t>When disturbance errors occur, they could breach memory protection. This is because an OS page fits inside a DRAM row. So an error in a different DRAM row means an error in a different OS page.</a:t>
            </a:r>
          </a:p>
          <a:p>
            <a:endParaRPr lang="en-US" baseline="0" dirty="0"/>
          </a:p>
          <a:p>
            <a:r>
              <a:rPr lang="en-US" baseline="0" dirty="0"/>
              <a:t>This opens up a vulnerability to disturbance attacks. Just by accessing its own page, a malicious program could corrupt pages belonging to another program.</a:t>
            </a:r>
          </a:p>
          <a:p>
            <a:endParaRPr lang="en-US" baseline="0" dirty="0"/>
          </a:p>
          <a:p>
            <a:r>
              <a:rPr lang="en-US" baseline="0" dirty="0"/>
              <a:t>And, as shown previously, we constructed a proof-of-concept using only user-level instructions.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7620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259127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the errors occur? We see three possible causes.</a:t>
            </a:r>
          </a:p>
          <a:p>
            <a:endParaRPr lang="en-US" dirty="0"/>
          </a:p>
          <a:p>
            <a:r>
              <a:rPr lang="en-US" dirty="0"/>
              <a:t>First, there could electromagnetic</a:t>
            </a:r>
            <a:r>
              <a:rPr lang="en-US" baseline="0" dirty="0"/>
              <a:t> coupling between adjacent </a:t>
            </a:r>
            <a:r>
              <a:rPr lang="en-US" baseline="0" dirty="0" err="1"/>
              <a:t>wordlines</a:t>
            </a:r>
            <a:r>
              <a:rPr lang="en-US" baseline="0" dirty="0"/>
              <a:t>. When the voltage of one is toggled, it could briefly increase the voltage of the other and facilitate the leakage of charge.</a:t>
            </a:r>
          </a:p>
          <a:p>
            <a:endParaRPr lang="en-US" baseline="0" dirty="0"/>
          </a:p>
          <a:p>
            <a:r>
              <a:rPr lang="en-US" baseline="0" dirty="0"/>
              <a:t>Two other possibilities are conductive bridges and hot-carrier injection.</a:t>
            </a:r>
          </a:p>
          <a:p>
            <a:endParaRPr lang="en-US" baseline="0" dirty="0"/>
          </a:p>
          <a:p>
            <a:r>
              <a:rPr lang="en-US" baseline="0" dirty="0"/>
              <a:t>At least one manufacturer confirmed that these three could play a role in the disturbance errors we see them today.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4369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present the characterization</a:t>
            </a:r>
            <a:r>
              <a:rPr lang="en-US" baseline="0" dirty="0"/>
              <a:t> results, one-by-one.</a:t>
            </a:r>
          </a:p>
          <a:p>
            <a:endParaRPr lang="en-US" baseline="0" dirty="0"/>
          </a:p>
          <a:p>
            <a:r>
              <a:rPr lang="en-US" baseline="0" dirty="0"/>
              <a:t>First, I show that most modules are at risk. Second, I show the number of errors in a module as a function of the manufacture date. Third, I show that the errors are symptomatic of charge loss. Fourth, I show that an aggressor induces errors in adjacent rows. Fifth, I show several sensitivity studies. And, finally, I briefly describe other results in the paper.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6889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a:t>
            </a:r>
            <a:r>
              <a:rPr lang="en-US" dirty="0"/>
              <a:t> row-address difference</a:t>
            </a:r>
            <a:r>
              <a:rPr lang="en-US" baseline="0" dirty="0"/>
              <a:t> between an aggressor and its victims. And the y-axis is the number of victim-aggressor pairs that correspond to the row-address difference. For all three modules, we see strong peaks at plus/minus 1. This implies that aggressors and victims have consecutive row-addresses, in other words, they are adjacent.</a:t>
            </a:r>
          </a:p>
          <a:p>
            <a:endParaRPr lang="en-US" baseline="0" dirty="0"/>
          </a:p>
          <a:p>
            <a:r>
              <a:rPr lang="en-US" baseline="0" dirty="0"/>
              <a:t>However, the figure also shows some victims that are not adjacent to the aggressor. We believe this could be caused by two reasons. First, depending on the mapping, two rows that are physically adjacent within the DRAM chip may not have consecutive row-addresses. Second, fault rows are often re-mapped to spare rows that may reside on a different portion of the DRAM chip.</a:t>
            </a:r>
          </a:p>
          <a:p>
            <a:endParaRPr lang="en-US" baseline="0" dirty="0"/>
          </a:p>
          <a:p>
            <a:r>
              <a:rPr lang="en-US" baseline="0" dirty="0"/>
              <a:t>Nevertheless, we conclude that the vast majority of aggressors &amp; victims are adjacent.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0622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interval at which we access the aggressor. And the y-axis is the number of errors. To comply with the DRAM standard, we employ a default value of 55ns in our experiments. However, as we increase the access-interval, we see that the number of errors decreases. In particular, at 500ns, there are no errors for all three modules.</a:t>
            </a:r>
          </a:p>
          <a:p>
            <a:endParaRPr lang="en-US" baseline="0" dirty="0"/>
          </a:p>
          <a:p>
            <a:r>
              <a:rPr lang="en-US" baseline="0" dirty="0"/>
              <a:t>From this, we conclude that less frequent accesses induce fewer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97121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refresh-interval. And the y-axis is the number of errors. To comply with the DRAM standard, we employ a default value of 64ms in our experiments. However, as we decrease the refresh-interval, we see that the number of errors decreases. In particular, when the refresh is shortened by 7x, there are no errors for all three modules.</a:t>
            </a:r>
          </a:p>
          <a:p>
            <a:endParaRPr lang="en-US" baseline="0" dirty="0"/>
          </a:p>
          <a:p>
            <a:r>
              <a:rPr lang="en-US" baseline="0" dirty="0"/>
              <a:t>From this, we conclude that more frequent accesses induce fewer errors.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23470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tested the modules with four different data-patterns:</a:t>
            </a:r>
            <a:r>
              <a:rPr lang="en-US" baseline="0" dirty="0"/>
              <a:t> Solid, inverse Solid, </a:t>
            </a:r>
            <a:r>
              <a:rPr lang="en-US" baseline="0" dirty="0" err="1"/>
              <a:t>RowStripe</a:t>
            </a:r>
            <a:r>
              <a:rPr lang="en-US" baseline="0" dirty="0"/>
              <a:t>, and inverse </a:t>
            </a:r>
            <a:r>
              <a:rPr lang="en-US" baseline="0" dirty="0" err="1"/>
              <a:t>RowStripe</a:t>
            </a:r>
            <a:r>
              <a:rPr lang="en-US" baseline="0" dirty="0"/>
              <a:t>. Solid and inverse Solid give us full coverage since each cell is tested with both 1s and 0s. And the same applies to </a:t>
            </a:r>
            <a:r>
              <a:rPr lang="en-US" baseline="0" dirty="0" err="1"/>
              <a:t>RowStripe</a:t>
            </a:r>
            <a:r>
              <a:rPr lang="en-US" baseline="0" dirty="0"/>
              <a:t> and its inverse.</a:t>
            </a:r>
          </a:p>
          <a:p>
            <a:endParaRPr lang="en-US" baseline="0" dirty="0"/>
          </a:p>
          <a:p>
            <a:r>
              <a:rPr lang="en-US" baseline="0" dirty="0"/>
              <a:t>However, we found that the </a:t>
            </a:r>
            <a:r>
              <a:rPr lang="en-US" baseline="0" dirty="0" err="1"/>
              <a:t>rowstripe</a:t>
            </a:r>
            <a:r>
              <a:rPr lang="en-US" baseline="0" dirty="0"/>
              <a:t> pattern had 10 times as more errors than the solid pattern. We also tested many other data-patterns, including random, but found </a:t>
            </a:r>
            <a:r>
              <a:rPr lang="en-US" baseline="0" dirty="0" err="1"/>
              <a:t>RowStripe</a:t>
            </a:r>
            <a:r>
              <a:rPr lang="en-US" baseline="0" dirty="0"/>
              <a:t> to induce the most errors.</a:t>
            </a:r>
          </a:p>
          <a:p>
            <a:endParaRPr lang="en-US" baseline="0" dirty="0"/>
          </a:p>
          <a:p>
            <a:r>
              <a:rPr lang="en-US" baseline="0" dirty="0"/>
              <a:t>Therefore, we conclude that errors are affected by data stored in other cells due to differences in coupling effects between the cells.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19974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we show that victim cells are not weak cells, which are cells that are inherently leaky. According to our experiments, we saw almost no overlap between them.</a:t>
            </a:r>
          </a:p>
          <a:p>
            <a:endParaRPr lang="en-US" baseline="0" dirty="0"/>
          </a:p>
          <a:p>
            <a:r>
              <a:rPr lang="en-US" baseline="0" dirty="0"/>
              <a:t>Second, we show that errors are not strongly affected by temperature. In all of the tests so far, we set the temperature to 50 degrees Celsius. But even when we changed the temperature by 20 degrees, the number of errors changed by less than 15 percent.</a:t>
            </a:r>
          </a:p>
          <a:p>
            <a:endParaRPr lang="en-US" baseline="0" dirty="0"/>
          </a:p>
          <a:p>
            <a:r>
              <a:rPr lang="en-US" baseline="0" dirty="0"/>
              <a:t>Third, we show that errors are repeatable. Across ten iterations of testing, more than 70% of victim cells had errors in every iteration.</a:t>
            </a:r>
          </a:p>
          <a:p>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34457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Fourth, we show that there</a:t>
            </a:r>
            <a:r>
              <a:rPr lang="en-US" baseline="0" dirty="0"/>
              <a:t> are as many as four errors per </a:t>
            </a:r>
            <a:r>
              <a:rPr lang="en-US" baseline="0" dirty="0" err="1"/>
              <a:t>cacheline</a:t>
            </a:r>
            <a:r>
              <a:rPr lang="en-US" baseline="0" dirty="0"/>
              <a:t>. From this, we conclude that simple ECC schemes (for example, SECDED) cannot prevent all errors.</a:t>
            </a:r>
          </a:p>
          <a:p>
            <a:endParaRPr lang="en-US" baseline="0" dirty="0"/>
          </a:p>
          <a:p>
            <a:r>
              <a:rPr lang="en-US" baseline="0" dirty="0"/>
              <a:t>Fifth, we show that the number of cells &amp; rows affected by an aggressor can be as high as 110 or 9, respectively.</a:t>
            </a:r>
          </a:p>
          <a:p>
            <a:endParaRPr lang="en-US" baseline="0" dirty="0"/>
          </a:p>
          <a:p>
            <a:r>
              <a:rPr lang="en-US" baseline="0" dirty="0"/>
              <a:t>Lastly, we show that a very small fraction of victim cells experience an error when either one of the aggressors is toggled.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6028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66395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4758074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 list of four potential solutions to disturbance errors: making better DRAM chips, refreshing more frequently, employing sophisticated ECC schemes, and using hardware counters to track the number of accesses to different rows.</a:t>
            </a:r>
          </a:p>
          <a:p>
            <a:endParaRPr lang="en-US" baseline="0" dirty="0"/>
          </a:p>
          <a:p>
            <a:r>
              <a:rPr lang="en-US" baseline="0" dirty="0"/>
              <a:t>However, all of these solutions incur a large overhead in terms cost, power, performance, and/or complexity.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1094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what we learned from the sensitivity studies,</a:t>
            </a:r>
            <a:r>
              <a:rPr lang="en-US" baseline="0" dirty="0"/>
              <a:t> there are two naive solutions that immediately present themselves.</a:t>
            </a:r>
          </a:p>
          <a:p>
            <a:endParaRPr lang="en-US" baseline="0" dirty="0"/>
          </a:p>
          <a:p>
            <a:r>
              <a:rPr lang="en-US" baseline="0" dirty="0"/>
              <a:t>First, we can throttle accesses to the same row. If the access-interval is greater than 500ns, I showed how errors are not induced. We can achieve the same effect by limiting the maximum number of accesses to the same row to be less than 128K, within a refresh interval.</a:t>
            </a:r>
          </a:p>
          <a:p>
            <a:endParaRPr lang="en-US" baseline="0" dirty="0"/>
          </a:p>
          <a:p>
            <a:r>
              <a:rPr lang="en-US" baseline="0" dirty="0"/>
              <a:t>Second, we can refresh the module more frequently. If the refresh-interval is shortened by 7x, I showed how errors can be prevented.</a:t>
            </a:r>
          </a:p>
          <a:p>
            <a:endParaRPr lang="en-US" baseline="0" dirty="0"/>
          </a:p>
          <a:p>
            <a:r>
              <a:rPr lang="en-US" baseline="0" dirty="0"/>
              <a:t>However, both naive solutions introduce significant overhead in both performance and power. Later on, I will propose a much more efficient solution.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5837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provide a more efficient solution, called PARA,</a:t>
            </a:r>
            <a:r>
              <a:rPr lang="en-US" dirty="0"/>
              <a:t> which stands for probabilistic adjacent row activation.</a:t>
            </a:r>
          </a:p>
          <a:p>
            <a:endParaRPr lang="en-US" dirty="0"/>
          </a:p>
          <a:p>
            <a:r>
              <a:rPr lang="en-US" dirty="0"/>
              <a:t>The</a:t>
            </a:r>
            <a:r>
              <a:rPr lang="en-US" baseline="0" dirty="0"/>
              <a:t> key idea is thus: after closing a row, we activate (i.e., refresh) one of its neighbors with a low probability, for example, p equal to 0.005.</a:t>
            </a:r>
          </a:p>
          <a:p>
            <a:endParaRPr lang="en-US" baseline="0" dirty="0"/>
          </a:p>
          <a:p>
            <a:r>
              <a:rPr lang="en-US" baseline="0" dirty="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a:p>
          <a:p>
            <a:r>
              <a:rPr lang="en-US" baseline="0" dirty="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21907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has many</a:t>
            </a:r>
            <a:r>
              <a:rPr lang="en-US" baseline="0" dirty="0"/>
              <a:t> advantages. Since it refreshes row infrequently, it has low power and low performance-overhead. Simulated across 29 benchmarks, we saw an average of only 0.2% slowdown and a maximum of only 0.75% slowdown.</a:t>
            </a:r>
          </a:p>
          <a:p>
            <a:endParaRPr lang="en-US" baseline="0" dirty="0"/>
          </a:p>
          <a:p>
            <a:r>
              <a:rPr lang="en-US" baseline="0" dirty="0"/>
              <a:t>In addition, due to its stateless nature, PARA has low cost and complexity.</a:t>
            </a:r>
          </a:p>
          <a:p>
            <a:endParaRPr lang="en-US" baseline="0" dirty="0"/>
          </a:p>
          <a:p>
            <a:r>
              <a:rPr lang="en-US" baseline="0" dirty="0"/>
              <a:t>Therefore, PARA is an effective and low-overhead solution to prevent disturbance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04946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3146857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0777577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If a cell has lost enough charge, this noise can be large enough to cause a failure on a read</a:t>
            </a:r>
          </a:p>
          <a:p>
            <a:r>
              <a:rPr lang="en-US">
                <a:latin typeface="Arial" charset="0"/>
                <a:ea typeface="ＭＳ Ｐゴシック" charset="0"/>
                <a:cs typeface="ＭＳ Ｐゴシック" charset="0"/>
              </a:rPr>
              <a:t>(normally, there is enough noise margin to tolerate the coupling noise)</a:t>
            </a:r>
          </a:p>
        </p:txBody>
      </p:sp>
      <p:sp>
        <p:nvSpPr>
          <p:cNvPr id="310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B371F93-1368-364E-BACD-3968E0AEB83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7168612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If a cell has lost enough charge, this noise can be large enough to cause a failure on a read</a:t>
            </a:r>
          </a:p>
          <a:p>
            <a:r>
              <a:rPr lang="en-US">
                <a:latin typeface="Arial" charset="0"/>
                <a:ea typeface="ＭＳ Ｐゴシック" charset="0"/>
                <a:cs typeface="ＭＳ Ｐゴシック" charset="0"/>
              </a:rPr>
              <a:t>(normally, there is enough noise margin to tolerate the coupling noise)</a:t>
            </a:r>
          </a:p>
        </p:txBody>
      </p:sp>
      <p:sp>
        <p:nvSpPr>
          <p:cNvPr id="310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B371F93-1368-364E-BACD-3968E0AEB83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6311947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lide Image Placeholder 1"/>
          <p:cNvSpPr>
            <a:spLocks noGrp="1" noRot="1" noChangeAspect="1"/>
          </p:cNvSpPr>
          <p:nvPr>
            <p:ph type="sldImg"/>
          </p:nvPr>
        </p:nvSpPr>
        <p:spPr>
          <a:ln/>
        </p:spPr>
      </p:sp>
      <p:sp>
        <p:nvSpPr>
          <p:cNvPr id="311298"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
        <p:nvSpPr>
          <p:cNvPr id="311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F8212E5-32B0-1B40-8DB6-AB537376884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757892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69357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high-level</a:t>
            </a:r>
            <a:r>
              <a:rPr lang="en-US" baseline="0" dirty="0"/>
              <a:t> design for online profiling system is based to thee key observations: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43FFD-D063-514F-A548-7BE8989890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68765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a:t>
            </a:r>
            <a:r>
              <a:rPr lang="en-US" baseline="0" dirty="0"/>
              <a:t> these observations, we propose that in an online profiling system,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43FFD-D063-514F-A548-7BE8989890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88841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8016163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4339979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52410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In this work, we show results from a detailed experimental characterization of 282 state-of-the-art LPDDR4 DRAM devices.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characterize DRAM latency by observing the effects of accessing DRAM with DRAM timing parameters reduced below manufacturer-recommended values.</a:t>
            </a:r>
          </a:p>
          <a:p>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We make two key observations.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first, a cell’s probability to fail, when accessed with reduced timing parameters, is directly correlated with random variations that arise from process manufacturing.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secondly, We note that some cells fail randomly when accessed with a reduced </a:t>
            </a:r>
            <a:r>
              <a:rPr lang="en-US" sz="1200" b="0" kern="1200" dirty="0" err="1">
                <a:solidFill>
                  <a:schemeClr val="tx1"/>
                </a:solidFill>
                <a:latin typeface="+mn-lt"/>
                <a:ea typeface="+mn-ea"/>
                <a:cs typeface="+mn-cs"/>
              </a:rPr>
              <a:t>tRCD</a:t>
            </a:r>
            <a:r>
              <a:rPr lang="en-US" sz="1200" b="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9108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Here is a cartoon showing the manufacturing variation across a region of DRAM. When accessed with a reduced timing parameter,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some cells have a high percentage chance of failing, while others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have a low percentage chance of failing.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Some cells fail randomly when accessed with a reduced </a:t>
            </a:r>
            <a:r>
              <a:rPr lang="en-US" sz="1200" b="0" kern="1200" dirty="0" err="1">
                <a:solidFill>
                  <a:schemeClr val="tx1"/>
                </a:solidFill>
                <a:latin typeface="+mn-lt"/>
                <a:ea typeface="+mn-ea"/>
                <a:cs typeface="+mn-cs"/>
              </a:rPr>
              <a:t>tRCD</a:t>
            </a:r>
            <a:r>
              <a:rPr lang="en-US" sz="1200" b="0" kern="120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783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We refer to cells that fail randomly when accessed with a reduced </a:t>
            </a:r>
            <a:r>
              <a:rPr lang="en-US" sz="1200" kern="1200" dirty="0" err="1">
                <a:solidFill>
                  <a:schemeClr val="tx1"/>
                </a:solidFill>
                <a:latin typeface="+mn-lt"/>
                <a:ea typeface="+mn-ea"/>
                <a:cs typeface="+mn-cs"/>
              </a:rPr>
              <a:t>tRCD</a:t>
            </a:r>
            <a:r>
              <a:rPr lang="en-US" sz="1200" kern="1200" dirty="0">
                <a:solidFill>
                  <a:schemeClr val="tx1"/>
                </a:solidFill>
                <a:latin typeface="+mn-lt"/>
                <a:ea typeface="+mn-ea"/>
                <a:cs typeface="+mn-cs"/>
              </a:rPr>
              <a:t> as RNG cells</a:t>
            </a:r>
            <a:endParaRPr lang="en-US" sz="1200" b="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0951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1050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197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5429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8920571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81702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9918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7838341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Please come to my talk at HPCA 2018, if you would like to learn more or have any questions. Thank you very much.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9754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9864624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noTextEdit="1"/>
          </p:cNvSpPr>
          <p:nvPr>
            <p:ph type="sldImg"/>
          </p:nvPr>
        </p:nvSpPr>
        <p:spPr>
          <a:ln/>
        </p:spPr>
      </p:sp>
      <p:sp>
        <p:nvSpPr>
          <p:cNvPr id="209922"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
        <p:nvSpPr>
          <p:cNvPr id="2099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63F22A-D283-BD47-9E59-796EDCCC2D3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4493402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Slide Image Placeholder 1"/>
          <p:cNvSpPr>
            <a:spLocks noGrp="1" noRot="1" noChangeAspect="1" noTextEdit="1"/>
          </p:cNvSpPr>
          <p:nvPr>
            <p:ph type="sldImg"/>
          </p:nvPr>
        </p:nvSpPr>
        <p:spPr>
          <a:ln/>
        </p:spPr>
      </p:sp>
      <p:sp>
        <p:nvSpPr>
          <p:cNvPr id="225282"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
        <p:nvSpPr>
          <p:cNvPr id="22528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A34B16A-A8BD-244A-A6C6-576159C115D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3193219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p:cNvSpPr>
            <a:spLocks noGrp="1" noRot="1" noChangeAspect="1"/>
          </p:cNvSpPr>
          <p:nvPr>
            <p:ph type="sldImg"/>
          </p:nvPr>
        </p:nvSpPr>
        <p:spPr>
          <a:ln/>
        </p:spPr>
      </p:sp>
      <p:sp>
        <p:nvSpPr>
          <p:cNvPr id="2641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When we read from one page in a block, we apply a high voltage to all the other pages in the same block. We will explain why later</a:t>
            </a:r>
          </a:p>
        </p:txBody>
      </p:sp>
      <p:sp>
        <p:nvSpPr>
          <p:cNvPr id="2641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DC9ADEB-8BBF-1542-A789-E3417689B7C5}"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9611119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a:ln/>
        </p:spPr>
      </p:sp>
      <p:sp>
        <p:nvSpPr>
          <p:cNvPr id="2662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let’s zoom in to a single block of flash memory, which consists of an array of flash pages.</a:t>
            </a:r>
          </a:p>
          <a:p>
            <a:r>
              <a:rPr lang="en-US">
                <a:latin typeface="Arial" charset="0"/>
                <a:ea typeface="ＭＳ Ｐゴシック" charset="0"/>
                <a:cs typeface="ＭＳ Ｐゴシック" charset="0"/>
              </a:rPr>
              <a:t>Each flash page is written to flash cells located in the same row.</a:t>
            </a:r>
          </a:p>
          <a:p>
            <a:r>
              <a:rPr lang="en-US">
                <a:latin typeface="Arial" charset="0"/>
                <a:ea typeface="ＭＳ Ｐゴシック" charset="0"/>
                <a:cs typeface="ＭＳ Ｐゴシック" charset="0"/>
              </a:rPr>
              <a:t>Each row of cells are controlled by the same horizontal wire.</a:t>
            </a:r>
          </a:p>
          <a:p>
            <a:r>
              <a:rPr lang="en-US">
                <a:latin typeface="Arial" charset="0"/>
                <a:ea typeface="ＭＳ Ｐゴシック" charset="0"/>
                <a:cs typeface="ＭＳ Ｐゴシック" charset="0"/>
              </a:rPr>
              <a:t>Each column of cells are connected in series with a sense amplifier at the bottom. </a:t>
            </a:r>
          </a:p>
        </p:txBody>
      </p:sp>
      <p:sp>
        <p:nvSpPr>
          <p:cNvPr id="2662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51D6164-23B8-B046-BED0-9C1285A065B8}"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636528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24409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p:cNvSpPr>
          <p:nvPr>
            <p:ph type="sldImg"/>
          </p:nvPr>
        </p:nvSpPr>
        <p:spPr>
          <a:ln/>
        </p:spPr>
      </p:sp>
      <p:sp>
        <p:nvSpPr>
          <p:cNvPr id="2682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let’s zoom in again to look at a single flash cell, or, it can also be called, a floating gate transistor.</a:t>
            </a:r>
          </a:p>
          <a:p>
            <a:endParaRPr lang="en-US">
              <a:latin typeface="Arial" charset="0"/>
              <a:ea typeface="ＭＳ Ｐゴシック" charset="0"/>
              <a:cs typeface="ＭＳ Ｐゴシック" charset="0"/>
            </a:endParaRPr>
          </a:p>
        </p:txBody>
      </p:sp>
      <p:sp>
        <p:nvSpPr>
          <p:cNvPr id="2682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A1A3721-F261-6E4E-AC12-4A172EDBF29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0936486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Slide Image Placeholder 1"/>
          <p:cNvSpPr>
            <a:spLocks noGrp="1" noRot="1" noChangeAspect="1"/>
          </p:cNvSpPr>
          <p:nvPr>
            <p:ph type="sldImg"/>
          </p:nvPr>
        </p:nvSpPr>
        <p:spPr>
          <a:ln/>
        </p:spPr>
      </p:sp>
      <p:sp>
        <p:nvSpPr>
          <p:cNvPr id="2703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if we have two flash cells programmed to different threshold voltages, 2V and 3V, we can distinguish them with a read voltage of 2.5V.</a:t>
            </a:r>
          </a:p>
          <a:p>
            <a:r>
              <a:rPr lang="en-US">
                <a:latin typeface="Arial" charset="0"/>
                <a:ea typeface="ＭＳ Ｐゴシック" charset="0"/>
                <a:cs typeface="ＭＳ Ｐゴシック" charset="0"/>
              </a:rPr>
              <a:t>When we apply 2.5V to the gate, since the read voltage is higher than the threshold voltage, …</a:t>
            </a:r>
          </a:p>
          <a:p>
            <a:r>
              <a:rPr lang="en-US">
                <a:latin typeface="Arial" charset="0"/>
                <a:ea typeface="ＭＳ Ｐゴシック" charset="0"/>
                <a:cs typeface="ＭＳ Ｐゴシック" charset="0"/>
              </a:rPr>
              <a:t>Now if we look back at this example, we can see that the threshold voltage of each flash cell actually represents the value being stored.</a:t>
            </a:r>
          </a:p>
        </p:txBody>
      </p:sp>
      <p:sp>
        <p:nvSpPr>
          <p:cNvPr id="2703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3212D5-35D4-D540-A8DC-0FFC637E356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8095178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Slide Image Placeholder 1"/>
          <p:cNvSpPr>
            <a:spLocks noGrp="1" noRot="1" noChangeAspect="1"/>
          </p:cNvSpPr>
          <p:nvPr>
            <p:ph type="sldImg"/>
          </p:nvPr>
        </p:nvSpPr>
        <p:spPr>
          <a:ln/>
        </p:spPr>
      </p:sp>
      <p:sp>
        <p:nvSpPr>
          <p:cNvPr id="2723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But, for the same cells, when we apply a high voltage to them, regardless of the threshold voltage, any cell will be passed-through.</a:t>
            </a:r>
          </a:p>
          <a:p>
            <a:r>
              <a:rPr lang="en-US">
                <a:latin typeface="Arial" charset="0"/>
                <a:ea typeface="ＭＳ Ｐゴシック" charset="0"/>
                <a:cs typeface="ＭＳ Ｐゴシック" charset="0"/>
              </a:rPr>
              <a:t>So we call this voltage pass-through voltage or Vpass</a:t>
            </a:r>
          </a:p>
        </p:txBody>
      </p:sp>
      <p:sp>
        <p:nvSpPr>
          <p:cNvPr id="2723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81B18DF-D3E9-1B4A-AA18-92767ACC8EF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4892180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Slide Image Placeholder 1"/>
          <p:cNvSpPr>
            <a:spLocks noGrp="1" noRot="1" noChangeAspect="1"/>
          </p:cNvSpPr>
          <p:nvPr>
            <p:ph type="sldImg"/>
          </p:nvPr>
        </p:nvSpPr>
        <p:spPr>
          <a:ln/>
        </p:spPr>
      </p:sp>
      <p:sp>
        <p:nvSpPr>
          <p:cNvPr id="27443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let’s look at an example array of flash cells. </a:t>
            </a:r>
          </a:p>
          <a:p>
            <a:r>
              <a:rPr lang="en-US">
                <a:latin typeface="Arial" charset="0"/>
                <a:ea typeface="ＭＳ Ｐゴシック" charset="0"/>
                <a:cs typeface="ＭＳ Ｐゴシック" charset="0"/>
              </a:rPr>
              <a:t>In this example, we make up threshold voltage numbers for each cell. </a:t>
            </a:r>
          </a:p>
          <a:p>
            <a:r>
              <a:rPr lang="en-US">
                <a:latin typeface="Arial" charset="0"/>
                <a:ea typeface="ＭＳ Ｐゴシック" charset="0"/>
                <a:cs typeface="ＭＳ Ｐゴシック" charset="0"/>
              </a:rPr>
              <a:t>Let’s say we want to read from the second page in this array. </a:t>
            </a:r>
          </a:p>
          <a:p>
            <a:r>
              <a:rPr lang="en-US">
                <a:latin typeface="Arial" charset="0"/>
                <a:ea typeface="ＭＳ Ｐゴシック" charset="0"/>
                <a:cs typeface="ＭＳ Ｐゴシック" charset="0"/>
              </a:rPr>
              <a:t>So we apply a read voltage of 2.5 V to the second page</a:t>
            </a:r>
          </a:p>
          <a:p>
            <a:r>
              <a:rPr lang="en-US">
                <a:latin typeface="Arial" charset="0"/>
                <a:ea typeface="ＭＳ Ｐゴシック" charset="0"/>
                <a:cs typeface="ＭＳ Ｐゴシック" charset="0"/>
              </a:rPr>
              <a:t>And since all the other pages are connected in series, we apply a high pass-through voltage of 5 V to the other pages.</a:t>
            </a:r>
          </a:p>
          <a:p>
            <a:r>
              <a:rPr lang="en-US">
                <a:latin typeface="Arial" charset="0"/>
                <a:ea typeface="ＭＳ Ｐゴシック" charset="0"/>
                <a:cs typeface="ＭＳ Ｐゴシック" charset="0"/>
              </a:rPr>
              <a:t>As we can see, the high pass through voltage switches on all the flash pages being passed-through, allowing the sense amplifier to read the values stored in the second page.</a:t>
            </a:r>
          </a:p>
          <a:p>
            <a:r>
              <a:rPr lang="en-US">
                <a:latin typeface="Arial" charset="0"/>
                <a:ea typeface="ＭＳ Ｐゴシック" charset="0"/>
                <a:cs typeface="ＭＳ Ｐゴシック" charset="0"/>
              </a:rPr>
              <a:t>In this case, the correct values …</a:t>
            </a:r>
          </a:p>
        </p:txBody>
      </p:sp>
      <p:sp>
        <p:nvSpPr>
          <p:cNvPr id="2744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DB7274C-C746-1245-8EC9-47D814B7B19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8777440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Slide Image Placeholder 1"/>
          <p:cNvSpPr>
            <a:spLocks noGrp="1" noRot="1" noChangeAspect="1"/>
          </p:cNvSpPr>
          <p:nvPr>
            <p:ph type="sldImg"/>
          </p:nvPr>
        </p:nvSpPr>
        <p:spPr>
          <a:ln/>
        </p:spPr>
      </p:sp>
      <p:sp>
        <p:nvSpPr>
          <p:cNvPr id="27648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However, the high pass through voltage can generate read disturb problem, which we will introduce now.</a:t>
            </a:r>
          </a:p>
          <a:p>
            <a:r>
              <a:rPr lang="en-US">
                <a:latin typeface="Arial" charset="0"/>
                <a:ea typeface="ＭＳ Ｐゴシック" charset="0"/>
                <a:cs typeface="ＭＳ Ｐゴシック" charset="0"/>
              </a:rPr>
              <a:t>When we want to read page 3, instead of page 2, this high pass through voltage now needs to be applied on the 2</a:t>
            </a:r>
            <a:r>
              <a:rPr lang="en-US" baseline="30000">
                <a:latin typeface="Arial" charset="0"/>
                <a:ea typeface="ＭＳ Ｐゴシック" charset="0"/>
                <a:cs typeface="ＭＳ Ｐゴシック" charset="0"/>
              </a:rPr>
              <a:t>nd</a:t>
            </a:r>
            <a:r>
              <a:rPr lang="en-US">
                <a:latin typeface="Arial" charset="0"/>
                <a:ea typeface="ＭＳ Ｐゴシック" charset="0"/>
                <a:cs typeface="ＭＳ Ｐゴシック" charset="0"/>
              </a:rPr>
              <a:t> page. </a:t>
            </a:r>
          </a:p>
          <a:p>
            <a:r>
              <a:rPr lang="en-US">
                <a:latin typeface="Arial" charset="0"/>
                <a:ea typeface="ＭＳ Ｐゴシック" charset="0"/>
                <a:cs typeface="ＭＳ Ｐゴシック" charset="0"/>
              </a:rPr>
              <a:t>When we repeatedly read page 3, the pass through voltage induces a weak programming effect on the second page.</a:t>
            </a: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p:txBody>
      </p:sp>
      <p:sp>
        <p:nvSpPr>
          <p:cNvPr id="27648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8C48932-6149-C740-8971-A25EA3723FB1}"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3257460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p:cNvSpPr>
          <p:nvPr>
            <p:ph type="sldImg"/>
          </p:nvPr>
        </p:nvSpPr>
        <p:spPr>
          <a:ln/>
        </p:spPr>
      </p:sp>
      <p:sp>
        <p:nvSpPr>
          <p:cNvPr id="27853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As the weak programming effect accumulates, the threshold voltage of each flash cell increases, and the threshold voltage state of a cell can be altered.</a:t>
            </a:r>
          </a:p>
          <a:p>
            <a:r>
              <a:rPr lang="en-US">
                <a:latin typeface="Arial" charset="0"/>
                <a:ea typeface="ＭＳ Ｐゴシック" charset="0"/>
                <a:cs typeface="ＭＳ Ｐゴシック" charset="0"/>
              </a:rPr>
              <a:t>In this case, when we read page 2 again, we will read incorrect values from page 2, 0001</a:t>
            </a:r>
          </a:p>
          <a:p>
            <a:r>
              <a:rPr lang="en-US">
                <a:latin typeface="Arial" charset="0"/>
                <a:ea typeface="ＭＳ Ｐゴシック" charset="0"/>
                <a:cs typeface="ＭＳ Ｐゴシック" charset="0"/>
              </a:rPr>
              <a:t>Flash vendors conservatively set this pass-through voltage to a high voltage.</a:t>
            </a:r>
          </a:p>
          <a:p>
            <a:r>
              <a:rPr lang="en-US">
                <a:latin typeface="Arial" charset="0"/>
                <a:ea typeface="ＭＳ Ｐゴシック" charset="0"/>
                <a:cs typeface="ＭＳ Ｐゴシック" charset="0"/>
              </a:rPr>
              <a:t>However, we find in the paper that it is unnecessary to set to this high, and that reducing this voltage by just a bit will reduce read disturb errors significantly in the future.</a:t>
            </a:r>
          </a:p>
          <a:p>
            <a:endParaRPr lang="en-US">
              <a:latin typeface="Arial" charset="0"/>
              <a:ea typeface="ＭＳ Ｐゴシック" charset="0"/>
              <a:cs typeface="ＭＳ Ｐゴシック" charset="0"/>
            </a:endParaRPr>
          </a:p>
        </p:txBody>
      </p:sp>
      <p:sp>
        <p:nvSpPr>
          <p:cNvPr id="27853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0E1217C-28FF-D34A-9FE1-C109057AC2E5}"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4012657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Slide Image Placeholder 1"/>
          <p:cNvSpPr>
            <a:spLocks noGrp="1" noRot="1" noChangeAspect="1"/>
          </p:cNvSpPr>
          <p:nvPr>
            <p:ph type="sldImg"/>
          </p:nvPr>
        </p:nvSpPr>
        <p:spPr>
          <a:ln/>
        </p:spPr>
      </p:sp>
      <p:sp>
        <p:nvSpPr>
          <p:cNvPr id="25805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74708" indent="-174708">
              <a:buFontTx/>
              <a:buChar char="-"/>
            </a:pPr>
            <a:r>
              <a:rPr lang="en-US">
                <a:latin typeface="Arial" charset="0"/>
                <a:ea typeface="ＭＳ Ｐゴシック" charset="0"/>
                <a:cs typeface="ＭＳ Ｐゴシック" charset="0"/>
              </a:rPr>
              <a:t>When we read data from one page, we have to apply a high voltage to multiple other flash pages that are connected to this page, and we call this high pass-through voltage.</a:t>
            </a:r>
          </a:p>
          <a:p>
            <a:pPr marL="174708" indent="-174708">
              <a:buFontTx/>
              <a:buChar char="-"/>
            </a:pPr>
            <a:r>
              <a:rPr lang="en-US">
                <a:latin typeface="Arial" charset="0"/>
                <a:ea typeface="ＭＳ Ｐゴシック" charset="0"/>
                <a:cs typeface="ＭＳ Ｐゴシック" charset="0"/>
              </a:rPr>
              <a:t>Over time this high pass-through voltage can alter the values stored in unread flash pages.  We call this a read disturb error. </a:t>
            </a:r>
          </a:p>
          <a:p>
            <a:pPr marL="174708" indent="-174708">
              <a:buFontTx/>
              <a:buChar char="-"/>
            </a:pPr>
            <a:r>
              <a:rPr lang="en-US">
                <a:latin typeface="Arial" charset="0"/>
                <a:ea typeface="ＭＳ Ｐゴシック" charset="0"/>
                <a:cs typeface="ＭＳ Ｐゴシック" charset="0"/>
              </a:rPr>
              <a:t>For the first time in open literature, we characterize read disturb on real NAND flash chips, and show that read disturb errors exist in today’s flash chips and is expected to increase in the future.</a:t>
            </a:r>
          </a:p>
          <a:p>
            <a:pPr marL="174708" indent="-174708">
              <a:buFontTx/>
              <a:buChar char="-"/>
            </a:pPr>
            <a:r>
              <a:rPr lang="en-US">
                <a:latin typeface="Arial" charset="0"/>
                <a:ea typeface="ＭＳ Ｐゴシック" charset="0"/>
                <a:cs typeface="ＭＳ Ｐゴシック" charset="0"/>
              </a:rPr>
              <a:t>We make two key observations from the characterization.</a:t>
            </a:r>
          </a:p>
          <a:p>
            <a:pPr marL="174708" indent="-174708">
              <a:buFontTx/>
              <a:buChar char="-"/>
            </a:pPr>
            <a:r>
              <a:rPr lang="en-US">
                <a:latin typeface="Arial" charset="0"/>
                <a:ea typeface="ＭＳ Ｐゴシック" charset="0"/>
                <a:cs typeface="ＭＳ Ｐゴシック" charset="0"/>
              </a:rPr>
              <a:t>Using our characterization, we develop two techniques that can help flash memory tolerate such read disturb errors.</a:t>
            </a:r>
          </a:p>
        </p:txBody>
      </p:sp>
      <p:sp>
        <p:nvSpPr>
          <p:cNvPr id="25805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03AB9CB-DE53-BF46-ADB8-1FDD70EFBE71}"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5255029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Slide Image Placeholder 1"/>
          <p:cNvSpPr>
            <a:spLocks noGrp="1" noRot="1" noChangeAspect="1"/>
          </p:cNvSpPr>
          <p:nvPr>
            <p:ph type="sldImg"/>
          </p:nvPr>
        </p:nvSpPr>
        <p:spPr>
          <a:ln/>
        </p:spPr>
      </p:sp>
      <p:sp>
        <p:nvSpPr>
          <p:cNvPr id="313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RDR exploits each cell’s read disturb resistance. </a:t>
            </a:r>
          </a:p>
          <a:p>
            <a:r>
              <a:rPr lang="en-US" altLang="en-US">
                <a:latin typeface="Arial" charset="0"/>
                <a:ea typeface="ＭＳ Ｐゴシック" charset="-128"/>
              </a:rPr>
              <a:t>Because of process variation, each cell can be classified as either disturb resistant or disturb prone.</a:t>
            </a:r>
          </a:p>
          <a:p>
            <a:r>
              <a:rPr lang="en-US" altLang="en-US">
                <a:latin typeface="Arial" charset="0"/>
                <a:ea typeface="ＭＳ Ｐゴシック" charset="-128"/>
              </a:rPr>
              <a:t>After the same amount of read disturbs, the threshold voltage of a disturb-resistant cell does not change much, but the threshold voltage change of a disturb-prone cell is high.</a:t>
            </a:r>
          </a:p>
        </p:txBody>
      </p:sp>
      <p:sp>
        <p:nvSpPr>
          <p:cNvPr id="313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E1B6AA-D03F-394B-8F13-3F8818C44026}" type="slidenum">
              <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0286350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Slide Image Placeholder 1"/>
          <p:cNvSpPr>
            <a:spLocks noGrp="1" noRot="1" noChangeAspect="1"/>
          </p:cNvSpPr>
          <p:nvPr>
            <p:ph type="sldImg"/>
          </p:nvPr>
        </p:nvSpPr>
        <p:spPr>
          <a:ln/>
        </p:spPr>
      </p:sp>
      <p:sp>
        <p:nvSpPr>
          <p:cNvPr id="3153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As our fourth observation, we find some flash cells are more prone to read disturb.</a:t>
            </a:r>
          </a:p>
          <a:p>
            <a:r>
              <a:rPr lang="en-US" altLang="en-US">
                <a:latin typeface="Arial" charset="0"/>
                <a:ea typeface="ＭＳ Ｐゴシック" charset="-128"/>
              </a:rPr>
              <a:t>Now lets look at an example of the erased and P1 state.</a:t>
            </a:r>
          </a:p>
          <a:p>
            <a:r>
              <a:rPr lang="en-US" altLang="en-US">
                <a:latin typeface="Arial" charset="0"/>
                <a:ea typeface="ＭＳ Ｐゴシック" charset="-128"/>
              </a:rPr>
              <a:t>With no read disturb, the threshold voltage of disturb prone and resistant cells are randomly distributed.</a:t>
            </a:r>
          </a:p>
          <a:p>
            <a:r>
              <a:rPr lang="en-US" altLang="en-US">
                <a:latin typeface="Arial" charset="0"/>
                <a:ea typeface="ＭＳ Ｐゴシック" charset="-128"/>
              </a:rPr>
              <a:t>After a significant amount of read disturb, the cells redistribute because of read disturb.</a:t>
            </a:r>
          </a:p>
          <a:p>
            <a:r>
              <a:rPr lang="en-US" altLang="en-US">
                <a:latin typeface="Arial" charset="0"/>
                <a:ea typeface="ＭＳ Ｐゴシック" charset="-128"/>
              </a:rPr>
              <a:t>At this point, we can see that disturb-prone cells have higher threshold voltages within each state,</a:t>
            </a:r>
          </a:p>
          <a:p>
            <a:r>
              <a:rPr lang="en-US" altLang="en-US">
                <a:latin typeface="Arial" charset="0"/>
                <a:ea typeface="ＭＳ Ｐゴシック" charset="-128"/>
              </a:rPr>
              <a:t>And disturb-resistant cells have lower threshold voltages.</a:t>
            </a:r>
          </a:p>
          <a:p>
            <a:r>
              <a:rPr lang="en-US" altLang="en-US">
                <a:latin typeface="Arial" charset="0"/>
                <a:ea typeface="ＭＳ Ｐゴシック" charset="-128"/>
              </a:rPr>
              <a:t>Now, if we look at the cells susceptible to errors, which are cells with threshold voltage closer to the boundary.</a:t>
            </a:r>
          </a:p>
          <a:p>
            <a:r>
              <a:rPr lang="en-US" altLang="en-US">
                <a:latin typeface="Arial" charset="0"/>
                <a:ea typeface="ＭＳ Ｐゴシック" charset="-128"/>
              </a:rPr>
              <a:t>The disturb-prone cells are from the erased state, and the disturb-resistant cells are from the P1 state.</a:t>
            </a:r>
          </a:p>
        </p:txBody>
      </p:sp>
      <p:sp>
        <p:nvSpPr>
          <p:cNvPr id="3153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49E0505-953E-2B42-9D41-653C021C3D5F}" type="slidenum">
              <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6773263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Slide Image Placeholder 1"/>
          <p:cNvSpPr>
            <a:spLocks noGrp="1" noRot="1" noChangeAspect="1"/>
          </p:cNvSpPr>
          <p:nvPr>
            <p:ph type="sldImg"/>
          </p:nvPr>
        </p:nvSpPr>
        <p:spPr>
          <a:ln/>
        </p:spPr>
      </p:sp>
      <p:sp>
        <p:nvSpPr>
          <p:cNvPr id="3174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Based on this finding, we propose read disturb oriented error recovery to identify disturb-prone and resistant cells after a failure has happened to recover from read disturb errors.</a:t>
            </a:r>
          </a:p>
          <a:p>
            <a:r>
              <a:rPr lang="en-US" altLang="en-US">
                <a:latin typeface="Arial" charset="0"/>
                <a:ea typeface="ＭＳ Ｐゴシック" charset="-128"/>
              </a:rPr>
              <a:t>After an uncorrectable flash error, the following steps are triggered.</a:t>
            </a:r>
          </a:p>
          <a:p>
            <a:endParaRPr lang="en-US" altLang="en-US">
              <a:latin typeface="Arial" charset="0"/>
              <a:ea typeface="ＭＳ Ｐゴシック" charset="-128"/>
            </a:endParaRPr>
          </a:p>
        </p:txBody>
      </p:sp>
      <p:sp>
        <p:nvSpPr>
          <p:cNvPr id="3174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EEC825F-F971-CF4F-8BC4-3424B71EDA79}" type="slidenum">
              <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02504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FE2350-F2DF-964B-A38F-A60565610F0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2385812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9975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376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Bullet">
    <p:bg>
      <p:bgPr>
        <a:solidFill>
          <a:srgbClr val="FFFFFF"/>
        </a:solidFill>
        <a:effectLst/>
      </p:bgPr>
    </p:bg>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spc="0"/>
            </a:pPr>
            <a:r>
              <a:rPr sz="3500" spc="-34"/>
              <a:t>Title Text</a:t>
            </a:r>
          </a:p>
        </p:txBody>
      </p:sp>
      <p:sp>
        <p:nvSpPr>
          <p:cNvPr id="19" name="Shape 19"/>
          <p:cNvSpPr>
            <a:spLocks noGrp="1"/>
          </p:cNvSpPr>
          <p:nvPr>
            <p:ph type="body" idx="1"/>
          </p:nvPr>
        </p:nvSpPr>
        <p:spPr>
          <a:xfrm>
            <a:off x="553641" y="1360884"/>
            <a:ext cx="8027789" cy="5025628"/>
          </a:xfrm>
          <a:prstGeom prst="rect">
            <a:avLst/>
          </a:prstGeom>
        </p:spPr>
        <p:txBody>
          <a:bodyPr/>
          <a:lstStyle>
            <a:lvl1pPr marL="162579" indent="-162579">
              <a:lnSpc>
                <a:spcPct val="110000"/>
              </a:lnSpc>
              <a:spcBef>
                <a:spcPts val="1287"/>
              </a:spcBef>
              <a:buClr>
                <a:srgbClr val="3B5998"/>
              </a:buClr>
              <a:buSzPct val="65000"/>
              <a:buFont typeface="Lucida Grande"/>
              <a:buChar char="▪"/>
              <a:defRPr sz="2100" spc="-64">
                <a:solidFill>
                  <a:srgbClr val="000000"/>
                </a:solidFill>
                <a:latin typeface="+mn-lt"/>
                <a:ea typeface="+mn-ea"/>
                <a:cs typeface="+mn-cs"/>
                <a:sym typeface="Vista Sans OT Reg"/>
              </a:defRPr>
            </a:lvl1pPr>
            <a:lvl2pPr marL="363792" indent="-181080">
              <a:lnSpc>
                <a:spcPct val="110000"/>
              </a:lnSpc>
              <a:spcBef>
                <a:spcPts val="1060"/>
              </a:spcBef>
              <a:buClr>
                <a:srgbClr val="9A9A9A"/>
              </a:buClr>
              <a:buFont typeface="Lucida Grande"/>
              <a:buChar char="▪"/>
              <a:defRPr sz="2100" spc="-64">
                <a:solidFill>
                  <a:srgbClr val="000000"/>
                </a:solidFill>
                <a:latin typeface="+mn-lt"/>
                <a:ea typeface="+mn-ea"/>
                <a:cs typeface="+mn-cs"/>
                <a:sym typeface="Vista Sans OT Reg"/>
              </a:defRPr>
            </a:lvl2pPr>
            <a:lvl3pPr marL="527279" indent="-133005">
              <a:lnSpc>
                <a:spcPct val="110000"/>
              </a:lnSpc>
              <a:spcBef>
                <a:spcPts val="1060"/>
              </a:spcBef>
              <a:buClr>
                <a:srgbClr val="9A9A9A"/>
              </a:buClr>
              <a:buSzPct val="54999"/>
              <a:buFont typeface="Lucida Grande"/>
              <a:buChar char="▪"/>
              <a:defRPr sz="2000" spc="-59">
                <a:solidFill>
                  <a:srgbClr val="000000"/>
                </a:solidFill>
                <a:latin typeface="+mn-lt"/>
                <a:ea typeface="+mn-ea"/>
                <a:cs typeface="+mn-cs"/>
                <a:sym typeface="Vista Sans OT Reg"/>
              </a:defRPr>
            </a:lvl3pPr>
            <a:lvl4pPr marL="704382" indent="-137012">
              <a:lnSpc>
                <a:spcPct val="110000"/>
              </a:lnSpc>
              <a:spcBef>
                <a:spcPts val="1060"/>
              </a:spcBef>
              <a:buClr>
                <a:srgbClr val="9A9A9A"/>
              </a:buClr>
              <a:buSzPct val="45000"/>
              <a:buFont typeface="Lucida Grande"/>
              <a:buChar char="▪"/>
              <a:defRPr sz="2000" spc="-59">
                <a:solidFill>
                  <a:srgbClr val="000000"/>
                </a:solidFill>
                <a:latin typeface="+mn-lt"/>
                <a:ea typeface="+mn-ea"/>
                <a:cs typeface="+mn-cs"/>
                <a:sym typeface="Vista Sans OT Reg"/>
              </a:defRPr>
            </a:lvl4pPr>
            <a:lvl5pPr marL="878158" indent="-120987">
              <a:lnSpc>
                <a:spcPct val="110000"/>
              </a:lnSpc>
              <a:spcBef>
                <a:spcPts val="1060"/>
              </a:spcBef>
              <a:buClr>
                <a:srgbClr val="9A9A9A"/>
              </a:buClr>
              <a:buFont typeface="Lucida Grande"/>
              <a:buChar char="▪"/>
              <a:defRPr sz="1800" spc="-55">
                <a:solidFill>
                  <a:srgbClr val="000000"/>
                </a:solidFill>
                <a:latin typeface="+mn-lt"/>
                <a:ea typeface="+mn-ea"/>
                <a:cs typeface="+mn-cs"/>
                <a:sym typeface="Vista Sans OT Reg"/>
              </a:defRPr>
            </a:lvl5pPr>
          </a:lstStyle>
          <a:p>
            <a:pPr lvl="0">
              <a:defRPr sz="1800" spc="0"/>
            </a:pPr>
            <a:r>
              <a:rPr sz="2100" spc="-64"/>
              <a:t>Body Level One</a:t>
            </a:r>
          </a:p>
          <a:p>
            <a:pPr lvl="1">
              <a:defRPr sz="1800" spc="0"/>
            </a:pPr>
            <a:r>
              <a:rPr sz="2100" spc="-64"/>
              <a:t>Body Level Two</a:t>
            </a:r>
          </a:p>
          <a:p>
            <a:pPr lvl="2">
              <a:defRPr sz="1800" spc="0"/>
            </a:pPr>
            <a:r>
              <a:rPr sz="2000" spc="-59"/>
              <a:t>Body Level Three</a:t>
            </a:r>
          </a:p>
          <a:p>
            <a:pPr lvl="3">
              <a:defRPr sz="1800" spc="0"/>
            </a:pPr>
            <a:r>
              <a:rPr sz="2000" spc="-59"/>
              <a:t>Body Level Four</a:t>
            </a:r>
          </a:p>
          <a:p>
            <a:pPr lvl="4">
              <a:defRPr sz="1800" spc="0"/>
            </a:pPr>
            <a:r>
              <a:rPr sz="1800" spc="-55"/>
              <a:t>Body Level Five</a:t>
            </a:r>
          </a:p>
        </p:txBody>
      </p:sp>
    </p:spTree>
    <p:extLst>
      <p:ext uri="{BB962C8B-B14F-4D97-AF65-F5344CB8AC3E}">
        <p14:creationId xmlns:p14="http://schemas.microsoft.com/office/powerpoint/2010/main" val="3935637590"/>
      </p:ext>
    </p:extLst>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4/3/19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4/3/19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4/3/19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4/3/19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4/3/19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4/3/19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4/3/19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4/3/19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4/3/19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4/3/19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4/3/19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4/3/19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2019. 4. 3.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2019. 4. 3.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2019. 4. 3.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2019. 4. 3.</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2019. 4. 3.</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2019. 4. 3.</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2019. 4. 3.</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4/3/19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4/3/19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4/3/19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4/3/19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4/3/19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4/3/19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4/3/19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4/3/19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4/3/19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4/3/19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4/3/19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4/3/19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203901821"/>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67730834"/>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40527275"/>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017648820"/>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79419781"/>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474137854"/>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32813152"/>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941838040"/>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014844562"/>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953445669"/>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76890436"/>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200818213"/>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588175249"/>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369235046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210170322"/>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337355694"/>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251634437"/>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1421923686"/>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364058450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3707385572"/>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3596234934"/>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2335779007"/>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1827719916"/>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3445335613"/>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013217173"/>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712586418"/>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3925585481"/>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3257054113"/>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31042468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136618205"/>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572853123"/>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70651936"/>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2024074479"/>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3383869855"/>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2582598192"/>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4/3/19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75581728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4/3/19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93277935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4/3/19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45196667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4/3/19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7074069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4/3/19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44397590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4/3/19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01533887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4/3/19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240087196"/>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4/3/19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65786371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4/3/19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5858403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4/3/19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358683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4/3/19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71243654"/>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248754025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ext uri="{BB962C8B-B14F-4D97-AF65-F5344CB8AC3E}">
        <p14:creationId xmlns:p14="http://schemas.microsoft.com/office/powerpoint/2010/main" val="1068701455"/>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ext uri="{BB962C8B-B14F-4D97-AF65-F5344CB8AC3E}">
        <p14:creationId xmlns:p14="http://schemas.microsoft.com/office/powerpoint/2010/main" val="31250966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ext uri="{BB962C8B-B14F-4D97-AF65-F5344CB8AC3E}">
        <p14:creationId xmlns:p14="http://schemas.microsoft.com/office/powerpoint/2010/main" val="2361056219"/>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ext uri="{BB962C8B-B14F-4D97-AF65-F5344CB8AC3E}">
        <p14:creationId xmlns:p14="http://schemas.microsoft.com/office/powerpoint/2010/main" val="284973887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ext uri="{BB962C8B-B14F-4D97-AF65-F5344CB8AC3E}">
        <p14:creationId xmlns:p14="http://schemas.microsoft.com/office/powerpoint/2010/main" val="173010578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ext uri="{BB962C8B-B14F-4D97-AF65-F5344CB8AC3E}">
        <p14:creationId xmlns:p14="http://schemas.microsoft.com/office/powerpoint/2010/main" val="69924344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ext uri="{BB962C8B-B14F-4D97-AF65-F5344CB8AC3E}">
        <p14:creationId xmlns:p14="http://schemas.microsoft.com/office/powerpoint/2010/main" val="41921561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ext uri="{BB962C8B-B14F-4D97-AF65-F5344CB8AC3E}">
        <p14:creationId xmlns:p14="http://schemas.microsoft.com/office/powerpoint/2010/main" val="358280030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ext uri="{BB962C8B-B14F-4D97-AF65-F5344CB8AC3E}">
        <p14:creationId xmlns:p14="http://schemas.microsoft.com/office/powerpoint/2010/main" val="101186208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ext uri="{BB962C8B-B14F-4D97-AF65-F5344CB8AC3E}">
        <p14:creationId xmlns:p14="http://schemas.microsoft.com/office/powerpoint/2010/main" val="175094759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90856339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00934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019551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956589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81019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817092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384722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9786921"/>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39708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214776"/>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2601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1081484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504919702"/>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Tree>
    <p:extLst>
      <p:ext uri="{BB962C8B-B14F-4D97-AF65-F5344CB8AC3E}">
        <p14:creationId xmlns:p14="http://schemas.microsoft.com/office/powerpoint/2010/main" val="2938229741"/>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60264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94540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46430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66752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82571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97753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8320877"/>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82602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3240852434"/>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497454746"/>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296187725"/>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29955878"/>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3155835060"/>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2728713538"/>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166025643"/>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2685998032"/>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1998175995"/>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42396418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434178507"/>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3149472191"/>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75210272"/>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pPr/>
              <a:t>‹#›</a:t>
            </a:fld>
            <a:endParaRPr lang="en-US"/>
          </a:p>
        </p:txBody>
      </p:sp>
    </p:spTree>
    <p:extLst>
      <p:ext uri="{BB962C8B-B14F-4D97-AF65-F5344CB8AC3E}">
        <p14:creationId xmlns:p14="http://schemas.microsoft.com/office/powerpoint/2010/main" val="3736377045"/>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659957319"/>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63172453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92750086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63741580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22116642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8509922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6853639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953868361"/>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69885990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526753725"/>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3755590041"/>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2755846712"/>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3948776450"/>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2717013872"/>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3637623411"/>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373909021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3729029505"/>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3230924866"/>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2168816961"/>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278909927"/>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3903000976"/>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273472398"/>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107444"/>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92843481"/>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3524661"/>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83946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7329264"/>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46328688"/>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22440802"/>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8495119"/>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8051764"/>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0623583"/>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6787C98-EF19-2D41-8AE2-C78C29A91753}" type="datetime1">
              <a:rPr lang="en-US" smtClean="0">
                <a:solidFill>
                  <a:prstClr val="black">
                    <a:tint val="75000"/>
                  </a:prstClr>
                </a:solidFill>
                <a:latin typeface="Calibri"/>
              </a:rPr>
              <a:pPr/>
              <a:t>4/3/19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46869581"/>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ED0917-0EB3-7141-A444-A387010585BF}" type="datetime1">
              <a:rPr lang="en-US" smtClean="0">
                <a:solidFill>
                  <a:prstClr val="black">
                    <a:tint val="75000"/>
                  </a:prstClr>
                </a:solidFill>
                <a:latin typeface="Calibri"/>
              </a:rPr>
              <a:pPr/>
              <a:t>4/3/19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6672190"/>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846C5F-3BD8-3C4D-84D7-D37C2B096AF8}" type="datetime1">
              <a:rPr lang="en-US" smtClean="0">
                <a:solidFill>
                  <a:prstClr val="black">
                    <a:tint val="75000"/>
                  </a:prstClr>
                </a:solidFill>
                <a:latin typeface="Calibri"/>
              </a:rPr>
              <a:pPr/>
              <a:t>4/3/19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2066818"/>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22019D-5D10-3149-8CD8-BD03F92784D8}" type="datetime1">
              <a:rPr lang="en-US" smtClean="0">
                <a:solidFill>
                  <a:prstClr val="black">
                    <a:tint val="75000"/>
                  </a:prstClr>
                </a:solidFill>
                <a:latin typeface="Calibri"/>
              </a:rPr>
              <a:pPr/>
              <a:t>4/3/19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275293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725DA2-1889-3049-ACC5-92373F9B15B1}" type="datetime1">
              <a:rPr lang="en-US" smtClean="0">
                <a:solidFill>
                  <a:prstClr val="black">
                    <a:tint val="75000"/>
                  </a:prstClr>
                </a:solidFill>
                <a:latin typeface="Calibri"/>
              </a:rPr>
              <a:pPr/>
              <a:t>4/3/19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19931765"/>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436F41-2D70-8B40-B592-BF9582E6D96F}" type="datetime1">
              <a:rPr lang="en-US" smtClean="0">
                <a:solidFill>
                  <a:prstClr val="black">
                    <a:tint val="75000"/>
                  </a:prstClr>
                </a:solidFill>
                <a:latin typeface="Calibri"/>
              </a:rPr>
              <a:pPr/>
              <a:t>4/3/19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49482101"/>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533FDD-DD0B-7249-B401-953A314C5C72}" type="datetime1">
              <a:rPr lang="en-US" smtClean="0">
                <a:solidFill>
                  <a:prstClr val="black">
                    <a:tint val="75000"/>
                  </a:prstClr>
                </a:solidFill>
                <a:latin typeface="Calibri"/>
              </a:rPr>
              <a:pPr/>
              <a:t>4/3/19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7933341"/>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54BD72-E4F6-E246-95E4-7BB340D440F2}" type="datetime1">
              <a:rPr lang="en-US" smtClean="0">
                <a:solidFill>
                  <a:prstClr val="black">
                    <a:tint val="75000"/>
                  </a:prstClr>
                </a:solidFill>
                <a:latin typeface="Calibri"/>
              </a:rPr>
              <a:pPr/>
              <a:t>4/3/19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03669706"/>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AA39B0-2979-5C4C-9B59-8BF91C9B1EC0}" type="datetime1">
              <a:rPr lang="en-US" smtClean="0">
                <a:solidFill>
                  <a:prstClr val="black">
                    <a:tint val="75000"/>
                  </a:prstClr>
                </a:solidFill>
                <a:latin typeface="Calibri"/>
              </a:rPr>
              <a:pPr/>
              <a:t>4/3/19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85753569"/>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F440D-942A-F045-A3A7-7FA60C3CA708}" type="datetime1">
              <a:rPr lang="en-US" smtClean="0">
                <a:solidFill>
                  <a:prstClr val="black">
                    <a:tint val="75000"/>
                  </a:prstClr>
                </a:solidFill>
                <a:latin typeface="Calibri"/>
              </a:rPr>
              <a:pPr/>
              <a:t>4/3/19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85533166"/>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25B134-63CD-C54C-A1E9-052D295C62EA}" type="datetime1">
              <a:rPr lang="en-US" smtClean="0">
                <a:solidFill>
                  <a:prstClr val="black">
                    <a:tint val="75000"/>
                  </a:prstClr>
                </a:solidFill>
                <a:latin typeface="Calibri"/>
              </a:rPr>
              <a:pPr/>
              <a:t>4/3/19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2863401"/>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675529"/>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4289723005"/>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6543675"/>
            <a:ext cx="159702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 name="Title 1"/>
          <p:cNvSpPr>
            <a:spLocks noGrp="1"/>
          </p:cNvSpPr>
          <p:nvPr>
            <p:ph type="ctrTitle"/>
          </p:nvPr>
        </p:nvSpPr>
        <p:spPr>
          <a:xfrm>
            <a:off x="0" y="2130425"/>
            <a:ext cx="9144000" cy="1470025"/>
          </a:xfrm>
        </p:spPr>
        <p:txBody>
          <a:bodyPr/>
          <a:lstStyle/>
          <a:p>
            <a:r>
              <a:rPr lang="en-US"/>
              <a:t>Click to edit Master title style</a:t>
            </a:r>
          </a:p>
        </p:txBody>
      </p:sp>
      <p:sp>
        <p:nvSpPr>
          <p:cNvPr id="3" name="Subtitle 2"/>
          <p:cNvSpPr>
            <a:spLocks noGrp="1"/>
          </p:cNvSpPr>
          <p:nvPr>
            <p:ph type="subTitle" idx="1"/>
          </p:nvPr>
        </p:nvSpPr>
        <p:spPr>
          <a:xfrm>
            <a:off x="304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81D58B9F-78D6-474A-B4A1-30F92F017107}" type="datetime1">
              <a:rPr lang="en-US"/>
              <a:pPr>
                <a:defRPr/>
              </a:pPr>
              <a:t>4/3/19</a:t>
            </a:fld>
            <a:endParaRPr lang="en-US"/>
          </a:p>
        </p:txBody>
      </p:sp>
      <p:sp>
        <p:nvSpPr>
          <p:cNvPr id="6"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19CD3F8-C83B-CD49-9180-D976955590CD}" type="slidenum">
              <a:rPr lang="en-US"/>
              <a:pPr>
                <a:defRPr/>
              </a:pPr>
              <a:t>‹#›</a:t>
            </a:fld>
            <a:endParaRPr lang="en-US"/>
          </a:p>
        </p:txBody>
      </p:sp>
    </p:spTree>
    <p:extLst>
      <p:ext uri="{BB962C8B-B14F-4D97-AF65-F5344CB8AC3E}">
        <p14:creationId xmlns:p14="http://schemas.microsoft.com/office/powerpoint/2010/main" val="38125118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0E6DACDD-8A40-9C46-BD4A-B171AF1B92B6}" type="datetime1">
              <a:rPr lang="en-US"/>
              <a:pPr>
                <a:defRPr/>
              </a:pPr>
              <a:t>4/3/19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F06CD442-EF4D-2B48-A340-495A4698F2CF}" type="slidenum">
              <a:rPr lang="en-US"/>
              <a:pPr>
                <a:defRPr/>
              </a:pPr>
              <a:t>‹#›</a:t>
            </a:fld>
            <a:endParaRPr lang="en-US"/>
          </a:p>
        </p:txBody>
      </p:sp>
    </p:spTree>
    <p:extLst>
      <p:ext uri="{BB962C8B-B14F-4D97-AF65-F5344CB8AC3E}">
        <p14:creationId xmlns:p14="http://schemas.microsoft.com/office/powerpoint/2010/main" val="2611899876"/>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2DCCC5E7-A30B-BA4C-B028-5930A2EE6403}" type="datetime1">
              <a:rPr lang="en-US"/>
              <a:pPr>
                <a:defRPr/>
              </a:pPr>
              <a:t>4/3/19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F229EE0-A788-A349-A020-7F1FCE5DCBA8}" type="slidenum">
              <a:rPr lang="en-US"/>
              <a:pPr>
                <a:defRPr/>
              </a:pPr>
              <a:t>‹#›</a:t>
            </a:fld>
            <a:endParaRPr lang="en-US"/>
          </a:p>
        </p:txBody>
      </p:sp>
    </p:spTree>
    <p:extLst>
      <p:ext uri="{BB962C8B-B14F-4D97-AF65-F5344CB8AC3E}">
        <p14:creationId xmlns:p14="http://schemas.microsoft.com/office/powerpoint/2010/main" val="4151627772"/>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9D6479F-329B-824F-AB83-C9C9D848ADAC}" type="datetime1">
              <a:rPr lang="en-US"/>
              <a:pPr>
                <a:defRPr/>
              </a:pPr>
              <a:t>4/3/19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2D5A80A1-75EE-1C4E-A2CB-B41883D27E3B}" type="slidenum">
              <a:rPr lang="en-US"/>
              <a:pPr>
                <a:defRPr/>
              </a:pPr>
              <a:t>‹#›</a:t>
            </a:fld>
            <a:endParaRPr lang="en-US"/>
          </a:p>
        </p:txBody>
      </p:sp>
    </p:spTree>
    <p:extLst>
      <p:ext uri="{BB962C8B-B14F-4D97-AF65-F5344CB8AC3E}">
        <p14:creationId xmlns:p14="http://schemas.microsoft.com/office/powerpoint/2010/main" val="1378000343"/>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77B74D31-30C6-CE49-B18E-02CD5163DE1A}" type="datetime1">
              <a:rPr lang="en-US"/>
              <a:pPr>
                <a:defRPr/>
              </a:pPr>
              <a:t>4/3/19</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9FC713-899F-AC4D-8317-642C5D1BE609}" type="slidenum">
              <a:rPr lang="en-US"/>
              <a:pPr>
                <a:defRPr/>
              </a:pPr>
              <a:t>‹#›</a:t>
            </a:fld>
            <a:endParaRPr lang="en-US"/>
          </a:p>
        </p:txBody>
      </p:sp>
    </p:spTree>
    <p:extLst>
      <p:ext uri="{BB962C8B-B14F-4D97-AF65-F5344CB8AC3E}">
        <p14:creationId xmlns:p14="http://schemas.microsoft.com/office/powerpoint/2010/main" val="141387889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AA2E6B5-0805-2143-B85B-456CD56C0B34}" type="datetime1">
              <a:rPr lang="en-US"/>
              <a:pPr>
                <a:defRPr/>
              </a:pPr>
              <a:t>4/3/19</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A6961CF-A6F8-FD4A-A828-0B1E1D4CA4C3}" type="slidenum">
              <a:rPr lang="en-US"/>
              <a:pPr>
                <a:defRPr/>
              </a:pPr>
              <a:t>‹#›</a:t>
            </a:fld>
            <a:endParaRPr lang="en-US"/>
          </a:p>
        </p:txBody>
      </p:sp>
    </p:spTree>
    <p:extLst>
      <p:ext uri="{BB962C8B-B14F-4D97-AF65-F5344CB8AC3E}">
        <p14:creationId xmlns:p14="http://schemas.microsoft.com/office/powerpoint/2010/main" val="3593019811"/>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D894755E-AEB7-9543-B435-CAD8FF56240C}" type="datetime1">
              <a:rPr lang="en-US"/>
              <a:pPr>
                <a:defRPr/>
              </a:pPr>
              <a:t>4/3/19</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69718DA-DEEA-3243-954F-5CD660078CBA}" type="slidenum">
              <a:rPr lang="en-US"/>
              <a:pPr>
                <a:defRPr/>
              </a:pPr>
              <a:t>‹#›</a:t>
            </a:fld>
            <a:endParaRPr lang="en-US"/>
          </a:p>
        </p:txBody>
      </p:sp>
    </p:spTree>
    <p:extLst>
      <p:ext uri="{BB962C8B-B14F-4D97-AF65-F5344CB8AC3E}">
        <p14:creationId xmlns:p14="http://schemas.microsoft.com/office/powerpoint/2010/main" val="3577770374"/>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4AD05C70-86EF-B448-B912-1AE1DD6F3FB4}" type="datetime1">
              <a:rPr lang="en-US"/>
              <a:pPr>
                <a:defRPr/>
              </a:pPr>
              <a:t>4/3/19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F77ECCC-2C4C-6E41-909E-06546A882713}" type="slidenum">
              <a:rPr lang="en-US"/>
              <a:pPr>
                <a:defRPr/>
              </a:pPr>
              <a:t>‹#›</a:t>
            </a:fld>
            <a:endParaRPr lang="en-US"/>
          </a:p>
        </p:txBody>
      </p:sp>
    </p:spTree>
    <p:extLst>
      <p:ext uri="{BB962C8B-B14F-4D97-AF65-F5344CB8AC3E}">
        <p14:creationId xmlns:p14="http://schemas.microsoft.com/office/powerpoint/2010/main" val="1016106311"/>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93ABB-CAD2-E34C-9012-FEB1BE3C83FB}" type="datetime1">
              <a:rPr lang="en-US"/>
              <a:pPr>
                <a:defRPr/>
              </a:pPr>
              <a:t>4/3/19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2C56FD6-2C75-224E-87EE-E409EB791069}" type="slidenum">
              <a:rPr lang="en-US"/>
              <a:pPr>
                <a:defRPr/>
              </a:pPr>
              <a:t>‹#›</a:t>
            </a:fld>
            <a:endParaRPr lang="en-US"/>
          </a:p>
        </p:txBody>
      </p:sp>
    </p:spTree>
    <p:extLst>
      <p:ext uri="{BB962C8B-B14F-4D97-AF65-F5344CB8AC3E}">
        <p14:creationId xmlns:p14="http://schemas.microsoft.com/office/powerpoint/2010/main" val="2266234233"/>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C3BD05E2-2B70-B144-94F5-59B68186DDF2}" type="datetime1">
              <a:rPr lang="en-US"/>
              <a:pPr>
                <a:defRPr/>
              </a:pPr>
              <a:t>4/3/19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9198FC1-CCE4-5A43-98F7-1CDB260DEE1D}" type="slidenum">
              <a:rPr lang="en-US"/>
              <a:pPr>
                <a:defRPr/>
              </a:pPr>
              <a:t>‹#›</a:t>
            </a:fld>
            <a:endParaRPr lang="en-US"/>
          </a:p>
        </p:txBody>
      </p:sp>
    </p:spTree>
    <p:extLst>
      <p:ext uri="{BB962C8B-B14F-4D97-AF65-F5344CB8AC3E}">
        <p14:creationId xmlns:p14="http://schemas.microsoft.com/office/powerpoint/2010/main" val="1226920685"/>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47FB7513-D9A0-314D-84F4-FBD754095A45}" type="datetime1">
              <a:rPr lang="en-US"/>
              <a:pPr>
                <a:defRPr/>
              </a:pPr>
              <a:t>4/3/19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27A9A9A-BBC5-F84A-BD6C-CB1C5943B0EE}" type="slidenum">
              <a:rPr lang="en-US"/>
              <a:pPr>
                <a:defRPr/>
              </a:pPr>
              <a:t>‹#›</a:t>
            </a:fld>
            <a:endParaRPr lang="en-US"/>
          </a:p>
        </p:txBody>
      </p:sp>
    </p:spTree>
    <p:extLst>
      <p:ext uri="{BB962C8B-B14F-4D97-AF65-F5344CB8AC3E}">
        <p14:creationId xmlns:p14="http://schemas.microsoft.com/office/powerpoint/2010/main" val="28658393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6543675"/>
            <a:ext cx="159702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ctrTitle"/>
          </p:nvPr>
        </p:nvSpPr>
        <p:spPr>
          <a:xfrm>
            <a:off x="0" y="2130425"/>
            <a:ext cx="9144000" cy="1470025"/>
          </a:xfrm>
        </p:spPr>
        <p:txBody>
          <a:bodyPr/>
          <a:lstStyle/>
          <a:p>
            <a:r>
              <a:rPr lang="en-US"/>
              <a:t>Click to edit Master title style</a:t>
            </a:r>
          </a:p>
        </p:txBody>
      </p:sp>
      <p:sp>
        <p:nvSpPr>
          <p:cNvPr id="3" name="Subtitle 2"/>
          <p:cNvSpPr>
            <a:spLocks noGrp="1"/>
          </p:cNvSpPr>
          <p:nvPr>
            <p:ph type="subTitle" idx="1"/>
          </p:nvPr>
        </p:nvSpPr>
        <p:spPr>
          <a:xfrm>
            <a:off x="304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a:defRPr/>
            </a:lvl1pPr>
          </a:lstStyle>
          <a:p>
            <a:fld id="{3D111DDF-CE5D-1340-85B9-7351368DD73F}" type="datetime1">
              <a:rPr lang="en-US" altLang="en-US"/>
              <a:pPr/>
              <a:t>4/3/19</a:t>
            </a:fld>
            <a:endParaRPr lang="en-US" altLang="en-US"/>
          </a:p>
        </p:txBody>
      </p:sp>
      <p:sp>
        <p:nvSpPr>
          <p:cNvPr id="6"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454D8C8-9E63-0C4A-8A55-49D6B9D26701}" type="slidenum">
              <a:rPr lang="en-US" altLang="en-US"/>
              <a:pPr/>
              <a:t>‹#›</a:t>
            </a:fld>
            <a:endParaRPr lang="en-US" altLang="en-US"/>
          </a:p>
        </p:txBody>
      </p:sp>
    </p:spTree>
    <p:extLst>
      <p:ext uri="{BB962C8B-B14F-4D97-AF65-F5344CB8AC3E}">
        <p14:creationId xmlns:p14="http://schemas.microsoft.com/office/powerpoint/2010/main" val="1152240987"/>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CF71410-AE3B-6E4B-9A5B-19AA1965431B}" type="datetime1">
              <a:rPr lang="en-US" altLang="en-US"/>
              <a:pPr/>
              <a:t>4/3/19</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F31E747-192E-A44E-A44A-7265100F09F9}" type="slidenum">
              <a:rPr lang="en-US" altLang="en-US"/>
              <a:pPr/>
              <a:t>‹#›</a:t>
            </a:fld>
            <a:endParaRPr lang="en-US" altLang="en-US"/>
          </a:p>
        </p:txBody>
      </p:sp>
    </p:spTree>
    <p:extLst>
      <p:ext uri="{BB962C8B-B14F-4D97-AF65-F5344CB8AC3E}">
        <p14:creationId xmlns:p14="http://schemas.microsoft.com/office/powerpoint/2010/main" val="173629177"/>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1354E26-1947-C543-B500-1CEB277D005A}" type="datetime1">
              <a:rPr lang="en-US" altLang="en-US"/>
              <a:pPr/>
              <a:t>4/3/19</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BC1A456-7885-A347-A29B-DA5894AF9982}" type="slidenum">
              <a:rPr lang="en-US" altLang="en-US"/>
              <a:pPr/>
              <a:t>‹#›</a:t>
            </a:fld>
            <a:endParaRPr lang="en-US" altLang="en-US"/>
          </a:p>
        </p:txBody>
      </p:sp>
    </p:spTree>
    <p:extLst>
      <p:ext uri="{BB962C8B-B14F-4D97-AF65-F5344CB8AC3E}">
        <p14:creationId xmlns:p14="http://schemas.microsoft.com/office/powerpoint/2010/main" val="3164822059"/>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3DCAB24-E800-874A-B7BC-1E00ADD730CE}" type="datetime1">
              <a:rPr lang="en-US" altLang="en-US"/>
              <a:pPr/>
              <a:t>4/3/19</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146F4456-6352-8045-AE1E-DE67907047B4}" type="slidenum">
              <a:rPr lang="en-US" altLang="en-US"/>
              <a:pPr/>
              <a:t>‹#›</a:t>
            </a:fld>
            <a:endParaRPr lang="en-US" altLang="en-US"/>
          </a:p>
        </p:txBody>
      </p:sp>
    </p:spTree>
    <p:extLst>
      <p:ext uri="{BB962C8B-B14F-4D97-AF65-F5344CB8AC3E}">
        <p14:creationId xmlns:p14="http://schemas.microsoft.com/office/powerpoint/2010/main" val="2466905015"/>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8F5A82B1-3786-084B-B556-367AAB5F9380}" type="datetime1">
              <a:rPr lang="en-US" altLang="en-US"/>
              <a:pPr/>
              <a:t>4/3/19</a:t>
            </a:fld>
            <a:endParaRPr lang="en-US" alt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E845778B-260E-5145-A11E-483F092793C6}" type="slidenum">
              <a:rPr lang="en-US" altLang="en-US"/>
              <a:pPr/>
              <a:t>‹#›</a:t>
            </a:fld>
            <a:endParaRPr lang="en-US" altLang="en-US"/>
          </a:p>
        </p:txBody>
      </p:sp>
    </p:spTree>
    <p:extLst>
      <p:ext uri="{BB962C8B-B14F-4D97-AF65-F5344CB8AC3E}">
        <p14:creationId xmlns:p14="http://schemas.microsoft.com/office/powerpoint/2010/main" val="200567522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33BC6F92-476E-FC4B-B973-3C532C371110}" type="datetime1">
              <a:rPr lang="en-US" altLang="en-US"/>
              <a:pPr/>
              <a:t>4/3/19</a:t>
            </a:fld>
            <a:endParaRPr lang="en-US" alt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70557A78-AC88-674B-8A8F-E0F389E5B577}" type="slidenum">
              <a:rPr lang="en-US" altLang="en-US"/>
              <a:pPr/>
              <a:t>‹#›</a:t>
            </a:fld>
            <a:endParaRPr lang="en-US" altLang="en-US"/>
          </a:p>
        </p:txBody>
      </p:sp>
    </p:spTree>
    <p:extLst>
      <p:ext uri="{BB962C8B-B14F-4D97-AF65-F5344CB8AC3E}">
        <p14:creationId xmlns:p14="http://schemas.microsoft.com/office/powerpoint/2010/main" val="73997786"/>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437F6214-8C79-F74D-BA3A-189A98CB02B0}" type="datetime1">
              <a:rPr lang="en-US" altLang="en-US"/>
              <a:pPr/>
              <a:t>4/3/19</a:t>
            </a:fld>
            <a:endParaRPr lang="en-US" alt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16A05079-38FD-A04B-AB14-542A94C2DCFA}" type="slidenum">
              <a:rPr lang="en-US" altLang="en-US"/>
              <a:pPr/>
              <a:t>‹#›</a:t>
            </a:fld>
            <a:endParaRPr lang="en-US" altLang="en-US"/>
          </a:p>
        </p:txBody>
      </p:sp>
    </p:spTree>
    <p:extLst>
      <p:ext uri="{BB962C8B-B14F-4D97-AF65-F5344CB8AC3E}">
        <p14:creationId xmlns:p14="http://schemas.microsoft.com/office/powerpoint/2010/main" val="1385305092"/>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C43FA56-75FC-2841-A04A-ECE6CE5774A3}" type="datetime1">
              <a:rPr lang="en-US" altLang="en-US"/>
              <a:pPr/>
              <a:t>4/3/19</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74280B98-C087-4744-84A9-033277D89F1C}" type="slidenum">
              <a:rPr lang="en-US" altLang="en-US"/>
              <a:pPr/>
              <a:t>‹#›</a:t>
            </a:fld>
            <a:endParaRPr lang="en-US" altLang="en-US"/>
          </a:p>
        </p:txBody>
      </p:sp>
    </p:spTree>
    <p:extLst>
      <p:ext uri="{BB962C8B-B14F-4D97-AF65-F5344CB8AC3E}">
        <p14:creationId xmlns:p14="http://schemas.microsoft.com/office/powerpoint/2010/main" val="493543111"/>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FDDD366-4DDD-E748-83C5-AAEE8F2448F1}" type="datetime1">
              <a:rPr lang="en-US" altLang="en-US"/>
              <a:pPr/>
              <a:t>4/3/19</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0EA406B8-FD82-FD41-A471-0D4C70A4C927}" type="slidenum">
              <a:rPr lang="en-US" altLang="en-US"/>
              <a:pPr/>
              <a:t>‹#›</a:t>
            </a:fld>
            <a:endParaRPr lang="en-US" altLang="en-US"/>
          </a:p>
        </p:txBody>
      </p:sp>
    </p:spTree>
    <p:extLst>
      <p:ext uri="{BB962C8B-B14F-4D97-AF65-F5344CB8AC3E}">
        <p14:creationId xmlns:p14="http://schemas.microsoft.com/office/powerpoint/2010/main" val="3020674799"/>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E1F07FC-4604-DD45-AF64-BFDF2DBEAD05}" type="datetime1">
              <a:rPr lang="en-US" altLang="en-US"/>
              <a:pPr/>
              <a:t>4/3/19</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08147A3-0760-8042-8A5E-B148C5E904A2}" type="slidenum">
              <a:rPr lang="en-US" altLang="en-US"/>
              <a:pPr/>
              <a:t>‹#›</a:t>
            </a:fld>
            <a:endParaRPr lang="en-US" altLang="en-US"/>
          </a:p>
        </p:txBody>
      </p:sp>
    </p:spTree>
    <p:extLst>
      <p:ext uri="{BB962C8B-B14F-4D97-AF65-F5344CB8AC3E}">
        <p14:creationId xmlns:p14="http://schemas.microsoft.com/office/powerpoint/2010/main" val="2401039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9296F80-6DFD-1740-9124-3482C86291DA}" type="datetime1">
              <a:rPr lang="en-US" altLang="en-US"/>
              <a:pPr/>
              <a:t>4/3/19</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5FEF165-1051-E24D-83E6-262B47BF529D}" type="slidenum">
              <a:rPr lang="en-US" altLang="en-US"/>
              <a:pPr/>
              <a:t>‹#›</a:t>
            </a:fld>
            <a:endParaRPr lang="en-US" altLang="en-US"/>
          </a:p>
        </p:txBody>
      </p:sp>
    </p:spTree>
    <p:extLst>
      <p:ext uri="{BB962C8B-B14F-4D97-AF65-F5344CB8AC3E}">
        <p14:creationId xmlns:p14="http://schemas.microsoft.com/office/powerpoint/2010/main" val="1974436480"/>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3571395615"/>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532977859"/>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4080701841"/>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002728965"/>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2187809683"/>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3068957660"/>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858655949"/>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2134318275"/>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413923180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148812933"/>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2775034998"/>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2338038146"/>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6" tIns="45714" rIns="91426" bIns="45714"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defTabSz="914263"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pPr>
              <a:defRPr/>
            </a:pPr>
            <a:fld id="{53EC4547-E2B1-9B4F-845F-F274F3C623A5}" type="slidenum">
              <a:rPr lang="en-US"/>
              <a:pPr>
                <a:defRPr/>
              </a:pPr>
              <a:t>‹#›</a:t>
            </a:fld>
            <a:endParaRPr lang="en-US"/>
          </a:p>
        </p:txBody>
      </p:sp>
    </p:spTree>
    <p:extLst>
      <p:ext uri="{BB962C8B-B14F-4D97-AF65-F5344CB8AC3E}">
        <p14:creationId xmlns:p14="http://schemas.microsoft.com/office/powerpoint/2010/main" val="1020471294"/>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6BB4180-6920-9C42-9DA1-4829E0437063}" type="slidenum">
              <a:rPr lang="en-US"/>
              <a:pPr>
                <a:defRPr/>
              </a:pPr>
              <a:t>‹#›</a:t>
            </a:fld>
            <a:endParaRPr lang="en-US"/>
          </a:p>
        </p:txBody>
      </p:sp>
    </p:spTree>
    <p:extLst>
      <p:ext uri="{BB962C8B-B14F-4D97-AF65-F5344CB8AC3E}">
        <p14:creationId xmlns:p14="http://schemas.microsoft.com/office/powerpoint/2010/main" val="3318288204"/>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131" indent="0">
              <a:buNone/>
              <a:defRPr sz="1800"/>
            </a:lvl2pPr>
            <a:lvl3pPr marL="914263" indent="0">
              <a:buNone/>
              <a:defRPr sz="1600"/>
            </a:lvl3pPr>
            <a:lvl4pPr marL="1371395" indent="0">
              <a:buNone/>
              <a:defRPr sz="1400"/>
            </a:lvl4pPr>
            <a:lvl5pPr marL="1828527" indent="0">
              <a:buNone/>
              <a:defRPr sz="1400"/>
            </a:lvl5pPr>
            <a:lvl6pPr marL="2285658" indent="0">
              <a:buNone/>
              <a:defRPr sz="1400"/>
            </a:lvl6pPr>
            <a:lvl7pPr marL="2742789" indent="0">
              <a:buNone/>
              <a:defRPr sz="1400"/>
            </a:lvl7pPr>
            <a:lvl8pPr marL="3199920" indent="0">
              <a:buNone/>
              <a:defRPr sz="1400"/>
            </a:lvl8pPr>
            <a:lvl9pPr marL="3657051"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4330D3C-7D80-0940-9C38-883CA56758D1}" type="slidenum">
              <a:rPr lang="en-US"/>
              <a:pPr>
                <a:defRPr/>
              </a:pPr>
              <a:t>‹#›</a:t>
            </a:fld>
            <a:endParaRPr lang="en-US"/>
          </a:p>
        </p:txBody>
      </p:sp>
    </p:spTree>
    <p:extLst>
      <p:ext uri="{BB962C8B-B14F-4D97-AF65-F5344CB8AC3E}">
        <p14:creationId xmlns:p14="http://schemas.microsoft.com/office/powerpoint/2010/main" val="740671697"/>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7649F32B-3CEF-984C-BBF2-963F764B3663}" type="slidenum">
              <a:rPr lang="en-US"/>
              <a:pPr>
                <a:defRPr/>
              </a:pPr>
              <a:t>‹#›</a:t>
            </a:fld>
            <a:endParaRPr lang="en-US"/>
          </a:p>
        </p:txBody>
      </p:sp>
    </p:spTree>
    <p:extLst>
      <p:ext uri="{BB962C8B-B14F-4D97-AF65-F5344CB8AC3E}">
        <p14:creationId xmlns:p14="http://schemas.microsoft.com/office/powerpoint/2010/main" val="1123988379"/>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4" y="1535113"/>
            <a:ext cx="4040188"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4"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68434898-7376-D942-82A4-9987F9AC7C42}" type="slidenum">
              <a:rPr lang="en-US"/>
              <a:pPr>
                <a:defRPr/>
              </a:pPr>
              <a:t>‹#›</a:t>
            </a:fld>
            <a:endParaRPr lang="en-US"/>
          </a:p>
        </p:txBody>
      </p:sp>
    </p:spTree>
    <p:extLst>
      <p:ext uri="{BB962C8B-B14F-4D97-AF65-F5344CB8AC3E}">
        <p14:creationId xmlns:p14="http://schemas.microsoft.com/office/powerpoint/2010/main" val="511970115"/>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BDAE4D29-6AD3-F447-89DA-A4F13DC75D38}" type="slidenum">
              <a:rPr lang="en-US"/>
              <a:pPr>
                <a:defRPr/>
              </a:pPr>
              <a:t>‹#›</a:t>
            </a:fld>
            <a:endParaRPr lang="en-US"/>
          </a:p>
        </p:txBody>
      </p:sp>
    </p:spTree>
    <p:extLst>
      <p:ext uri="{BB962C8B-B14F-4D97-AF65-F5344CB8AC3E}">
        <p14:creationId xmlns:p14="http://schemas.microsoft.com/office/powerpoint/2010/main" val="4111294615"/>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5C9A4055-98B6-5F49-80DA-F6F7DEF7F674}" type="slidenum">
              <a:rPr lang="en-US"/>
              <a:pPr>
                <a:defRPr/>
              </a:pPr>
              <a:t>‹#›</a:t>
            </a:fld>
            <a:endParaRPr lang="en-US"/>
          </a:p>
        </p:txBody>
      </p:sp>
    </p:spTree>
    <p:extLst>
      <p:ext uri="{BB962C8B-B14F-4D97-AF65-F5344CB8AC3E}">
        <p14:creationId xmlns:p14="http://schemas.microsoft.com/office/powerpoint/2010/main" val="41338764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6"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9" y="1435105"/>
            <a:ext cx="3008313" cy="4691063"/>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C89ECD9-3D5F-7F4F-998D-56B78CDEA664}" type="slidenum">
              <a:rPr lang="en-US"/>
              <a:pPr>
                <a:defRPr/>
              </a:pPr>
              <a:t>‹#›</a:t>
            </a:fld>
            <a:endParaRPr lang="en-US"/>
          </a:p>
        </p:txBody>
      </p:sp>
    </p:spTree>
    <p:extLst>
      <p:ext uri="{BB962C8B-B14F-4D97-AF65-F5344CB8AC3E}">
        <p14:creationId xmlns:p14="http://schemas.microsoft.com/office/powerpoint/2010/main" val="909503817"/>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1" indent="0">
              <a:buNone/>
              <a:defRPr sz="2800"/>
            </a:lvl2pPr>
            <a:lvl3pPr marL="914263" indent="0">
              <a:buNone/>
              <a:defRPr sz="2400"/>
            </a:lvl3pPr>
            <a:lvl4pPr marL="1371395" indent="0">
              <a:buNone/>
              <a:defRPr sz="2000"/>
            </a:lvl4pPr>
            <a:lvl5pPr marL="1828527" indent="0">
              <a:buNone/>
              <a:defRPr sz="2000"/>
            </a:lvl5pPr>
            <a:lvl6pPr marL="2285658" indent="0">
              <a:buNone/>
              <a:defRPr sz="2000"/>
            </a:lvl6pPr>
            <a:lvl7pPr marL="2742789" indent="0">
              <a:buNone/>
              <a:defRPr sz="2000"/>
            </a:lvl7pPr>
            <a:lvl8pPr marL="3199920" indent="0">
              <a:buNone/>
              <a:defRPr sz="2000"/>
            </a:lvl8pPr>
            <a:lvl9pPr marL="3657051"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EFA65131-7DE5-1D4D-A3CF-3D0607171E1C}" type="slidenum">
              <a:rPr lang="en-US"/>
              <a:pPr>
                <a:defRPr/>
              </a:pPr>
              <a:t>‹#›</a:t>
            </a:fld>
            <a:endParaRPr lang="en-US"/>
          </a:p>
        </p:txBody>
      </p:sp>
    </p:spTree>
    <p:extLst>
      <p:ext uri="{BB962C8B-B14F-4D97-AF65-F5344CB8AC3E}">
        <p14:creationId xmlns:p14="http://schemas.microsoft.com/office/powerpoint/2010/main" val="1677305461"/>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FC0B6F9A-1324-4947-8B68-D47C27442892}" type="slidenum">
              <a:rPr lang="en-US"/>
              <a:pPr>
                <a:defRPr/>
              </a:pPr>
              <a:t>‹#›</a:t>
            </a:fld>
            <a:endParaRPr lang="en-US"/>
          </a:p>
        </p:txBody>
      </p:sp>
    </p:spTree>
    <p:extLst>
      <p:ext uri="{BB962C8B-B14F-4D97-AF65-F5344CB8AC3E}">
        <p14:creationId xmlns:p14="http://schemas.microsoft.com/office/powerpoint/2010/main" val="4098305814"/>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1"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4A0D1EA7-F64C-644A-BE34-B5A402A870E5}" type="slidenum">
              <a:rPr lang="en-US"/>
              <a:pPr>
                <a:defRPr/>
              </a:pPr>
              <a:t>‹#›</a:t>
            </a:fld>
            <a:endParaRPr lang="en-US"/>
          </a:p>
        </p:txBody>
      </p:sp>
    </p:spTree>
    <p:extLst>
      <p:ext uri="{BB962C8B-B14F-4D97-AF65-F5344CB8AC3E}">
        <p14:creationId xmlns:p14="http://schemas.microsoft.com/office/powerpoint/2010/main" val="3302671358"/>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E6C4A1C-A8E8-3C42-88AB-792537E5FFC6}" type="slidenum">
              <a:rPr lang="en-US"/>
              <a:pPr>
                <a:defRPr/>
              </a:pPr>
              <a:t>‹#›</a:t>
            </a:fld>
            <a:endParaRPr lang="en-US"/>
          </a:p>
        </p:txBody>
      </p:sp>
    </p:spTree>
    <p:extLst>
      <p:ext uri="{BB962C8B-B14F-4D97-AF65-F5344CB8AC3E}">
        <p14:creationId xmlns:p14="http://schemas.microsoft.com/office/powerpoint/2010/main" val="3644734777"/>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type="tx">
  <p:cSld name="Bullet">
    <p:bg>
      <p:bgPr>
        <a:solidFill>
          <a:srgbClr val="FFFFFF"/>
        </a:solidFill>
        <a:effectLst/>
      </p:bgPr>
    </p:bg>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spc="0"/>
            </a:pPr>
            <a:r>
              <a:rPr sz="3500" spc="-34"/>
              <a:t>Title Text</a:t>
            </a:r>
          </a:p>
        </p:txBody>
      </p:sp>
      <p:sp>
        <p:nvSpPr>
          <p:cNvPr id="19" name="Shape 19"/>
          <p:cNvSpPr>
            <a:spLocks noGrp="1"/>
          </p:cNvSpPr>
          <p:nvPr>
            <p:ph type="body" idx="1"/>
          </p:nvPr>
        </p:nvSpPr>
        <p:spPr>
          <a:xfrm>
            <a:off x="553641" y="1360884"/>
            <a:ext cx="8027789" cy="5025628"/>
          </a:xfrm>
          <a:prstGeom prst="rect">
            <a:avLst/>
          </a:prstGeom>
        </p:spPr>
        <p:txBody>
          <a:bodyPr/>
          <a:lstStyle>
            <a:lvl1pPr marL="162579" indent="-162579">
              <a:lnSpc>
                <a:spcPct val="110000"/>
              </a:lnSpc>
              <a:spcBef>
                <a:spcPts val="1287"/>
              </a:spcBef>
              <a:buClr>
                <a:srgbClr val="3B5998"/>
              </a:buClr>
              <a:buSzPct val="65000"/>
              <a:buFont typeface="Lucida Grande"/>
              <a:buChar char="▪"/>
              <a:defRPr sz="2100" spc="-64">
                <a:solidFill>
                  <a:srgbClr val="000000"/>
                </a:solidFill>
                <a:latin typeface="+mn-lt"/>
                <a:ea typeface="+mn-ea"/>
                <a:cs typeface="+mn-cs"/>
                <a:sym typeface="Vista Sans OT Reg"/>
              </a:defRPr>
            </a:lvl1pPr>
            <a:lvl2pPr marL="363792" indent="-181080">
              <a:lnSpc>
                <a:spcPct val="110000"/>
              </a:lnSpc>
              <a:spcBef>
                <a:spcPts val="1060"/>
              </a:spcBef>
              <a:buClr>
                <a:srgbClr val="9A9A9A"/>
              </a:buClr>
              <a:buFont typeface="Lucida Grande"/>
              <a:buChar char="▪"/>
              <a:defRPr sz="2100" spc="-64">
                <a:solidFill>
                  <a:srgbClr val="000000"/>
                </a:solidFill>
                <a:latin typeface="+mn-lt"/>
                <a:ea typeface="+mn-ea"/>
                <a:cs typeface="+mn-cs"/>
                <a:sym typeface="Vista Sans OT Reg"/>
              </a:defRPr>
            </a:lvl2pPr>
            <a:lvl3pPr marL="527279" indent="-133005">
              <a:lnSpc>
                <a:spcPct val="110000"/>
              </a:lnSpc>
              <a:spcBef>
                <a:spcPts val="1060"/>
              </a:spcBef>
              <a:buClr>
                <a:srgbClr val="9A9A9A"/>
              </a:buClr>
              <a:buSzPct val="54999"/>
              <a:buFont typeface="Lucida Grande"/>
              <a:buChar char="▪"/>
              <a:defRPr sz="2000" spc="-59">
                <a:solidFill>
                  <a:srgbClr val="000000"/>
                </a:solidFill>
                <a:latin typeface="+mn-lt"/>
                <a:ea typeface="+mn-ea"/>
                <a:cs typeface="+mn-cs"/>
                <a:sym typeface="Vista Sans OT Reg"/>
              </a:defRPr>
            </a:lvl3pPr>
            <a:lvl4pPr marL="704382" indent="-137012">
              <a:lnSpc>
                <a:spcPct val="110000"/>
              </a:lnSpc>
              <a:spcBef>
                <a:spcPts val="1060"/>
              </a:spcBef>
              <a:buClr>
                <a:srgbClr val="9A9A9A"/>
              </a:buClr>
              <a:buSzPct val="45000"/>
              <a:buFont typeface="Lucida Grande"/>
              <a:buChar char="▪"/>
              <a:defRPr sz="2000" spc="-59">
                <a:solidFill>
                  <a:srgbClr val="000000"/>
                </a:solidFill>
                <a:latin typeface="+mn-lt"/>
                <a:ea typeface="+mn-ea"/>
                <a:cs typeface="+mn-cs"/>
                <a:sym typeface="Vista Sans OT Reg"/>
              </a:defRPr>
            </a:lvl4pPr>
            <a:lvl5pPr marL="878158" indent="-120987">
              <a:lnSpc>
                <a:spcPct val="110000"/>
              </a:lnSpc>
              <a:spcBef>
                <a:spcPts val="1060"/>
              </a:spcBef>
              <a:buClr>
                <a:srgbClr val="9A9A9A"/>
              </a:buClr>
              <a:buFont typeface="Lucida Grande"/>
              <a:buChar char="▪"/>
              <a:defRPr sz="1800" spc="-55">
                <a:solidFill>
                  <a:srgbClr val="000000"/>
                </a:solidFill>
                <a:latin typeface="+mn-lt"/>
                <a:ea typeface="+mn-ea"/>
                <a:cs typeface="+mn-cs"/>
                <a:sym typeface="Vista Sans OT Reg"/>
              </a:defRPr>
            </a:lvl5pPr>
          </a:lstStyle>
          <a:p>
            <a:pPr lvl="0">
              <a:defRPr sz="1800" spc="0"/>
            </a:pPr>
            <a:r>
              <a:rPr sz="2100" spc="-64"/>
              <a:t>Body Level One</a:t>
            </a:r>
          </a:p>
          <a:p>
            <a:pPr lvl="1">
              <a:defRPr sz="1800" spc="0"/>
            </a:pPr>
            <a:r>
              <a:rPr sz="2100" spc="-64"/>
              <a:t>Body Level Two</a:t>
            </a:r>
          </a:p>
          <a:p>
            <a:pPr lvl="2">
              <a:defRPr sz="1800" spc="0"/>
            </a:pPr>
            <a:r>
              <a:rPr sz="2000" spc="-59"/>
              <a:t>Body Level Three</a:t>
            </a:r>
          </a:p>
          <a:p>
            <a:pPr lvl="3">
              <a:defRPr sz="1800" spc="0"/>
            </a:pPr>
            <a:r>
              <a:rPr sz="2000" spc="-59"/>
              <a:t>Body Level Four</a:t>
            </a:r>
          </a:p>
          <a:p>
            <a:pPr lvl="4">
              <a:defRPr sz="1800" spc="0"/>
            </a:pPr>
            <a:r>
              <a:rPr sz="1800" spc="-55"/>
              <a:t>Body Level Five</a:t>
            </a:r>
          </a:p>
        </p:txBody>
      </p:sp>
    </p:spTree>
    <p:extLst>
      <p:ext uri="{BB962C8B-B14F-4D97-AF65-F5344CB8AC3E}">
        <p14:creationId xmlns:p14="http://schemas.microsoft.com/office/powerpoint/2010/main" val="292536162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pn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1.pn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theme" Target="../theme/theme19.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image" Target="../media/image1.png"/><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1.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2.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theme" Target="../theme/theme2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theme" Target="../theme/theme24.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5" Type="http://schemas.openxmlformats.org/officeDocument/2006/relationships/slideLayout" Target="../slideLayouts/slideLayout264.xml"/><Relationship Id="rId4" Type="http://schemas.openxmlformats.org/officeDocument/2006/relationships/slideLayout" Target="../slideLayouts/slideLayout26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image" Target="../media/image1.png"/><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6.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theme" Target="../theme/theme29.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slideLayout" Target="../slideLayouts/slideLayout311.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image" Target="../media/image1.png"/><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30.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image" Target="../media/image1.png"/><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1.pn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image" Target="../media/image1.pn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pn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13" Type="http://schemas.openxmlformats.org/officeDocument/2006/relationships/theme" Target="../theme/theme40.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slideLayout" Target="../slideLayouts/slideLayout433.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theme" Target="../theme/theme41.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slideLayout" Target="../slideLayouts/slideLayout445.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 Id="rId14" Type="http://schemas.openxmlformats.org/officeDocument/2006/relationships/image" Target="../media/image1.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3.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42.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4.xml"/><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43.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5.xml"/><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4.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6.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45.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theme" Target="../theme/theme46.xml"/><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slideLayout" Target="../slideLayouts/slideLayout501.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9.xml"/><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theme" Target="../theme/theme47.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0.xml"/><Relationship Id="rId13" Type="http://schemas.openxmlformats.org/officeDocument/2006/relationships/theme" Target="../theme/theme48.xml"/><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slideLayout" Target="../slideLayouts/slideLayout524.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2.xml"/><Relationship Id="rId3" Type="http://schemas.openxmlformats.org/officeDocument/2006/relationships/slideLayout" Target="../slideLayouts/slideLayout527.xml"/><Relationship Id="rId7" Type="http://schemas.openxmlformats.org/officeDocument/2006/relationships/slideLayout" Target="../slideLayouts/slideLayout531.xml"/><Relationship Id="rId12" Type="http://schemas.openxmlformats.org/officeDocument/2006/relationships/theme" Target="../theme/theme49.xml"/><Relationship Id="rId2" Type="http://schemas.openxmlformats.org/officeDocument/2006/relationships/slideLayout" Target="../slideLayouts/slideLayout526.xml"/><Relationship Id="rId1" Type="http://schemas.openxmlformats.org/officeDocument/2006/relationships/slideLayout" Target="../slideLayouts/slideLayout525.xml"/><Relationship Id="rId6" Type="http://schemas.openxmlformats.org/officeDocument/2006/relationships/slideLayout" Target="../slideLayouts/slideLayout530.xml"/><Relationship Id="rId11" Type="http://schemas.openxmlformats.org/officeDocument/2006/relationships/slideLayout" Target="../slideLayouts/slideLayout535.xml"/><Relationship Id="rId5" Type="http://schemas.openxmlformats.org/officeDocument/2006/relationships/slideLayout" Target="../slideLayouts/slideLayout529.xml"/><Relationship Id="rId10" Type="http://schemas.openxmlformats.org/officeDocument/2006/relationships/slideLayout" Target="../slideLayouts/slideLayout534.xml"/><Relationship Id="rId4" Type="http://schemas.openxmlformats.org/officeDocument/2006/relationships/slideLayout" Target="../slideLayouts/slideLayout528.xml"/><Relationship Id="rId9" Type="http://schemas.openxmlformats.org/officeDocument/2006/relationships/slideLayout" Target="../slideLayouts/slideLayout5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3.xml"/><Relationship Id="rId3" Type="http://schemas.openxmlformats.org/officeDocument/2006/relationships/slideLayout" Target="../slideLayouts/slideLayout538.xml"/><Relationship Id="rId7" Type="http://schemas.openxmlformats.org/officeDocument/2006/relationships/slideLayout" Target="../slideLayouts/slideLayout542.xml"/><Relationship Id="rId12" Type="http://schemas.openxmlformats.org/officeDocument/2006/relationships/theme" Target="../theme/theme50.xml"/><Relationship Id="rId2" Type="http://schemas.openxmlformats.org/officeDocument/2006/relationships/slideLayout" Target="../slideLayouts/slideLayout537.xml"/><Relationship Id="rId1" Type="http://schemas.openxmlformats.org/officeDocument/2006/relationships/slideLayout" Target="../slideLayouts/slideLayout536.xml"/><Relationship Id="rId6" Type="http://schemas.openxmlformats.org/officeDocument/2006/relationships/slideLayout" Target="../slideLayouts/slideLayout541.xml"/><Relationship Id="rId11" Type="http://schemas.openxmlformats.org/officeDocument/2006/relationships/slideLayout" Target="../slideLayouts/slideLayout546.xml"/><Relationship Id="rId5" Type="http://schemas.openxmlformats.org/officeDocument/2006/relationships/slideLayout" Target="../slideLayouts/slideLayout540.xml"/><Relationship Id="rId10" Type="http://schemas.openxmlformats.org/officeDocument/2006/relationships/slideLayout" Target="../slideLayouts/slideLayout545.xml"/><Relationship Id="rId4" Type="http://schemas.openxmlformats.org/officeDocument/2006/relationships/slideLayout" Target="../slideLayouts/slideLayout539.xml"/><Relationship Id="rId9" Type="http://schemas.openxmlformats.org/officeDocument/2006/relationships/slideLayout" Target="../slideLayouts/slideLayout544.xml"/></Relationships>
</file>

<file path=ppt/slideMasters/_rels/slideMaster51.xml.rels><?xml version="1.0" encoding="UTF-8" standalone="yes"?>
<Relationships xmlns="http://schemas.openxmlformats.org/package/2006/relationships"><Relationship Id="rId3" Type="http://schemas.openxmlformats.org/officeDocument/2006/relationships/theme" Target="../theme/theme51.xml"/><Relationship Id="rId2" Type="http://schemas.openxmlformats.org/officeDocument/2006/relationships/slideLayout" Target="../slideLayouts/slideLayout548.xml"/><Relationship Id="rId1" Type="http://schemas.openxmlformats.org/officeDocument/2006/relationships/slideLayout" Target="../slideLayouts/slideLayout547.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56.xml"/><Relationship Id="rId13" Type="http://schemas.openxmlformats.org/officeDocument/2006/relationships/image" Target="../media/image1.png"/><Relationship Id="rId3" Type="http://schemas.openxmlformats.org/officeDocument/2006/relationships/slideLayout" Target="../slideLayouts/slideLayout551.xml"/><Relationship Id="rId7" Type="http://schemas.openxmlformats.org/officeDocument/2006/relationships/slideLayout" Target="../slideLayouts/slideLayout555.xml"/><Relationship Id="rId12" Type="http://schemas.openxmlformats.org/officeDocument/2006/relationships/theme" Target="../theme/theme52.xml"/><Relationship Id="rId2" Type="http://schemas.openxmlformats.org/officeDocument/2006/relationships/slideLayout" Target="../slideLayouts/slideLayout550.xml"/><Relationship Id="rId1" Type="http://schemas.openxmlformats.org/officeDocument/2006/relationships/slideLayout" Target="../slideLayouts/slideLayout549.xml"/><Relationship Id="rId6" Type="http://schemas.openxmlformats.org/officeDocument/2006/relationships/slideLayout" Target="../slideLayouts/slideLayout554.xml"/><Relationship Id="rId11" Type="http://schemas.openxmlformats.org/officeDocument/2006/relationships/slideLayout" Target="../slideLayouts/slideLayout559.xml"/><Relationship Id="rId5" Type="http://schemas.openxmlformats.org/officeDocument/2006/relationships/slideLayout" Target="../slideLayouts/slideLayout553.xml"/><Relationship Id="rId10" Type="http://schemas.openxmlformats.org/officeDocument/2006/relationships/slideLayout" Target="../slideLayouts/slideLayout558.xml"/><Relationship Id="rId4" Type="http://schemas.openxmlformats.org/officeDocument/2006/relationships/slideLayout" Target="../slideLayouts/slideLayout552.xml"/><Relationship Id="rId9" Type="http://schemas.openxmlformats.org/officeDocument/2006/relationships/slideLayout" Target="../slideLayouts/slideLayout557.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67.xml"/><Relationship Id="rId13" Type="http://schemas.openxmlformats.org/officeDocument/2006/relationships/image" Target="../media/image1.png"/><Relationship Id="rId3" Type="http://schemas.openxmlformats.org/officeDocument/2006/relationships/slideLayout" Target="../slideLayouts/slideLayout562.xml"/><Relationship Id="rId7" Type="http://schemas.openxmlformats.org/officeDocument/2006/relationships/slideLayout" Target="../slideLayouts/slideLayout566.xml"/><Relationship Id="rId12" Type="http://schemas.openxmlformats.org/officeDocument/2006/relationships/theme" Target="../theme/theme53.xml"/><Relationship Id="rId2" Type="http://schemas.openxmlformats.org/officeDocument/2006/relationships/slideLayout" Target="../slideLayouts/slideLayout561.xml"/><Relationship Id="rId1" Type="http://schemas.openxmlformats.org/officeDocument/2006/relationships/slideLayout" Target="../slideLayouts/slideLayout560.xml"/><Relationship Id="rId6" Type="http://schemas.openxmlformats.org/officeDocument/2006/relationships/slideLayout" Target="../slideLayouts/slideLayout565.xml"/><Relationship Id="rId11" Type="http://schemas.openxmlformats.org/officeDocument/2006/relationships/slideLayout" Target="../slideLayouts/slideLayout570.xml"/><Relationship Id="rId5" Type="http://schemas.openxmlformats.org/officeDocument/2006/relationships/slideLayout" Target="../slideLayouts/slideLayout564.xml"/><Relationship Id="rId10" Type="http://schemas.openxmlformats.org/officeDocument/2006/relationships/slideLayout" Target="../slideLayouts/slideLayout569.xml"/><Relationship Id="rId4" Type="http://schemas.openxmlformats.org/officeDocument/2006/relationships/slideLayout" Target="../slideLayouts/slideLayout563.xml"/><Relationship Id="rId9" Type="http://schemas.openxmlformats.org/officeDocument/2006/relationships/slideLayout" Target="../slideLayouts/slideLayout568.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78.xml"/><Relationship Id="rId13" Type="http://schemas.openxmlformats.org/officeDocument/2006/relationships/theme" Target="../theme/theme54.xml"/><Relationship Id="rId3" Type="http://schemas.openxmlformats.org/officeDocument/2006/relationships/slideLayout" Target="../slideLayouts/slideLayout573.xml"/><Relationship Id="rId7" Type="http://schemas.openxmlformats.org/officeDocument/2006/relationships/slideLayout" Target="../slideLayouts/slideLayout577.xml"/><Relationship Id="rId12" Type="http://schemas.openxmlformats.org/officeDocument/2006/relationships/slideLayout" Target="../slideLayouts/slideLayout582.xml"/><Relationship Id="rId2" Type="http://schemas.openxmlformats.org/officeDocument/2006/relationships/slideLayout" Target="../slideLayouts/slideLayout572.xml"/><Relationship Id="rId1" Type="http://schemas.openxmlformats.org/officeDocument/2006/relationships/slideLayout" Target="../slideLayouts/slideLayout571.xml"/><Relationship Id="rId6" Type="http://schemas.openxmlformats.org/officeDocument/2006/relationships/slideLayout" Target="../slideLayouts/slideLayout576.xml"/><Relationship Id="rId11" Type="http://schemas.openxmlformats.org/officeDocument/2006/relationships/slideLayout" Target="../slideLayouts/slideLayout581.xml"/><Relationship Id="rId5" Type="http://schemas.openxmlformats.org/officeDocument/2006/relationships/slideLayout" Target="../slideLayouts/slideLayout575.xml"/><Relationship Id="rId10" Type="http://schemas.openxmlformats.org/officeDocument/2006/relationships/slideLayout" Target="../slideLayouts/slideLayout580.xml"/><Relationship Id="rId4" Type="http://schemas.openxmlformats.org/officeDocument/2006/relationships/slideLayout" Target="../slideLayouts/slideLayout574.xml"/><Relationship Id="rId9" Type="http://schemas.openxmlformats.org/officeDocument/2006/relationships/slideLayout" Target="../slideLayouts/slideLayout579.xml"/><Relationship Id="rId14" Type="http://schemas.openxmlformats.org/officeDocument/2006/relationships/image" Target="../media/image1.png"/></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0.xml"/><Relationship Id="rId13" Type="http://schemas.openxmlformats.org/officeDocument/2006/relationships/slideLayout" Target="../slideLayouts/slideLayout595.xml"/><Relationship Id="rId3" Type="http://schemas.openxmlformats.org/officeDocument/2006/relationships/slideLayout" Target="../slideLayouts/slideLayout585.xml"/><Relationship Id="rId7" Type="http://schemas.openxmlformats.org/officeDocument/2006/relationships/slideLayout" Target="../slideLayouts/slideLayout589.xml"/><Relationship Id="rId12" Type="http://schemas.openxmlformats.org/officeDocument/2006/relationships/slideLayout" Target="../slideLayouts/slideLayout594.xml"/><Relationship Id="rId2" Type="http://schemas.openxmlformats.org/officeDocument/2006/relationships/slideLayout" Target="../slideLayouts/slideLayout584.xml"/><Relationship Id="rId1" Type="http://schemas.openxmlformats.org/officeDocument/2006/relationships/slideLayout" Target="../slideLayouts/slideLayout583.xml"/><Relationship Id="rId6" Type="http://schemas.openxmlformats.org/officeDocument/2006/relationships/slideLayout" Target="../slideLayouts/slideLayout588.xml"/><Relationship Id="rId11" Type="http://schemas.openxmlformats.org/officeDocument/2006/relationships/slideLayout" Target="../slideLayouts/slideLayout593.xml"/><Relationship Id="rId5" Type="http://schemas.openxmlformats.org/officeDocument/2006/relationships/slideLayout" Target="../slideLayouts/slideLayout587.xml"/><Relationship Id="rId10" Type="http://schemas.openxmlformats.org/officeDocument/2006/relationships/slideLayout" Target="../slideLayouts/slideLayout592.xml"/><Relationship Id="rId4" Type="http://schemas.openxmlformats.org/officeDocument/2006/relationships/slideLayout" Target="../slideLayouts/slideLayout586.xml"/><Relationship Id="rId9" Type="http://schemas.openxmlformats.org/officeDocument/2006/relationships/slideLayout" Target="../slideLayouts/slideLayout591.xml"/><Relationship Id="rId14" Type="http://schemas.openxmlformats.org/officeDocument/2006/relationships/theme" Target="../theme/theme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image" Target="../media/image5.emf"/><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image" Target="../media/image4.png"/><Relationship Id="rId2" Type="http://schemas.openxmlformats.org/officeDocument/2006/relationships/slideLayout" Target="../slideLayouts/slideLayout58.xml"/><Relationship Id="rId16" Type="http://schemas.openxmlformats.org/officeDocument/2006/relationships/image" Target="../media/image3.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2.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4/3/19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2019. 4. 3.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4/3/19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846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71615621"/>
      </p:ext>
    </p:extLst>
  </p:cSld>
  <p:clrMap bg1="lt1" tx1="dk1" bg2="lt2" tx2="dk2" accent1="accent1" accent2="accent2" accent3="accent3" accent4="accent4" accent5="accent5" accent6="accent6" hlink="hlink" folHlink="folHlink"/>
  <p:sldLayoutIdLst>
    <p:sldLayoutId id="2147488332" r:id="rId1"/>
    <p:sldLayoutId id="2147488333" r:id="rId2"/>
    <p:sldLayoutId id="2147488334" r:id="rId3"/>
    <p:sldLayoutId id="2147488335" r:id="rId4"/>
    <p:sldLayoutId id="2147488336" r:id="rId5"/>
    <p:sldLayoutId id="2147488337" r:id="rId6"/>
    <p:sldLayoutId id="2147488338" r:id="rId7"/>
    <p:sldLayoutId id="2147488339" r:id="rId8"/>
    <p:sldLayoutId id="2147488340" r:id="rId9"/>
    <p:sldLayoutId id="2147488341" r:id="rId10"/>
    <p:sldLayoutId id="214748834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325509241"/>
      </p:ext>
    </p:extLst>
  </p:cSld>
  <p:clrMap bg1="lt1" tx1="dk1" bg2="lt2" tx2="dk2" accent1="accent1" accent2="accent2" accent3="accent3" accent4="accent4" accent5="accent5" accent6="accent6" hlink="hlink" folHlink="folHlink"/>
  <p:sldLayoutIdLst>
    <p:sldLayoutId id="2147488344" r:id="rId1"/>
    <p:sldLayoutId id="2147488345" r:id="rId2"/>
    <p:sldLayoutId id="2147488346" r:id="rId3"/>
    <p:sldLayoutId id="2147488347" r:id="rId4"/>
    <p:sldLayoutId id="2147488348" r:id="rId5"/>
    <p:sldLayoutId id="2147488349" r:id="rId6"/>
    <p:sldLayoutId id="2147488350" r:id="rId7"/>
    <p:sldLayoutId id="2147488351" r:id="rId8"/>
    <p:sldLayoutId id="2147488352" r:id="rId9"/>
    <p:sldLayoutId id="2147488353" r:id="rId10"/>
    <p:sldLayoutId id="2147488354" r:id="rId11"/>
    <p:sldLayoutId id="214748835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589251269"/>
      </p:ext>
    </p:extLst>
  </p:cSld>
  <p:clrMap bg1="lt1" tx1="dk1" bg2="lt2" tx2="dk2" accent1="accent1" accent2="accent2" accent3="accent3" accent4="accent4" accent5="accent5" accent6="accent6" hlink="hlink" folHlink="folHlink"/>
  <p:sldLayoutIdLst>
    <p:sldLayoutId id="2147488357" r:id="rId1"/>
    <p:sldLayoutId id="2147488358" r:id="rId2"/>
    <p:sldLayoutId id="2147488359" r:id="rId3"/>
    <p:sldLayoutId id="2147488360" r:id="rId4"/>
    <p:sldLayoutId id="2147488361" r:id="rId5"/>
    <p:sldLayoutId id="2147488362" r:id="rId6"/>
    <p:sldLayoutId id="2147488363" r:id="rId7"/>
    <p:sldLayoutId id="2147488364" r:id="rId8"/>
    <p:sldLayoutId id="2147488365" r:id="rId9"/>
    <p:sldLayoutId id="2147488366" r:id="rId10"/>
    <p:sldLayoutId id="2147488367" r:id="rId11"/>
    <p:sldLayoutId id="214748836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0426590"/>
      </p:ext>
    </p:extLst>
  </p:cSld>
  <p:clrMap bg1="lt1" tx1="dk1" bg2="lt2" tx2="dk2" accent1="accent1" accent2="accent2" accent3="accent3" accent4="accent4" accent5="accent5" accent6="accent6" hlink="hlink" folHlink="folHlink"/>
  <p:sldLayoutIdLst>
    <p:sldLayoutId id="2147488370" r:id="rId1"/>
    <p:sldLayoutId id="2147488371" r:id="rId2"/>
    <p:sldLayoutId id="2147488372" r:id="rId3"/>
    <p:sldLayoutId id="2147488373" r:id="rId4"/>
    <p:sldLayoutId id="2147488374" r:id="rId5"/>
    <p:sldLayoutId id="2147488375" r:id="rId6"/>
    <p:sldLayoutId id="2147488376" r:id="rId7"/>
    <p:sldLayoutId id="2147488377" r:id="rId8"/>
    <p:sldLayoutId id="2147488378" r:id="rId9"/>
    <p:sldLayoutId id="2147488379" r:id="rId10"/>
    <p:sldLayoutId id="2147488380"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4128317929"/>
      </p:ext>
    </p:extLst>
  </p:cSld>
  <p:clrMap bg1="lt1" tx1="dk1" bg2="lt2" tx2="dk2" accent1="accent1" accent2="accent2" accent3="accent3" accent4="accent4" accent5="accent5" accent6="accent6" hlink="hlink" folHlink="folHlink"/>
  <p:sldLayoutIdLst>
    <p:sldLayoutId id="2147488382" r:id="rId1"/>
    <p:sldLayoutId id="2147488383" r:id="rId2"/>
    <p:sldLayoutId id="2147488384" r:id="rId3"/>
    <p:sldLayoutId id="2147488385" r:id="rId4"/>
    <p:sldLayoutId id="2147488386" r:id="rId5"/>
    <p:sldLayoutId id="2147488387" r:id="rId6"/>
    <p:sldLayoutId id="2147488388" r:id="rId7"/>
    <p:sldLayoutId id="2147488389" r:id="rId8"/>
    <p:sldLayoutId id="2147488390" r:id="rId9"/>
    <p:sldLayoutId id="2147488391" r:id="rId10"/>
    <p:sldLayoutId id="2147488392" r:id="rId11"/>
  </p:sldLayoutIdLs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1711367"/>
      </p:ext>
    </p:extLst>
  </p:cSld>
  <p:clrMap bg1="lt1" tx1="dk1" bg2="lt2" tx2="dk2" accent1="accent1" accent2="accent2" accent3="accent3" accent4="accent4" accent5="accent5" accent6="accent6" hlink="hlink" folHlink="folHlink"/>
  <p:sldLayoutIdLst>
    <p:sldLayoutId id="2147488394" r:id="rId1"/>
    <p:sldLayoutId id="2147488395" r:id="rId2"/>
    <p:sldLayoutId id="2147488396" r:id="rId3"/>
    <p:sldLayoutId id="2147488397" r:id="rId4"/>
    <p:sldLayoutId id="2147488398" r:id="rId5"/>
    <p:sldLayoutId id="2147488399" r:id="rId6"/>
    <p:sldLayoutId id="2147488400" r:id="rId7"/>
    <p:sldLayoutId id="2147488401" r:id="rId8"/>
    <p:sldLayoutId id="2147488402" r:id="rId9"/>
    <p:sldLayoutId id="2147488403" r:id="rId10"/>
    <p:sldLayoutId id="214748840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276264484"/>
      </p:ext>
    </p:extLst>
  </p:cSld>
  <p:clrMap bg1="lt1" tx1="dk1" bg2="lt2" tx2="dk2" accent1="accent1" accent2="accent2" accent3="accent3" accent4="accent4" accent5="accent5" accent6="accent6" hlink="hlink" folHlink="folHlink"/>
  <p:sldLayoutIdLst>
    <p:sldLayoutId id="2147488406" r:id="rId1"/>
    <p:sldLayoutId id="2147488407" r:id="rId2"/>
    <p:sldLayoutId id="2147488408" r:id="rId3"/>
    <p:sldLayoutId id="2147488409" r:id="rId4"/>
    <p:sldLayoutId id="2147488410" r:id="rId5"/>
    <p:sldLayoutId id="2147488411" r:id="rId6"/>
    <p:sldLayoutId id="2147488412" r:id="rId7"/>
    <p:sldLayoutId id="2147488413" r:id="rId8"/>
    <p:sldLayoutId id="2147488414" r:id="rId9"/>
    <p:sldLayoutId id="2147488415" r:id="rId10"/>
    <p:sldLayoutId id="214748841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75492868"/>
      </p:ext>
    </p:extLst>
  </p:cSld>
  <p:clrMap bg1="lt1" tx1="dk1" bg2="lt2" tx2="dk2" accent1="accent1" accent2="accent2" accent3="accent3" accent4="accent4" accent5="accent5" accent6="accent6" hlink="hlink" folHlink="folHlink"/>
  <p:sldLayoutIdLst>
    <p:sldLayoutId id="2147488418" r:id="rId1"/>
    <p:sldLayoutId id="2147488419" r:id="rId2"/>
    <p:sldLayoutId id="2147488420" r:id="rId3"/>
    <p:sldLayoutId id="2147488421" r:id="rId4"/>
    <p:sldLayoutId id="2147488422" r:id="rId5"/>
    <p:sldLayoutId id="2147488423" r:id="rId6"/>
    <p:sldLayoutId id="2147488424" r:id="rId7"/>
    <p:sldLayoutId id="2147488425" r:id="rId8"/>
    <p:sldLayoutId id="2147488426" r:id="rId9"/>
    <p:sldLayoutId id="2147488427" r:id="rId10"/>
    <p:sldLayoutId id="2147488428" r:id="rId11"/>
    <p:sldLayoutId id="2147488429"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t>‹#›</a:t>
            </a:fld>
            <a:endParaRPr lang="en-US"/>
          </a:p>
        </p:txBody>
      </p:sp>
    </p:spTree>
    <p:extLst>
      <p:ext uri="{BB962C8B-B14F-4D97-AF65-F5344CB8AC3E}">
        <p14:creationId xmlns:p14="http://schemas.microsoft.com/office/powerpoint/2010/main" val="2898299689"/>
      </p:ext>
    </p:extLst>
  </p:cSld>
  <p:clrMap bg1="lt1" tx1="dk1" bg2="lt2" tx2="dk2" accent1="accent1" accent2="accent2" accent3="accent3" accent4="accent4" accent5="accent5" accent6="accent6" hlink="hlink" folHlink="folHlink"/>
  <p:sldLayoutIdLst>
    <p:sldLayoutId id="2147488431" r:id="rId1"/>
    <p:sldLayoutId id="2147488432" r:id="rId2"/>
    <p:sldLayoutId id="2147488433" r:id="rId3"/>
    <p:sldLayoutId id="2147488434" r:id="rId4"/>
    <p:sldLayoutId id="2147488435" r:id="rId5"/>
    <p:sldLayoutId id="2147488436" r:id="rId6"/>
    <p:sldLayoutId id="2147488437" r:id="rId7"/>
    <p:sldLayoutId id="2147488438" r:id="rId8"/>
    <p:sldLayoutId id="2147488439" r:id="rId9"/>
    <p:sldLayoutId id="2147488440" r:id="rId10"/>
    <p:sldLayoutId id="214748844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384256907"/>
      </p:ext>
    </p:extLst>
  </p:cSld>
  <p:clrMap bg1="lt1" tx1="dk1" bg2="lt2" tx2="dk2" accent1="accent1" accent2="accent2" accent3="accent3" accent4="accent4" accent5="accent5" accent6="accent6" hlink="hlink" folHlink="folHlink"/>
  <p:sldLayoutIdLst>
    <p:sldLayoutId id="2147488443" r:id="rId1"/>
    <p:sldLayoutId id="2147488444" r:id="rId2"/>
    <p:sldLayoutId id="2147488445" r:id="rId3"/>
    <p:sldLayoutId id="2147488446" r:id="rId4"/>
    <p:sldLayoutId id="2147488447" r:id="rId5"/>
    <p:sldLayoutId id="2147488448" r:id="rId6"/>
    <p:sldLayoutId id="2147488449" r:id="rId7"/>
    <p:sldLayoutId id="2147488450" r:id="rId8"/>
    <p:sldLayoutId id="2147488451" r:id="rId9"/>
    <p:sldLayoutId id="2147488452" r:id="rId10"/>
    <p:sldLayoutId id="2147488453" r:id="rId11"/>
    <p:sldLayoutId id="214748845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32944092"/>
      </p:ext>
    </p:extLst>
  </p:cSld>
  <p:clrMap bg1="lt1" tx1="dk1" bg2="lt2" tx2="dk2" accent1="accent1" accent2="accent2" accent3="accent3" accent4="accent4" accent5="accent5" accent6="accent6" hlink="hlink" folHlink="folHlink"/>
  <p:sldLayoutIdLst>
    <p:sldLayoutId id="2147488456" r:id="rId1"/>
    <p:sldLayoutId id="2147488457" r:id="rId2"/>
    <p:sldLayoutId id="2147488458" r:id="rId3"/>
    <p:sldLayoutId id="2147488459" r:id="rId4"/>
    <p:sldLayoutId id="2147488460" r:id="rId5"/>
    <p:sldLayoutId id="2147488461" r:id="rId6"/>
    <p:sldLayoutId id="2147488462" r:id="rId7"/>
    <p:sldLayoutId id="2147488463" r:id="rId8"/>
    <p:sldLayoutId id="2147488464" r:id="rId9"/>
    <p:sldLayoutId id="2147488465" r:id="rId10"/>
    <p:sldLayoutId id="214748846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09958798-9B1B-6641-9F35-7F47B962806E}" type="datetime1">
              <a:rPr lang="en-US" smtClean="0">
                <a:solidFill>
                  <a:prstClr val="black">
                    <a:tint val="75000"/>
                  </a:prstClr>
                </a:solidFill>
                <a:latin typeface="Calibri"/>
              </a:rPr>
              <a:pPr defTabSz="457200"/>
              <a:t>4/3/19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457200"/>
            <a:fld id="{002C8897-7E0F-D74E-BB6D-222FC9BDF5EC}" type="slidenum">
              <a:rPr lang="en-US" smtClean="0">
                <a:solidFill>
                  <a:prstClr val="black">
                    <a:tint val="75000"/>
                  </a:prstClr>
                </a:solidFill>
                <a:latin typeface="Calibri"/>
              </a:rPr>
              <a:pPr defTabSz="4572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45213547"/>
      </p:ext>
    </p:extLst>
  </p:cSld>
  <p:clrMap bg1="lt1" tx1="dk1" bg2="lt2" tx2="dk2" accent1="accent1" accent2="accent2" accent3="accent3" accent4="accent4" accent5="accent5" accent6="accent6" hlink="hlink" folHlink="folHlink"/>
  <p:sldLayoutIdLst>
    <p:sldLayoutId id="2147488469" r:id="rId1"/>
    <p:sldLayoutId id="2147488470" r:id="rId2"/>
    <p:sldLayoutId id="2147488471" r:id="rId3"/>
    <p:sldLayoutId id="2147488472" r:id="rId4"/>
    <p:sldLayoutId id="2147488473" r:id="rId5"/>
    <p:sldLayoutId id="2147488474" r:id="rId6"/>
    <p:sldLayoutId id="2147488475" r:id="rId7"/>
    <p:sldLayoutId id="2147488476" r:id="rId8"/>
    <p:sldLayoutId id="2147488477" r:id="rId9"/>
    <p:sldLayoutId id="2147488478" r:id="rId10"/>
    <p:sldLayoutId id="214748847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692851"/>
      </p:ext>
    </p:extLst>
  </p:cSld>
  <p:clrMap bg1="lt1" tx1="dk1" bg2="lt2" tx2="dk2" accent1="accent1" accent2="accent2" accent3="accent3" accent4="accent4" accent5="accent5" accent6="accent6" hlink="hlink" folHlink="folHlink"/>
  <p:sldLayoutIdLst>
    <p:sldLayoutId id="2147488481" r:id="rId1"/>
    <p:sldLayoutId id="214748848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082" name="Title Placeholder 1"/>
          <p:cNvSpPr>
            <a:spLocks noGrp="1"/>
          </p:cNvSpPr>
          <p:nvPr>
            <p:ph type="title"/>
          </p:nvPr>
        </p:nvSpPr>
        <p:spPr bwMode="auto">
          <a:xfrm>
            <a:off x="0" y="0"/>
            <a:ext cx="9144000" cy="9144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083" name="Text Placeholder 2"/>
          <p:cNvSpPr>
            <a:spLocks noGrp="1"/>
          </p:cNvSpPr>
          <p:nvPr>
            <p:ph type="body" idx="1"/>
          </p:nvPr>
        </p:nvSpPr>
        <p:spPr bwMode="auto">
          <a:xfrm>
            <a:off x="228600" y="914400"/>
            <a:ext cx="8686800" cy="552291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0" y="6488113"/>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B036D78A-1E37-5B42-95DC-BFAC45B0B0ED}" type="datetime1">
              <a:rPr lang="en-US"/>
              <a:pPr>
                <a:defRPr/>
              </a:pPr>
              <a:t>4/3/19</a:t>
            </a:fld>
            <a:endParaRPr lang="en-US"/>
          </a:p>
        </p:txBody>
      </p:sp>
      <p:sp>
        <p:nvSpPr>
          <p:cNvPr id="5" name="Footer Placeholder 4"/>
          <p:cNvSpPr>
            <a:spLocks noGrp="1"/>
          </p:cNvSpPr>
          <p:nvPr>
            <p:ph type="ftr" sz="quarter" idx="3"/>
          </p:nvPr>
        </p:nvSpPr>
        <p:spPr>
          <a:xfrm>
            <a:off x="3124200" y="6488113"/>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7010400" y="6488113"/>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11949605-1987-924F-9E72-94902DD86B7C}" type="slidenum">
              <a:rPr lang="en-US"/>
              <a:pPr>
                <a:defRPr/>
              </a:pPr>
              <a:t>‹#›</a:t>
            </a:fld>
            <a:endParaRPr lang="en-US"/>
          </a:p>
        </p:txBody>
      </p:sp>
      <p:pic>
        <p:nvPicPr>
          <p:cNvPr id="174087" name="Picture 6"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616700"/>
            <a:ext cx="1044575"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7612970"/>
      </p:ext>
    </p:extLst>
  </p:cSld>
  <p:clrMap bg1="lt1" tx1="dk1" bg2="lt2" tx2="dk2" accent1="accent1" accent2="accent2" accent3="accent3" accent4="accent4" accent5="accent5" accent6="accent6" hlink="hlink" folHlink="folHlink"/>
  <p:sldLayoutIdLst>
    <p:sldLayoutId id="2147488484" r:id="rId1"/>
    <p:sldLayoutId id="2147488485" r:id="rId2"/>
    <p:sldLayoutId id="2147488486" r:id="rId3"/>
    <p:sldLayoutId id="2147488487" r:id="rId4"/>
    <p:sldLayoutId id="2147488488" r:id="rId5"/>
    <p:sldLayoutId id="2147488489" r:id="rId6"/>
    <p:sldLayoutId id="2147488490" r:id="rId7"/>
    <p:sldLayoutId id="2147488491" r:id="rId8"/>
    <p:sldLayoutId id="2147488492" r:id="rId9"/>
    <p:sldLayoutId id="2147488493" r:id="rId10"/>
    <p:sldLayoutId id="2147488494" r:id="rId11"/>
  </p:sldLayoutIdLst>
  <p:hf hdr="0" ftr="0" dt="0"/>
  <p:txStyles>
    <p:titleStyle>
      <a:lvl1pPr algn="ctr" rtl="0" eaLnBrk="0" fontAlgn="base" hangingPunct="0">
        <a:spcBef>
          <a:spcPct val="0"/>
        </a:spcBef>
        <a:spcAft>
          <a:spcPct val="0"/>
        </a:spcAft>
        <a:defRPr sz="40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0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0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0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000">
          <a:solidFill>
            <a:schemeClr val="tx1"/>
          </a:solidFill>
          <a:latin typeface="Calibri" charset="0"/>
          <a:ea typeface="ＭＳ Ｐゴシック" charset="0"/>
          <a:cs typeface="ＭＳ Ｐゴシック" charset="0"/>
        </a:defRPr>
      </a:lvl9pPr>
    </p:titleStyle>
    <p:bodyStyle>
      <a:lvl1pPr marL="182563" indent="-18256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365125" indent="-22860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547688" indent="-18256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73025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914400" indent="-18256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082" name="Title Placeholder 1"/>
          <p:cNvSpPr>
            <a:spLocks noGrp="1"/>
          </p:cNvSpPr>
          <p:nvPr>
            <p:ph type="title"/>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083" name="Text Placeholder 2"/>
          <p:cNvSpPr>
            <a:spLocks noGrp="1"/>
          </p:cNvSpPr>
          <p:nvPr>
            <p:ph type="body" idx="1"/>
          </p:nvPr>
        </p:nvSpPr>
        <p:spPr bwMode="auto">
          <a:xfrm>
            <a:off x="228600" y="914400"/>
            <a:ext cx="8686800" cy="552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0" y="6488113"/>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A4751BC5-B0E0-E443-8949-067518C160A5}" type="datetime1">
              <a:rPr lang="en-US" altLang="en-US" smtClean="0">
                <a:ea typeface="ＭＳ Ｐゴシック" charset="-128"/>
              </a:rPr>
              <a:pPr fontAlgn="base">
                <a:spcBef>
                  <a:spcPct val="0"/>
                </a:spcBef>
                <a:spcAft>
                  <a:spcPct val="0"/>
                </a:spcAft>
              </a:pPr>
              <a:t>4/3/19</a:t>
            </a:fld>
            <a:endParaRPr lang="en-US" altLang="en-US">
              <a:ea typeface="ＭＳ Ｐゴシック" charset="-128"/>
            </a:endParaRPr>
          </a:p>
        </p:txBody>
      </p:sp>
      <p:sp>
        <p:nvSpPr>
          <p:cNvPr id="5" name="Footer Placeholder 4"/>
          <p:cNvSpPr>
            <a:spLocks noGrp="1"/>
          </p:cNvSpPr>
          <p:nvPr>
            <p:ph type="ftr" sz="quarter" idx="3"/>
          </p:nvPr>
        </p:nvSpPr>
        <p:spPr>
          <a:xfrm>
            <a:off x="3124200" y="6488113"/>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7010400" y="6488113"/>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2AAF45EC-5E16-644D-A730-B617B7486FE1}" type="slidenum">
              <a:rPr lang="en-US" altLang="en-US" smtClean="0">
                <a:ea typeface="ＭＳ Ｐゴシック" charset="-128"/>
              </a:rPr>
              <a:pPr fontAlgn="base">
                <a:spcBef>
                  <a:spcPct val="0"/>
                </a:spcBef>
                <a:spcAft>
                  <a:spcPct val="0"/>
                </a:spcAft>
              </a:pPr>
              <a:t>‹#›</a:t>
            </a:fld>
            <a:endParaRPr lang="en-US" altLang="en-US">
              <a:ea typeface="ＭＳ Ｐゴシック" charset="-128"/>
            </a:endParaRPr>
          </a:p>
        </p:txBody>
      </p:sp>
      <p:pic>
        <p:nvPicPr>
          <p:cNvPr id="174087" name="Picture 6"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616700"/>
            <a:ext cx="10445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8460880"/>
      </p:ext>
    </p:extLst>
  </p:cSld>
  <p:clrMap bg1="lt1" tx1="dk1" bg2="lt2" tx2="dk2" accent1="accent1" accent2="accent2" accent3="accent3" accent4="accent4" accent5="accent5" accent6="accent6" hlink="hlink" folHlink="folHlink"/>
  <p:sldLayoutIdLst>
    <p:sldLayoutId id="2147488496" r:id="rId1"/>
    <p:sldLayoutId id="2147488497" r:id="rId2"/>
    <p:sldLayoutId id="2147488498" r:id="rId3"/>
    <p:sldLayoutId id="2147488499" r:id="rId4"/>
    <p:sldLayoutId id="2147488500" r:id="rId5"/>
    <p:sldLayoutId id="2147488501" r:id="rId6"/>
    <p:sldLayoutId id="2147488502" r:id="rId7"/>
    <p:sldLayoutId id="2147488503" r:id="rId8"/>
    <p:sldLayoutId id="2147488504" r:id="rId9"/>
    <p:sldLayoutId id="2147488505" r:id="rId10"/>
    <p:sldLayoutId id="2147488506" r:id="rId11"/>
  </p:sldLayoutIdLst>
  <p:hf hdr="0" ftr="0" dt="0"/>
  <p:txStyles>
    <p:titleStyle>
      <a:lvl1pPr algn="ctr" rtl="0" eaLnBrk="0" fontAlgn="base" hangingPunct="0">
        <a:spcBef>
          <a:spcPct val="0"/>
        </a:spcBef>
        <a:spcAft>
          <a:spcPct val="0"/>
        </a:spcAft>
        <a:defRPr sz="40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0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0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0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000">
          <a:solidFill>
            <a:schemeClr val="tx1"/>
          </a:solidFill>
          <a:latin typeface="Calibri" charset="0"/>
          <a:ea typeface="ＭＳ Ｐゴシック" charset="0"/>
          <a:cs typeface="ＭＳ Ｐゴシック" charset="0"/>
        </a:defRPr>
      </a:lvl9pPr>
    </p:titleStyle>
    <p:bodyStyle>
      <a:lvl1pPr marL="182563" indent="-18256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365125" indent="-22860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547688" indent="-18256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73025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914400" indent="-18256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443523440"/>
      </p:ext>
    </p:extLst>
  </p:cSld>
  <p:clrMap bg1="lt1" tx1="dk1" bg2="lt2" tx2="dk2" accent1="accent1" accent2="accent2" accent3="accent3" accent4="accent4" accent5="accent5" accent6="accent6" hlink="hlink" folHlink="folHlink"/>
  <p:sldLayoutIdLst>
    <p:sldLayoutId id="2147488508" r:id="rId1"/>
    <p:sldLayoutId id="2147488509" r:id="rId2"/>
    <p:sldLayoutId id="2147488510" r:id="rId3"/>
    <p:sldLayoutId id="2147488511" r:id="rId4"/>
    <p:sldLayoutId id="2147488512" r:id="rId5"/>
    <p:sldLayoutId id="2147488513" r:id="rId6"/>
    <p:sldLayoutId id="2147488514" r:id="rId7"/>
    <p:sldLayoutId id="2147488515" r:id="rId8"/>
    <p:sldLayoutId id="2147488516" r:id="rId9"/>
    <p:sldLayoutId id="2147488517" r:id="rId10"/>
    <p:sldLayoutId id="2147488518" r:id="rId11"/>
    <p:sldLayoutId id="2147488519"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6" tIns="45714" rIns="91426" bIns="45714"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8"/>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6" tIns="45714" rIns="91426"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6" tIns="45714" rIns="91426" bIns="45714" numCol="1" anchor="b" anchorCtr="0" compatLnSpc="1">
            <a:prstTxWarp prst="textNoShape">
              <a:avLst/>
            </a:prstTxWarp>
          </a:bodyPr>
          <a:lstStyle>
            <a:lvl1pPr algn="ctr">
              <a:defRPr sz="1200">
                <a:solidFill>
                  <a:srgbClr val="000000"/>
                </a:solidFill>
                <a:latin typeface="+mj-lt"/>
                <a:ea typeface="+mn-ea"/>
                <a:cs typeface="+mn-cs"/>
              </a:defRPr>
            </a:lvl1pPr>
          </a:lstStyle>
          <a:p>
            <a:pPr defTabSz="914263"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26" tIns="45714" rIns="91426" bIns="45714" numCol="1" anchor="b" anchorCtr="0" compatLnSpc="1">
            <a:prstTxWarp prst="textNoShape">
              <a:avLst/>
            </a:prstTxWarp>
          </a:bodyPr>
          <a:lstStyle>
            <a:lvl1pPr algn="r">
              <a:defRPr sz="1600">
                <a:solidFill>
                  <a:srgbClr val="000000"/>
                </a:solidFill>
                <a:latin typeface="Garamond" charset="0"/>
                <a:cs typeface="Arial" charset="0"/>
              </a:defRPr>
            </a:lvl1pPr>
          </a:lstStyle>
          <a:p>
            <a:pPr defTabSz="914263" fontAlgn="base">
              <a:spcBef>
                <a:spcPct val="0"/>
              </a:spcBef>
              <a:spcAft>
                <a:spcPct val="0"/>
              </a:spcAft>
              <a:defRPr/>
            </a:pPr>
            <a:fld id="{A22E6346-468B-3E4F-8804-5358276127F2}" type="slidenum">
              <a:rPr lang="en-US">
                <a:ea typeface="ＭＳ Ｐゴシック" charset="0"/>
              </a:rPr>
              <a:pPr defTabSz="914263"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78233337"/>
      </p:ext>
    </p:extLst>
  </p:cSld>
  <p:clrMap bg1="lt1" tx1="dk1" bg2="lt2" tx2="dk2" accent1="accent1" accent2="accent2" accent3="accent3" accent4="accent4" accent5="accent5" accent6="accent6" hlink="hlink" folHlink="folHlink"/>
  <p:sldLayoutIdLst>
    <p:sldLayoutId id="2147488521" r:id="rId1"/>
    <p:sldLayoutId id="2147488522" r:id="rId2"/>
    <p:sldLayoutId id="2147488523" r:id="rId3"/>
    <p:sldLayoutId id="2147488524" r:id="rId4"/>
    <p:sldLayoutId id="2147488525" r:id="rId5"/>
    <p:sldLayoutId id="2147488526" r:id="rId6"/>
    <p:sldLayoutId id="2147488527" r:id="rId7"/>
    <p:sldLayoutId id="2147488528" r:id="rId8"/>
    <p:sldLayoutId id="2147488529" r:id="rId9"/>
    <p:sldLayoutId id="2147488530" r:id="rId10"/>
    <p:sldLayoutId id="2147488531" r:id="rId11"/>
    <p:sldLayoutId id="2147488532" r:id="rId12"/>
    <p:sldLayoutId id="2147488533" r:id="rId13"/>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131" algn="l" rtl="0" fontAlgn="base">
        <a:spcBef>
          <a:spcPct val="0"/>
        </a:spcBef>
        <a:spcAft>
          <a:spcPct val="0"/>
        </a:spcAft>
        <a:defRPr sz="4000">
          <a:solidFill>
            <a:schemeClr val="tx2"/>
          </a:solidFill>
          <a:latin typeface="Garamond" pitchFamily="18" charset="0"/>
        </a:defRPr>
      </a:lvl6pPr>
      <a:lvl7pPr marL="914263" algn="l" rtl="0" fontAlgn="base">
        <a:spcBef>
          <a:spcPct val="0"/>
        </a:spcBef>
        <a:spcAft>
          <a:spcPct val="0"/>
        </a:spcAft>
        <a:defRPr sz="4000">
          <a:solidFill>
            <a:schemeClr val="tx2"/>
          </a:solidFill>
          <a:latin typeface="Garamond" pitchFamily="18" charset="0"/>
        </a:defRPr>
      </a:lvl7pPr>
      <a:lvl8pPr marL="1371395" algn="l" rtl="0" fontAlgn="base">
        <a:spcBef>
          <a:spcPct val="0"/>
        </a:spcBef>
        <a:spcAft>
          <a:spcPct val="0"/>
        </a:spcAft>
        <a:defRPr sz="4000">
          <a:solidFill>
            <a:schemeClr val="tx2"/>
          </a:solidFill>
          <a:latin typeface="Garamond" pitchFamily="18" charset="0"/>
        </a:defRPr>
      </a:lvl8pPr>
      <a:lvl9pPr marL="1828527" algn="l" rtl="0" fontAlgn="base">
        <a:spcBef>
          <a:spcPct val="0"/>
        </a:spcBef>
        <a:spcAft>
          <a:spcPct val="0"/>
        </a:spcAft>
        <a:defRPr sz="4000">
          <a:solidFill>
            <a:schemeClr val="tx2"/>
          </a:solidFill>
          <a:latin typeface="Garamond" pitchFamily="18" charset="0"/>
        </a:defRPr>
      </a:lvl9pPr>
    </p:titleStyle>
    <p:bodyStyle>
      <a:lvl1pPr marL="342849" indent="-342849"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826" indent="-325389"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197" indent="-350785"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649" indent="-315865"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0911" indent="-339674"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042"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7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30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37"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63" rtl="0" eaLnBrk="1" latinLnBrk="0" hangingPunct="1">
        <a:defRPr sz="1800" kern="1200">
          <a:solidFill>
            <a:schemeClr val="tx1"/>
          </a:solidFill>
          <a:latin typeface="+mn-lt"/>
          <a:ea typeface="+mn-ea"/>
          <a:cs typeface="+mn-cs"/>
        </a:defRPr>
      </a:lvl1pPr>
      <a:lvl2pPr marL="457131" algn="l" defTabSz="914263" rtl="0" eaLnBrk="1" latinLnBrk="0" hangingPunct="1">
        <a:defRPr sz="1800" kern="1200">
          <a:solidFill>
            <a:schemeClr val="tx1"/>
          </a:solidFill>
          <a:latin typeface="+mn-lt"/>
          <a:ea typeface="+mn-ea"/>
          <a:cs typeface="+mn-cs"/>
        </a:defRPr>
      </a:lvl2pPr>
      <a:lvl3pPr marL="914263" algn="l" defTabSz="914263" rtl="0" eaLnBrk="1" latinLnBrk="0" hangingPunct="1">
        <a:defRPr sz="1800" kern="1200">
          <a:solidFill>
            <a:schemeClr val="tx1"/>
          </a:solidFill>
          <a:latin typeface="+mn-lt"/>
          <a:ea typeface="+mn-ea"/>
          <a:cs typeface="+mn-cs"/>
        </a:defRPr>
      </a:lvl3pPr>
      <a:lvl4pPr marL="1371395" algn="l" defTabSz="914263" rtl="0" eaLnBrk="1" latinLnBrk="0" hangingPunct="1">
        <a:defRPr sz="1800" kern="1200">
          <a:solidFill>
            <a:schemeClr val="tx1"/>
          </a:solidFill>
          <a:latin typeface="+mn-lt"/>
          <a:ea typeface="+mn-ea"/>
          <a:cs typeface="+mn-cs"/>
        </a:defRPr>
      </a:lvl4pPr>
      <a:lvl5pPr marL="1828527" algn="l" defTabSz="914263" rtl="0" eaLnBrk="1" latinLnBrk="0" hangingPunct="1">
        <a:defRPr sz="1800" kern="1200">
          <a:solidFill>
            <a:schemeClr val="tx1"/>
          </a:solidFill>
          <a:latin typeface="+mn-lt"/>
          <a:ea typeface="+mn-ea"/>
          <a:cs typeface="+mn-cs"/>
        </a:defRPr>
      </a:lvl5pPr>
      <a:lvl6pPr marL="2285658" algn="l" defTabSz="914263" rtl="0" eaLnBrk="1" latinLnBrk="0" hangingPunct="1">
        <a:defRPr sz="1800" kern="1200">
          <a:solidFill>
            <a:schemeClr val="tx1"/>
          </a:solidFill>
          <a:latin typeface="+mn-lt"/>
          <a:ea typeface="+mn-ea"/>
          <a:cs typeface="+mn-cs"/>
        </a:defRPr>
      </a:lvl6pPr>
      <a:lvl7pPr marL="2742789" algn="l" defTabSz="914263" rtl="0" eaLnBrk="1" latinLnBrk="0" hangingPunct="1">
        <a:defRPr sz="1800" kern="1200">
          <a:solidFill>
            <a:schemeClr val="tx1"/>
          </a:solidFill>
          <a:latin typeface="+mn-lt"/>
          <a:ea typeface="+mn-ea"/>
          <a:cs typeface="+mn-cs"/>
        </a:defRPr>
      </a:lvl7pPr>
      <a:lvl8pPr marL="3199920" algn="l" defTabSz="914263" rtl="0" eaLnBrk="1" latinLnBrk="0" hangingPunct="1">
        <a:defRPr sz="1800" kern="1200">
          <a:solidFill>
            <a:schemeClr val="tx1"/>
          </a:solidFill>
          <a:latin typeface="+mn-lt"/>
          <a:ea typeface="+mn-ea"/>
          <a:cs typeface="+mn-cs"/>
        </a:defRPr>
      </a:lvl8pPr>
      <a:lvl9pPr marL="3657051" algn="l" defTabSz="91426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34.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13.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10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249.xml"/><Relationship Id="rId6" Type="http://schemas.openxmlformats.org/officeDocument/2006/relationships/image" Target="../media/image42.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0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49.xml"/></Relationships>
</file>

<file path=ppt/slides/_rels/slide10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24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12.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39.xml"/><Relationship Id="rId1" Type="http://schemas.openxmlformats.org/officeDocument/2006/relationships/slideLayout" Target="../slideLayouts/slideLayout249.xml"/></Relationships>
</file>

<file path=ppt/slides/_rels/slide113.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49.xml"/></Relationships>
</file>

<file path=ppt/slides/_rels/slide1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9.xml"/></Relationships>
</file>

<file path=ppt/slides/_rels/slide1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49.xml"/></Relationships>
</file>

<file path=ppt/slides/_rels/slide116.xml.rels><?xml version="1.0" encoding="UTF-8" standalone="yes"?>
<Relationships xmlns="http://schemas.openxmlformats.org/package/2006/relationships"><Relationship Id="rId8" Type="http://schemas.openxmlformats.org/officeDocument/2006/relationships/hyperlink" Target="http://www.ece.cmu.edu/~safari/tools/dram-sigmetrics2014-fulldata.html" TargetMode="External"/><Relationship Id="rId3" Type="http://schemas.openxmlformats.org/officeDocument/2006/relationships/hyperlink" Target="http://www.sigmetrics.org/sigmetrics2014/" TargetMode="External"/><Relationship Id="rId7" Type="http://schemas.openxmlformats.org/officeDocument/2006/relationships/hyperlink" Target="http://users.ece.cmu.edu/~omutlu/pub/error-mitigation-for-intermittent-dram-failures_khan_sigmetrics14-poster.pdf" TargetMode="External"/><Relationship Id="rId2" Type="http://schemas.openxmlformats.org/officeDocument/2006/relationships/hyperlink" Target="http://users.ece.cmu.edu/~omutlu/pub/error-mitigation-for-intermittent-dram-failures_sigmetrics14.pdf" TargetMode="External"/><Relationship Id="rId1" Type="http://schemas.openxmlformats.org/officeDocument/2006/relationships/slideLayout" Target="../slideLayouts/slideLayout249.xml"/><Relationship Id="rId6" Type="http://schemas.openxmlformats.org/officeDocument/2006/relationships/hyperlink" Target="http://users.ece.cmu.edu/~omutlu/pub/error-mitigation-for-intermittent-dram-failures_khan_sigmetrics14-poster.pptx" TargetMode="External"/><Relationship Id="rId5" Type="http://schemas.openxmlformats.org/officeDocument/2006/relationships/hyperlink" Target="http://users.ece.cmu.edu/~omutlu/pub/error-mitigation-for-intermittent-dram-failures_khan_sigmetrics14-talk.pdf" TargetMode="External"/><Relationship Id="rId4" Type="http://schemas.openxmlformats.org/officeDocument/2006/relationships/hyperlink" Target="http://users.ece.cmu.edu/~omutlu/pub/error-mitigation-for-intermittent-dram-failures_khan_sigmetrics14-talk.pptx" TargetMode="External"/><Relationship Id="rId9" Type="http://schemas.openxmlformats.org/officeDocument/2006/relationships/image" Target="../media/image43.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37.xml"/></Relationships>
</file>

<file path=ppt/slides/_rels/slide11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1.xml"/><Relationship Id="rId1" Type="http://schemas.openxmlformats.org/officeDocument/2006/relationships/slideLayout" Target="../slideLayouts/slideLayout537.xml"/><Relationship Id="rId4" Type="http://schemas.openxmlformats.org/officeDocument/2006/relationships/image" Target="../media/image90.png"/></Relationships>
</file>

<file path=ppt/slides/_rels/slide119.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s://people.inf.ethz.ch/omutlu/pub/avatar-dram-refresh_dsn15.pdf" TargetMode="External"/><Relationship Id="rId1" Type="http://schemas.openxmlformats.org/officeDocument/2006/relationships/slideLayout" Target="../slideLayouts/slideLayout249.xml"/><Relationship Id="rId6" Type="http://schemas.openxmlformats.org/officeDocument/2006/relationships/image" Target="../media/image91.png"/><Relationship Id="rId5" Type="http://schemas.openxmlformats.org/officeDocument/2006/relationships/hyperlink" Target="https://people.inf.ethz.ch/omutlu/pub/avatar-dram-refresh_dsn15-talk.pdf" TargetMode="External"/><Relationship Id="rId4" Type="http://schemas.openxmlformats.org/officeDocument/2006/relationships/hyperlink" Target="https://people.inf.ethz.ch/omutlu/pub/avatar-dram-refresh_dsn15-talk.pptx" TargetMode="Externa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s://people.inf.ethz.ch/omutlu/pub/parbor-efficient-system-level-test-for-DRAM-failures_dsn16.pdf" TargetMode="External"/><Relationship Id="rId1" Type="http://schemas.openxmlformats.org/officeDocument/2006/relationships/slideLayout" Target="../slideLayouts/slideLayout249.xml"/><Relationship Id="rId6" Type="http://schemas.openxmlformats.org/officeDocument/2006/relationships/image" Target="../media/image92.png"/><Relationship Id="rId5" Type="http://schemas.openxmlformats.org/officeDocument/2006/relationships/hyperlink" Target="https://people.inf.ethz.ch/omutlu/pub/parbor-efficient-system-level-test-for-DRAM-failures_khan_dsn16-talk.pdf" TargetMode="External"/><Relationship Id="rId4" Type="http://schemas.openxmlformats.org/officeDocument/2006/relationships/hyperlink" Target="https://people.inf.ethz.ch/omutlu/pub/parbor-efficient-system-level-test-for-DRAM-failures_khan_dsn16-talk.pptx" TargetMode="External"/></Relationships>
</file>

<file path=ppt/slides/_rels/slide121.xml.rels><?xml version="1.0" encoding="UTF-8" standalone="yes"?>
<Relationships xmlns="http://schemas.openxmlformats.org/package/2006/relationships"><Relationship Id="rId8" Type="http://schemas.openxmlformats.org/officeDocument/2006/relationships/hyperlink" Target="https://people.inf.ethz.ch/omutlu/pub/MEMCON-system-level-data-dependent-DRAM-failure-detection-mitigation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MEMCON-system-level-data-dependent-DRAM-failure-detection-mitigation_micro17-lightning-talk.pdf" TargetMode="External"/><Relationship Id="rId2" Type="http://schemas.openxmlformats.org/officeDocument/2006/relationships/hyperlink" Target="https://people.inf.ethz.ch/omutlu/pub/MEMCON-system-level-data-dependent-DRAM-failure-detection-mitigation_micro17.pdf" TargetMode="External"/><Relationship Id="rId1" Type="http://schemas.openxmlformats.org/officeDocument/2006/relationships/slideLayout" Target="../slideLayouts/slideLayout249.xml"/><Relationship Id="rId6" Type="http://schemas.openxmlformats.org/officeDocument/2006/relationships/hyperlink" Target="https://people.inf.ethz.ch/omutlu/pub/MEMCON-system-level-data-dependent-DRAM-failure-detection-mitigation_micro17-lightning-talk.pptx" TargetMode="External"/><Relationship Id="rId5" Type="http://schemas.openxmlformats.org/officeDocument/2006/relationships/hyperlink" Target="https://people.inf.ethz.ch/omutlu/pub/MEMCON-system-level-data-dependent-DRAM-failure-detection-mitigation_micro17-talk.pdf" TargetMode="External"/><Relationship Id="rId10" Type="http://schemas.openxmlformats.org/officeDocument/2006/relationships/image" Target="../media/image93.tiff"/><Relationship Id="rId4" Type="http://schemas.openxmlformats.org/officeDocument/2006/relationships/hyperlink" Target="https://people.inf.ethz.ch/omutlu/pub/MEMCON-system-level-data-dependent-DRAM-failure-detection-mitigation_micro17-talk.pptx" TargetMode="External"/><Relationship Id="rId9" Type="http://schemas.openxmlformats.org/officeDocument/2006/relationships/hyperlink" Target="https://people.inf.ethz.ch/omutlu/pub/MEMCON-system-level-data-dependent-DRAM-failure-detection-mitigation_micro17-poster.pdf" TargetMode="External"/></Relationships>
</file>

<file path=ppt/slides/_rels/slide122.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94.png"/><Relationship Id="rId1" Type="http://schemas.openxmlformats.org/officeDocument/2006/relationships/slideLayout" Target="../slideLayouts/slideLayout249.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90.xml"/></Relationships>
</file>

<file path=ppt/slides/_rels/slide12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hyperlink" Target="https://people.inf.ethz.ch/omutlu/pub/flash-memory-programming-vulnerabilities_hpca17.pdf" TargetMode="External"/><Relationship Id="rId2" Type="http://schemas.openxmlformats.org/officeDocument/2006/relationships/image" Target="../media/image96.emf"/><Relationship Id="rId1" Type="http://schemas.openxmlformats.org/officeDocument/2006/relationships/slideLayout" Target="../slideLayouts/slideLayout49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9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9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91.xml"/></Relationships>
</file>

<file path=ppt/slides/_rels/slide13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6.xml"/></Relationships>
</file>

<file path=ppt/slides/_rels/slide133.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126.xml"/></Relationships>
</file>

<file path=ppt/slides/_rels/slide134.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126.xml"/></Relationships>
</file>

<file path=ppt/slides/_rels/slide135.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12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4.xml"/><Relationship Id="rId1" Type="http://schemas.openxmlformats.org/officeDocument/2006/relationships/slideLayout" Target="../slideLayouts/slideLayout547.xml"/><Relationship Id="rId5" Type="http://schemas.openxmlformats.org/officeDocument/2006/relationships/image" Target="../media/image102.png"/><Relationship Id="rId4" Type="http://schemas.openxmlformats.org/officeDocument/2006/relationships/image" Target="../media/image101.jpe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48.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48.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48.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48.xml"/></Relationships>
</file>

<file path=ppt/slides/_rels/slide14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9.xml"/><Relationship Id="rId1" Type="http://schemas.openxmlformats.org/officeDocument/2006/relationships/slideLayout" Target="../slideLayouts/slideLayout547.xml"/><Relationship Id="rId5" Type="http://schemas.openxmlformats.org/officeDocument/2006/relationships/image" Target="../media/image102.png"/><Relationship Id="rId4" Type="http://schemas.openxmlformats.org/officeDocument/2006/relationships/image" Target="../media/image101.jpeg"/></Relationships>
</file>

<file path=ppt/slides/_rels/slide144.xml.rels><?xml version="1.0" encoding="UTF-8" standalone="yes"?>
<Relationships xmlns="http://schemas.openxmlformats.org/package/2006/relationships"><Relationship Id="rId3" Type="http://schemas.openxmlformats.org/officeDocument/2006/relationships/hyperlink" Target="http://hpca2019.seas.gwu.edu/" TargetMode="External"/><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49.xml"/><Relationship Id="rId4" Type="http://schemas.openxmlformats.org/officeDocument/2006/relationships/image" Target="../media/image103.png"/></Relationships>
</file>

<file path=ppt/slides/_rels/slide145.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4" Type="http://schemas.openxmlformats.org/officeDocument/2006/relationships/hyperlink" Target="https://www.youtube.com/watch?v=Xw0laEEDmsM&amp;feature=youtu.be" TargetMode="External"/><Relationship Id="rId9" Type="http://schemas.openxmlformats.org/officeDocument/2006/relationships/image" Target="../media/image104.png"/></Relationships>
</file>

<file path=ppt/slides/_rels/slide1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s://arxiv.org/pdf/1902.07344.pdf" TargetMode="Externa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2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5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49.xml"/></Relationships>
</file>

<file path=ppt/slides/_rels/slide1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249.xml"/></Relationships>
</file>

<file path=ppt/slides/_rels/slide155.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hyperlink" Target="https://people.inf.ethz.ch/omutlu" TargetMode="Externa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249.xml"/></Relationships>
</file>

<file path=ppt/slides/_rels/slide158.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10.jpg"/><Relationship Id="rId2" Type="http://schemas.openxmlformats.org/officeDocument/2006/relationships/notesSlide" Target="../notesSlides/notesSlide54.xml"/><Relationship Id="rId1" Type="http://schemas.openxmlformats.org/officeDocument/2006/relationships/slideLayout" Target="../slideLayouts/slideLayout547.xml"/><Relationship Id="rId6" Type="http://schemas.openxmlformats.org/officeDocument/2006/relationships/image" Target="../media/image109.png"/><Relationship Id="rId5" Type="http://schemas.openxmlformats.org/officeDocument/2006/relationships/image" Target="../media/image102.png"/><Relationship Id="rId4" Type="http://schemas.openxmlformats.org/officeDocument/2006/relationships/image" Target="../media/image101.jpeg"/></Relationships>
</file>

<file path=ppt/slides/_rels/slide15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91.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44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0.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95.jpeg"/><Relationship Id="rId1" Type="http://schemas.openxmlformats.org/officeDocument/2006/relationships/slideLayout" Target="../slideLayouts/slideLayout491.xml"/><Relationship Id="rId4" Type="http://schemas.openxmlformats.org/officeDocument/2006/relationships/image" Target="../media/image111.png"/></Relationships>
</file>

<file path=ppt/slides/_rels/slide161.xml.rels><?xml version="1.0" encoding="UTF-8" standalone="yes"?>
<Relationships xmlns="http://schemas.openxmlformats.org/package/2006/relationships"><Relationship Id="rId8" Type="http://schemas.openxmlformats.org/officeDocument/2006/relationships/hyperlink" Target="http://www.techspot.com/news/61090-researchers-publish-first-large-scale-field-ssd-reliability.html" TargetMode="External"/><Relationship Id="rId3" Type="http://schemas.openxmlformats.org/officeDocument/2006/relationships/hyperlink" Target="http://www.sigmetrics.org/sigmetrics2015/" TargetMode="External"/><Relationship Id="rId7" Type="http://schemas.openxmlformats.org/officeDocument/2006/relationships/hyperlink" Target="http://www.theregister.co.uk/2015/06/22/facebook_reveals_ssd_failure_rate_trough/" TargetMode="External"/><Relationship Id="rId2" Type="http://schemas.openxmlformats.org/officeDocument/2006/relationships/hyperlink" Target="https://people.inf.ethz.ch/omutlu/pub/flash-memory-failures-in-the-field-at-facebook_sigmetrics15.pdf" TargetMode="External"/><Relationship Id="rId1" Type="http://schemas.openxmlformats.org/officeDocument/2006/relationships/slideLayout" Target="../slideLayouts/slideLayout13.xml"/><Relationship Id="rId6" Type="http://schemas.openxmlformats.org/officeDocument/2006/relationships/hyperlink" Target="http://www.zdnet.com/article/facebooks-ssd-experience/" TargetMode="External"/><Relationship Id="rId5" Type="http://schemas.openxmlformats.org/officeDocument/2006/relationships/hyperlink" Target="https://people.inf.ethz.ch/omutlu/pub/flash-memory-failures-in-the-field-at-facebook_sigmetrics15-talk.pdf" TargetMode="External"/><Relationship Id="rId10" Type="http://schemas.openxmlformats.org/officeDocument/2006/relationships/image" Target="../media/image112.png"/><Relationship Id="rId4" Type="http://schemas.openxmlformats.org/officeDocument/2006/relationships/hyperlink" Target="https://people.inf.ethz.ch/omutlu/pub/flash-memory-failures-in-the-field-at-facebook_sigmetrics15-talk.pptx" TargetMode="External"/><Relationship Id="rId9" Type="http://schemas.openxmlformats.org/officeDocument/2006/relationships/hyperlink" Target="http://techreport.com/news/28519/facebook-ssd-reliability-study-shows-early-burnouts" TargetMode="External"/></Relationships>
</file>

<file path=ppt/slides/_rels/slide162.xml.rels><?xml version="1.0" encoding="UTF-8" standalone="yes"?>
<Relationships xmlns="http://schemas.openxmlformats.org/package/2006/relationships"><Relationship Id="rId3" Type="http://schemas.openxmlformats.org/officeDocument/2006/relationships/hyperlink" Target="https://people.inf.ethz.ch/omutlu/pub/flash-memory-programming-vulnerabilities_hpca17.pdf" TargetMode="External"/><Relationship Id="rId2" Type="http://schemas.openxmlformats.org/officeDocument/2006/relationships/image" Target="../media/image96.emf"/><Relationship Id="rId1" Type="http://schemas.openxmlformats.org/officeDocument/2006/relationships/slideLayout" Target="../slideLayouts/slideLayout491.xml"/></Relationships>
</file>

<file path=ppt/slides/_rels/slide163.xml.rels><?xml version="1.0" encoding="UTF-8" standalone="yes"?>
<Relationships xmlns="http://schemas.openxmlformats.org/package/2006/relationships"><Relationship Id="rId8" Type="http://schemas.openxmlformats.org/officeDocument/2006/relationships/hyperlink" Target="https://people.inf.ethz.ch/omutlu/pub/heatwatch-3D-nand-errors-and-self-recovery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heatwatch-3D-nand-errors-and-self-recovery_hpca18_lightning-talk.pptx" TargetMode="External"/><Relationship Id="rId2" Type="http://schemas.openxmlformats.org/officeDocument/2006/relationships/hyperlink" Target="https://people.inf.ethz.ch/omutlu/pub/heatwatch-3D-nand-errors-and-self-recovery_hpca18.pdf" TargetMode="External"/><Relationship Id="rId1" Type="http://schemas.openxmlformats.org/officeDocument/2006/relationships/slideLayout" Target="../slideLayouts/slideLayout491.xml"/><Relationship Id="rId6" Type="http://schemas.openxmlformats.org/officeDocument/2006/relationships/hyperlink" Target="https://people.inf.ethz.ch/omutlu/pub/heatwatch-3D-nand-errors-and-self-recovery_hpca18_talk.pdf" TargetMode="External"/><Relationship Id="rId5" Type="http://schemas.openxmlformats.org/officeDocument/2006/relationships/hyperlink" Target="https://people.inf.ethz.ch/omutlu/pub/heatwatch-3D-nand-errors-and-self-recovery_hpca18_talk.pptx" TargetMode="External"/><Relationship Id="rId4" Type="http://schemas.openxmlformats.org/officeDocument/2006/relationships/hyperlink" Target="https://www.youtube.com/watch?v=7ZpGozzEVpY&amp;feature=youtu.be" TargetMode="External"/><Relationship Id="rId9" Type="http://schemas.openxmlformats.org/officeDocument/2006/relationships/image" Target="../media/image113.png"/></Relationships>
</file>

<file path=ppt/slides/_rels/slide164.xml.rels><?xml version="1.0" encoding="UTF-8" standalone="yes"?>
<Relationships xmlns="http://schemas.openxmlformats.org/package/2006/relationships"><Relationship Id="rId3" Type="http://schemas.openxmlformats.org/officeDocument/2006/relationships/hyperlink" Target="https://people.inf.ethz.ch/omutlu/pub/3D-NAND-flash-lifetime-early-retention-loss-and-process-variation_sigmetrics18-abstract.pdf" TargetMode="External"/><Relationship Id="rId2" Type="http://schemas.openxmlformats.org/officeDocument/2006/relationships/hyperlink" Target="http://www.sigmetrics.org/sigmetrics2018/" TargetMode="External"/><Relationship Id="rId1" Type="http://schemas.openxmlformats.org/officeDocument/2006/relationships/slideLayout" Target="../slideLayouts/slideLayout491.xml"/><Relationship Id="rId4" Type="http://schemas.openxmlformats.org/officeDocument/2006/relationships/image" Target="../media/image114.png"/></Relationships>
</file>

<file path=ppt/slides/_rels/slide165.xml.rels><?xml version="1.0" encoding="UTF-8" standalone="yes"?>
<Relationships xmlns="http://schemas.openxmlformats.org/package/2006/relationships"><Relationship Id="rId3" Type="http://schemas.openxmlformats.org/officeDocument/2006/relationships/hyperlink" Target="http://proceedingsoftheieee.ieee.org/" TargetMode="External"/><Relationship Id="rId2" Type="http://schemas.openxmlformats.org/officeDocument/2006/relationships/hyperlink" Target="https://arxiv.org/pdf/1706.08642.pdf" TargetMode="External"/><Relationship Id="rId1" Type="http://schemas.openxmlformats.org/officeDocument/2006/relationships/slideLayout" Target="../slideLayouts/slideLayout49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91.xml"/></Relationships>
</file>

<file path=ppt/slides/_rels/slide167.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4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90.xml"/></Relationships>
</file>

<file path=ppt/slides/_rels/slide17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26.xml"/></Relationships>
</file>

<file path=ppt/slides/_rels/slide17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91.xml"/></Relationships>
</file>

<file path=ppt/slides/_rels/slide18.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29.tiff"/></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3" Type="http://schemas.openxmlformats.org/officeDocument/2006/relationships/hyperlink" Target="http://www.date-conference.com/" TargetMode="External"/><Relationship Id="rId2" Type="http://schemas.openxmlformats.org/officeDocument/2006/relationships/hyperlink" Target="http://users.ece.cmu.edu/~omutlu/pub/flash-error-patterns_date12.pdf" TargetMode="External"/><Relationship Id="rId1" Type="http://schemas.openxmlformats.org/officeDocument/2006/relationships/slideLayout" Target="../slideLayouts/slideLayout13.xml"/><Relationship Id="rId5" Type="http://schemas.openxmlformats.org/officeDocument/2006/relationships/image" Target="../media/image123.png"/><Relationship Id="rId4" Type="http://schemas.openxmlformats.org/officeDocument/2006/relationships/hyperlink" Target="http://users.ece.cmu.edu/~omutlu/pub/cai_date12_talk.ppt" TargetMode="Externa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people.inf.ethz.ch/omutlu/pub/flash-correct-and-refresh_iccd12.pdf" TargetMode="External"/><Relationship Id="rId1" Type="http://schemas.openxmlformats.org/officeDocument/2006/relationships/slideLayout" Target="../slideLayouts/slideLayout13.xml"/><Relationship Id="rId6" Type="http://schemas.openxmlformats.org/officeDocument/2006/relationships/image" Target="../media/image124.png"/><Relationship Id="rId5" Type="http://schemas.openxmlformats.org/officeDocument/2006/relationships/hyperlink" Target="https://people.inf.ethz.ch/omutlu/pub/mutlu_iccd12_talk.pdf" TargetMode="External"/><Relationship Id="rId4" Type="http://schemas.openxmlformats.org/officeDocument/2006/relationships/hyperlink" Target="https://people.inf.ethz.ch/omutlu/pub/mutlu_iccd12_talk.ppt" TargetMode="External"/></Relationships>
</file>

<file path=ppt/slides/_rels/slide185.xml.rels><?xml version="1.0" encoding="UTF-8" standalone="yes"?>
<Relationships xmlns="http://schemas.openxmlformats.org/package/2006/relationships"><Relationship Id="rId2" Type="http://schemas.openxmlformats.org/officeDocument/2006/relationships/image" Target="../media/image125.tiff"/><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95.jpeg"/><Relationship Id="rId1" Type="http://schemas.openxmlformats.org/officeDocument/2006/relationships/slideLayout" Target="../slideLayouts/slideLayout491.xml"/><Relationship Id="rId4" Type="http://schemas.openxmlformats.org/officeDocument/2006/relationships/image" Target="../media/image111.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54.xml"/><Relationship Id="rId1" Type="http://schemas.openxmlformats.org/officeDocument/2006/relationships/tags" Target="../tags/tag1.xml"/><Relationship Id="rId4" Type="http://schemas.openxmlformats.org/officeDocument/2006/relationships/image" Target="../media/image126.jpeg"/></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554.xml"/><Relationship Id="rId1" Type="http://schemas.openxmlformats.org/officeDocument/2006/relationships/tags" Target="../tags/tag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554.xml"/><Relationship Id="rId1" Type="http://schemas.openxmlformats.org/officeDocument/2006/relationships/tags" Target="../tags/tag3.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54.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54.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554.xml"/><Relationship Id="rId1" Type="http://schemas.openxmlformats.org/officeDocument/2006/relationships/tags" Target="../tags/tag4.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554.xml"/><Relationship Id="rId1" Type="http://schemas.openxmlformats.org/officeDocument/2006/relationships/tags" Target="../tags/tag5.xml"/></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554.xml"/><Relationship Id="rId1" Type="http://schemas.openxmlformats.org/officeDocument/2006/relationships/tags" Target="../tags/tag6.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550.xml"/><Relationship Id="rId1" Type="http://schemas.openxmlformats.org/officeDocument/2006/relationships/tags" Target="../tags/tag7.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65.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65.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61.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23.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9.xml"/></Relationships>
</file>

<file path=ppt/slides/_rels/slide200.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users.ece.cmu.edu/~omutlu/pub/flash-read-disturb-errors_dsn15.pdf" TargetMode="External"/><Relationship Id="rId1" Type="http://schemas.openxmlformats.org/officeDocument/2006/relationships/slideLayout" Target="../slideLayouts/slideLayout572.xml"/><Relationship Id="rId4" Type="http://schemas.openxmlformats.org/officeDocument/2006/relationships/image" Target="../media/image127.png"/></Relationships>
</file>

<file path=ppt/slides/_rels/slide201.xml.rels><?xml version="1.0" encoding="UTF-8" standalone="yes"?>
<Relationships xmlns="http://schemas.openxmlformats.org/package/2006/relationships"><Relationship Id="rId8" Type="http://schemas.openxmlformats.org/officeDocument/2006/relationships/hyperlink" Target="http://www.techspot.com/news/61090-researchers-publish-first-large-scale-field-ssd-reliability.html" TargetMode="External"/><Relationship Id="rId3" Type="http://schemas.openxmlformats.org/officeDocument/2006/relationships/hyperlink" Target="http://www.sigmetrics.org/sigmetrics2015/" TargetMode="External"/><Relationship Id="rId7" Type="http://schemas.openxmlformats.org/officeDocument/2006/relationships/hyperlink" Target="http://www.theregister.co.uk/2015/06/22/facebook_reveals_ssd_failure_rate_trough/" TargetMode="External"/><Relationship Id="rId2" Type="http://schemas.openxmlformats.org/officeDocument/2006/relationships/hyperlink" Target="http://users.ece.cmu.edu/~omutlu/pub/flash-memory-failures-in-the-field-at-facebook_sigmetrics15.pdf" TargetMode="External"/><Relationship Id="rId1" Type="http://schemas.openxmlformats.org/officeDocument/2006/relationships/slideLayout" Target="../slideLayouts/slideLayout572.xml"/><Relationship Id="rId6" Type="http://schemas.openxmlformats.org/officeDocument/2006/relationships/hyperlink" Target="http://www.zdnet.com/article/facebooks-ssd-experience/" TargetMode="External"/><Relationship Id="rId5" Type="http://schemas.openxmlformats.org/officeDocument/2006/relationships/hyperlink" Target="http://users.ece.cmu.edu/~omutlu/pub/flash-memory-failures-in-the-field-at-facebook_sigmetrics15-talk.pdf" TargetMode="External"/><Relationship Id="rId10" Type="http://schemas.openxmlformats.org/officeDocument/2006/relationships/image" Target="../media/image128.png"/><Relationship Id="rId4" Type="http://schemas.openxmlformats.org/officeDocument/2006/relationships/hyperlink" Target="http://users.ece.cmu.edu/~omutlu/pub/flash-memory-failures-in-the-field-at-facebook_sigmetrics15-talk.pptx" TargetMode="External"/><Relationship Id="rId9" Type="http://schemas.openxmlformats.org/officeDocument/2006/relationships/hyperlink" Target="http://techreport.com/news/28519/facebook-ssd-reliability-study-shows-early-burnouts" TargetMode="External"/></Relationships>
</file>

<file path=ppt/slides/_rels/slide202.xml.rels><?xml version="1.0" encoding="UTF-8" standalone="yes"?>
<Relationships xmlns="http://schemas.openxmlformats.org/package/2006/relationships"><Relationship Id="rId3" Type="http://schemas.openxmlformats.org/officeDocument/2006/relationships/hyperlink" Target="http://proceedingsoftheieee.ieee.org/" TargetMode="External"/><Relationship Id="rId2" Type="http://schemas.openxmlformats.org/officeDocument/2006/relationships/hyperlink" Target="https://arxiv.org/pdf/1706.08642.pdf" TargetMode="External"/><Relationship Id="rId1" Type="http://schemas.openxmlformats.org/officeDocument/2006/relationships/slideLayout" Target="../slideLayouts/slideLayout491.xml"/></Relationships>
</file>

<file path=ppt/slides/_rels/slide203.xml.rels><?xml version="1.0" encoding="UTF-8" standalone="yes"?>
<Relationships xmlns="http://schemas.openxmlformats.org/package/2006/relationships"><Relationship Id="rId3" Type="http://schemas.openxmlformats.org/officeDocument/2006/relationships/hyperlink" Target="https://people.inf.ethz.ch/omutlu/pub/flash-memory-programming-vulnerabilities_hpca17.pdf" TargetMode="External"/><Relationship Id="rId2" Type="http://schemas.openxmlformats.org/officeDocument/2006/relationships/image" Target="../media/image96.emf"/><Relationship Id="rId1" Type="http://schemas.openxmlformats.org/officeDocument/2006/relationships/slideLayout" Target="../slideLayouts/slideLayout491.xml"/></Relationships>
</file>

<file path=ppt/slides/_rels/slide204.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95.jpeg"/><Relationship Id="rId1" Type="http://schemas.openxmlformats.org/officeDocument/2006/relationships/slideLayout" Target="../slideLayouts/slideLayout491.xml"/><Relationship Id="rId4" Type="http://schemas.openxmlformats.org/officeDocument/2006/relationships/image" Target="../media/image111.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584.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571.xml"/></Relationships>
</file>

<file path=ppt/slides/_rels/slide20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572.xml"/></Relationships>
</file>

<file path=ppt/slides/_rels/slide208.xml.rels><?xml version="1.0" encoding="UTF-8" standalone="yes"?>
<Relationships xmlns="http://schemas.openxmlformats.org/package/2006/relationships"><Relationship Id="rId3" Type="http://schemas.openxmlformats.org/officeDocument/2006/relationships/hyperlink" Target="http://www.date-conference.com/" TargetMode="External"/><Relationship Id="rId2" Type="http://schemas.openxmlformats.org/officeDocument/2006/relationships/hyperlink" Target="http://users.ece.cmu.edu/~omutlu/pub/flash-memory-voltage-characterization_date13.pdf" TargetMode="External"/><Relationship Id="rId1" Type="http://schemas.openxmlformats.org/officeDocument/2006/relationships/slideLayout" Target="../slideLayouts/slideLayout572.xml"/><Relationship Id="rId5" Type="http://schemas.openxmlformats.org/officeDocument/2006/relationships/image" Target="../media/image129.png"/><Relationship Id="rId4" Type="http://schemas.openxmlformats.org/officeDocument/2006/relationships/hyperlink" Target="http://users.ece.cmu.edu/~omutlu/pub/cai_date13_talk.ppt" TargetMode="External"/></Relationships>
</file>

<file path=ppt/slides/_rels/slide209.xml.rels><?xml version="1.0" encoding="UTF-8" standalone="yes"?>
<Relationships xmlns="http://schemas.openxmlformats.org/package/2006/relationships"><Relationship Id="rId3" Type="http://schemas.openxmlformats.org/officeDocument/2006/relationships/hyperlink" Target="http://www.iccd-conf.com/" TargetMode="External"/><Relationship Id="rId7" Type="http://schemas.openxmlformats.org/officeDocument/2006/relationships/image" Target="../media/image130.png"/><Relationship Id="rId2" Type="http://schemas.openxmlformats.org/officeDocument/2006/relationships/hyperlink" Target="http://users.ece.cmu.edu/~omutlu/pub/flash-programming-interference_iccd13.pdf" TargetMode="External"/><Relationship Id="rId1" Type="http://schemas.openxmlformats.org/officeDocument/2006/relationships/slideLayout" Target="../slideLayouts/slideLayout572.xml"/><Relationship Id="rId6" Type="http://schemas.openxmlformats.org/officeDocument/2006/relationships/hyperlink" Target="http://users.ece.cmu.edu/~omutlu/pub/cai_iccd13_lightning-talk.pdf" TargetMode="External"/><Relationship Id="rId5" Type="http://schemas.openxmlformats.org/officeDocument/2006/relationships/hyperlink" Target="http://users.ece.cmu.edu/~omutlu/pub/cai_iccd13_talk.pdf" TargetMode="External"/><Relationship Id="rId4" Type="http://schemas.openxmlformats.org/officeDocument/2006/relationships/hyperlink" Target="http://users.ece.cmu.edu/~omutlu/pub/cai_iccd13_talk.pptx"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49.xml"/></Relationships>
</file>

<file path=ppt/slides/_rels/slide210.xml.rels><?xml version="1.0" encoding="UTF-8" standalone="yes"?>
<Relationships xmlns="http://schemas.openxmlformats.org/package/2006/relationships"><Relationship Id="rId3" Type="http://schemas.openxmlformats.org/officeDocument/2006/relationships/hyperlink" Target="http://www.sigmetrics.org/sigmetrics2014/" TargetMode="External"/><Relationship Id="rId2" Type="http://schemas.openxmlformats.org/officeDocument/2006/relationships/hyperlink" Target="http://users.ece.cmu.edu/~omutlu/pub/neighbor-assisted-error-correction-in-flash_sigmetrics14.pdf" TargetMode="External"/><Relationship Id="rId1" Type="http://schemas.openxmlformats.org/officeDocument/2006/relationships/slideLayout" Target="../slideLayouts/slideLayout572.xml"/><Relationship Id="rId6" Type="http://schemas.openxmlformats.org/officeDocument/2006/relationships/image" Target="../media/image131.png"/><Relationship Id="rId5" Type="http://schemas.openxmlformats.org/officeDocument/2006/relationships/hyperlink" Target="http://users.ece.cmu.edu/~omutlu/pub/neighbor-assisted-error-correction-in-flash_cai_sigmetrics14-talk.pdf" TargetMode="External"/><Relationship Id="rId4" Type="http://schemas.openxmlformats.org/officeDocument/2006/relationships/hyperlink" Target="http://users.ece.cmu.edu/~omutlu/pub/neighbor-assisted-error-correction-in-flash_cai_sigmetrics14-talk.ppt" TargetMode="External"/></Relationships>
</file>

<file path=ppt/slides/_rels/slide211.xml.rels><?xml version="1.0" encoding="UTF-8" standalone="yes"?>
<Relationships xmlns="http://schemas.openxmlformats.org/package/2006/relationships"><Relationship Id="rId3" Type="http://schemas.openxmlformats.org/officeDocument/2006/relationships/hyperlink" Target="http://darksilicon.org/hpca/" TargetMode="External"/><Relationship Id="rId2" Type="http://schemas.openxmlformats.org/officeDocument/2006/relationships/hyperlink" Target="http://users.ece.cmu.edu/~omutlu/pub/flash-memory-data-retention_hpca15.pdf" TargetMode="External"/><Relationship Id="rId1" Type="http://schemas.openxmlformats.org/officeDocument/2006/relationships/slideLayout" Target="../slideLayouts/slideLayout572.xml"/><Relationship Id="rId6" Type="http://schemas.openxmlformats.org/officeDocument/2006/relationships/image" Target="../media/image132.png"/><Relationship Id="rId5" Type="http://schemas.openxmlformats.org/officeDocument/2006/relationships/hyperlink" Target="http://users.ece.cmu.edu/~omutlu/pub/flash-memory-data-retention_yixin_hpca15-talk.pdf" TargetMode="External"/><Relationship Id="rId4" Type="http://schemas.openxmlformats.org/officeDocument/2006/relationships/hyperlink" Target="http://users.ece.cmu.edu/~omutlu/pub/flash-memory-data-retention_yixin_hpca15-talk.pptx" TargetMode="External"/></Relationships>
</file>

<file path=ppt/slides/_rels/slide212.xml.rels><?xml version="1.0" encoding="UTF-8" standalone="yes"?>
<Relationships xmlns="http://schemas.openxmlformats.org/package/2006/relationships"><Relationship Id="rId8" Type="http://schemas.openxmlformats.org/officeDocument/2006/relationships/hyperlink" Target="http://www.techspot.com/news/61090-researchers-publish-first-large-scale-field-ssd-reliability.html" TargetMode="External"/><Relationship Id="rId3" Type="http://schemas.openxmlformats.org/officeDocument/2006/relationships/hyperlink" Target="http://www.sigmetrics.org/sigmetrics2015/" TargetMode="External"/><Relationship Id="rId7" Type="http://schemas.openxmlformats.org/officeDocument/2006/relationships/hyperlink" Target="http://www.theregister.co.uk/2015/06/22/facebook_reveals_ssd_failure_rate_trough/" TargetMode="External"/><Relationship Id="rId2" Type="http://schemas.openxmlformats.org/officeDocument/2006/relationships/hyperlink" Target="http://users.ece.cmu.edu/~omutlu/pub/flash-memory-failures-in-the-field-at-facebook_sigmetrics15.pdf" TargetMode="External"/><Relationship Id="rId1" Type="http://schemas.openxmlformats.org/officeDocument/2006/relationships/slideLayout" Target="../slideLayouts/slideLayout572.xml"/><Relationship Id="rId6" Type="http://schemas.openxmlformats.org/officeDocument/2006/relationships/hyperlink" Target="http://www.zdnet.com/article/facebooks-ssd-experience/" TargetMode="External"/><Relationship Id="rId5" Type="http://schemas.openxmlformats.org/officeDocument/2006/relationships/hyperlink" Target="http://users.ece.cmu.edu/~omutlu/pub/flash-memory-failures-in-the-field-at-facebook_sigmetrics15-talk.pdf" TargetMode="External"/><Relationship Id="rId10" Type="http://schemas.openxmlformats.org/officeDocument/2006/relationships/image" Target="../media/image128.png"/><Relationship Id="rId4" Type="http://schemas.openxmlformats.org/officeDocument/2006/relationships/hyperlink" Target="http://users.ece.cmu.edu/~omutlu/pub/flash-memory-failures-in-the-field-at-facebook_sigmetrics15-talk.pptx" TargetMode="External"/><Relationship Id="rId9" Type="http://schemas.openxmlformats.org/officeDocument/2006/relationships/hyperlink" Target="http://techreport.com/news/28519/facebook-ssd-reliability-study-shows-early-burnouts" TargetMode="External"/></Relationships>
</file>

<file path=ppt/slides/_rels/slide213.xml.rels><?xml version="1.0" encoding="UTF-8" standalone="yes"?>
<Relationships xmlns="http://schemas.openxmlformats.org/package/2006/relationships"><Relationship Id="rId8" Type="http://schemas.openxmlformats.org/officeDocument/2006/relationships/hyperlink" Target="https://people.inf.ethz.ch/omutlu/pub/flash-memory-programming-vulnerabilities_hpca17-lightning-talk.pptx" TargetMode="External"/><Relationship Id="rId3" Type="http://schemas.openxmlformats.org/officeDocument/2006/relationships/image" Target="../media/image134.png"/><Relationship Id="rId7" Type="http://schemas.openxmlformats.org/officeDocument/2006/relationships/hyperlink" Target="https://people.inf.ethz.ch/omutlu/pub/flash-memory-programming-vulnerabilities_hpca17-talk.pdf" TargetMode="External"/><Relationship Id="rId2" Type="http://schemas.openxmlformats.org/officeDocument/2006/relationships/image" Target="../media/image133.png"/><Relationship Id="rId1" Type="http://schemas.openxmlformats.org/officeDocument/2006/relationships/slideLayout" Target="../slideLayouts/slideLayout572.xml"/><Relationship Id="rId6" Type="http://schemas.openxmlformats.org/officeDocument/2006/relationships/hyperlink" Target="https://people.inf.ethz.ch/omutlu/pub/flash-memory-programming-vulnerabilities_hpca17-talk.pptx" TargetMode="External"/><Relationship Id="rId5" Type="http://schemas.openxmlformats.org/officeDocument/2006/relationships/hyperlink" Target="https://hpca2017.org/" TargetMode="External"/><Relationship Id="rId4" Type="http://schemas.openxmlformats.org/officeDocument/2006/relationships/hyperlink" Target="https://people.inf.ethz.ch/omutlu/pub/flash-memory-programming-vulnerabilities_hpca17.pdf" TargetMode="External"/><Relationship Id="rId9" Type="http://schemas.openxmlformats.org/officeDocument/2006/relationships/hyperlink" Target="https://people.inf.ethz.ch/omutlu/pub/flash-memory-programming-vulnerabilities_hpca17-lightning-talk.pdf" TargetMode="External"/></Relationships>
</file>

<file path=ppt/slides/_rels/slide214.xml.rels><?xml version="1.0" encoding="UTF-8" standalone="yes"?>
<Relationships xmlns="http://schemas.openxmlformats.org/package/2006/relationships"><Relationship Id="rId3" Type="http://schemas.openxmlformats.org/officeDocument/2006/relationships/hyperlink" Target="http://www.comsoc.org/jsac" TargetMode="External"/><Relationship Id="rId2" Type="http://schemas.openxmlformats.org/officeDocument/2006/relationships/hyperlink" Target="https://people.inf.ethz.ch/omutlu/pub/online-nand-flash-memory-channel-model_jsac16.pdf" TargetMode="External"/><Relationship Id="rId1" Type="http://schemas.openxmlformats.org/officeDocument/2006/relationships/slideLayout" Target="../slideLayouts/slideLayout572.xml"/><Relationship Id="rId4" Type="http://schemas.openxmlformats.org/officeDocument/2006/relationships/image" Target="../media/image135.png"/></Relationships>
</file>

<file path=ppt/slides/_rels/slide215.xml.rels><?xml version="1.0" encoding="UTF-8" standalone="yes"?>
<Relationships xmlns="http://schemas.openxmlformats.org/package/2006/relationships"><Relationship Id="rId8" Type="http://schemas.openxmlformats.org/officeDocument/2006/relationships/hyperlink" Target="https://people.inf.ethz.ch/omutlu/pub/heatwatch-3D-nand-errors-and-self-recovery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heatwatch-3D-nand-errors-and-self-recovery_hpca18_lightning-talk.pptx" TargetMode="External"/><Relationship Id="rId2" Type="http://schemas.openxmlformats.org/officeDocument/2006/relationships/hyperlink" Target="https://people.inf.ethz.ch/omutlu/pub/heatwatch-3D-nand-errors-and-self-recovery_hpca18.pdf" TargetMode="External"/><Relationship Id="rId1" Type="http://schemas.openxmlformats.org/officeDocument/2006/relationships/slideLayout" Target="../slideLayouts/slideLayout491.xml"/><Relationship Id="rId6" Type="http://schemas.openxmlformats.org/officeDocument/2006/relationships/hyperlink" Target="https://people.inf.ethz.ch/omutlu/pub/heatwatch-3D-nand-errors-and-self-recovery_hpca18_talk.pdf" TargetMode="External"/><Relationship Id="rId5" Type="http://schemas.openxmlformats.org/officeDocument/2006/relationships/hyperlink" Target="https://people.inf.ethz.ch/omutlu/pub/heatwatch-3D-nand-errors-and-self-recovery_hpca18_talk.pptx" TargetMode="External"/><Relationship Id="rId4" Type="http://schemas.openxmlformats.org/officeDocument/2006/relationships/hyperlink" Target="https://www.youtube.com/watch?v=7ZpGozzEVpY&amp;feature=youtu.be" TargetMode="External"/><Relationship Id="rId9" Type="http://schemas.openxmlformats.org/officeDocument/2006/relationships/image" Target="../media/image113.png"/></Relationships>
</file>

<file path=ppt/slides/_rels/slide216.xml.rels><?xml version="1.0" encoding="UTF-8" standalone="yes"?>
<Relationships xmlns="http://schemas.openxmlformats.org/package/2006/relationships"><Relationship Id="rId3" Type="http://schemas.openxmlformats.org/officeDocument/2006/relationships/hyperlink" Target="https://people.inf.ethz.ch/omutlu/pub/3D-NAND-flash-lifetime-early-retention-loss-and-process-variation_sigmetrics18-abstract.pdf" TargetMode="External"/><Relationship Id="rId2" Type="http://schemas.openxmlformats.org/officeDocument/2006/relationships/hyperlink" Target="http://www.sigmetrics.org/sigmetrics2018/" TargetMode="External"/><Relationship Id="rId1" Type="http://schemas.openxmlformats.org/officeDocument/2006/relationships/slideLayout" Target="../slideLayouts/slideLayout491.xml"/><Relationship Id="rId4" Type="http://schemas.openxmlformats.org/officeDocument/2006/relationships/image" Target="../media/image114.png"/></Relationships>
</file>

<file path=ppt/slides/_rels/slide2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6.png"/><Relationship Id="rId1" Type="http://schemas.openxmlformats.org/officeDocument/2006/relationships/slideLayout" Target="../slideLayouts/slideLayout435.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34.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249.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36.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26.xml"/></Relationships>
</file>

<file path=ppt/slides/_rels/slide30.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249.xml"/><Relationship Id="rId6" Type="http://schemas.openxmlformats.org/officeDocument/2006/relationships/image" Target="../media/image42.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www.ece.cmu.edu/~safari/tools/dram-sigmetrics2014-fulldata.html" TargetMode="External"/><Relationship Id="rId3" Type="http://schemas.openxmlformats.org/officeDocument/2006/relationships/hyperlink" Target="http://www.sigmetrics.org/sigmetrics2014/" TargetMode="External"/><Relationship Id="rId7" Type="http://schemas.openxmlformats.org/officeDocument/2006/relationships/hyperlink" Target="http://users.ece.cmu.edu/~omutlu/pub/error-mitigation-for-intermittent-dram-failures_khan_sigmetrics14-poster.pdf" TargetMode="External"/><Relationship Id="rId2" Type="http://schemas.openxmlformats.org/officeDocument/2006/relationships/hyperlink" Target="http://users.ece.cmu.edu/~omutlu/pub/error-mitigation-for-intermittent-dram-failures_sigmetrics14.pdf" TargetMode="External"/><Relationship Id="rId1" Type="http://schemas.openxmlformats.org/officeDocument/2006/relationships/slideLayout" Target="../slideLayouts/slideLayout249.xml"/><Relationship Id="rId6" Type="http://schemas.openxmlformats.org/officeDocument/2006/relationships/hyperlink" Target="http://users.ece.cmu.edu/~omutlu/pub/error-mitigation-for-intermittent-dram-failures_khan_sigmetrics14-poster.pptx" TargetMode="External"/><Relationship Id="rId5" Type="http://schemas.openxmlformats.org/officeDocument/2006/relationships/hyperlink" Target="http://users.ece.cmu.edu/~omutlu/pub/error-mitigation-for-intermittent-dram-failures_khan_sigmetrics14-talk.pdf" TargetMode="External"/><Relationship Id="rId4" Type="http://schemas.openxmlformats.org/officeDocument/2006/relationships/hyperlink" Target="http://users.ece.cmu.edu/~omutlu/pub/error-mitigation-for-intermittent-dram-failures_khan_sigmetrics14-talk.pptx" TargetMode="External"/><Relationship Id="rId9"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7.xml"/><Relationship Id="rId1" Type="http://schemas.openxmlformats.org/officeDocument/2006/relationships/slideLayout" Target="../slideLayouts/slideLayout458.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469.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9.xml"/><Relationship Id="rId1" Type="http://schemas.openxmlformats.org/officeDocument/2006/relationships/slideLayout" Target="../slideLayouts/slideLayout469.xml"/><Relationship Id="rId4" Type="http://schemas.openxmlformats.org/officeDocument/2006/relationships/image" Target="../media/image46.jpg"/></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0.xml"/><Relationship Id="rId1" Type="http://schemas.openxmlformats.org/officeDocument/2006/relationships/slideLayout" Target="../slideLayouts/slideLayout469.xml"/><Relationship Id="rId4" Type="http://schemas.openxmlformats.org/officeDocument/2006/relationships/image" Target="../media/image46.jpg"/></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1.xml"/><Relationship Id="rId1" Type="http://schemas.openxmlformats.org/officeDocument/2006/relationships/slideLayout" Target="../slideLayouts/slideLayout469.xml"/><Relationship Id="rId4" Type="http://schemas.openxmlformats.org/officeDocument/2006/relationships/image" Target="../media/image4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23.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23.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480.xml"/><Relationship Id="rId6" Type="http://schemas.openxmlformats.org/officeDocument/2006/relationships/hyperlink" Target="https://github.com/CMU-SAFARI/rowhammer" TargetMode="External"/><Relationship Id="rId5" Type="http://schemas.openxmlformats.org/officeDocument/2006/relationships/image" Target="../media/image48.jpe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480.xml"/><Relationship Id="rId6" Type="http://schemas.openxmlformats.org/officeDocument/2006/relationships/hyperlink" Target="https://github.com/CMU-SAFARI/rowhammer" TargetMode="External"/><Relationship Id="rId5" Type="http://schemas.openxmlformats.org/officeDocument/2006/relationships/image" Target="../media/image48.jpe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480.xml"/><Relationship Id="rId6" Type="http://schemas.openxmlformats.org/officeDocument/2006/relationships/hyperlink" Target="https://github.com/CMU-SAFARI/rowhammer" TargetMode="External"/><Relationship Id="rId5" Type="http://schemas.openxmlformats.org/officeDocument/2006/relationships/image" Target="../media/image48.jpe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480.xml"/><Relationship Id="rId6" Type="http://schemas.openxmlformats.org/officeDocument/2006/relationships/hyperlink" Target="https://github.com/CMU-SAFARI/rowhammer" TargetMode="External"/><Relationship Id="rId5" Type="http://schemas.openxmlformats.org/officeDocument/2006/relationships/image" Target="../media/image48.jpeg"/><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480.xml"/><Relationship Id="rId6" Type="http://schemas.openxmlformats.org/officeDocument/2006/relationships/hyperlink" Target="https://github.com/CMU-SAFARI/rowhammer" TargetMode="External"/><Relationship Id="rId5" Type="http://schemas.openxmlformats.org/officeDocument/2006/relationships/image" Target="../media/image48.jpe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69.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91.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hyperlink" Target="http://googleprojectzero.blogspot.com/2015/03/exploiting-dram-rowhammer-bug-to-gain.html"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491.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491.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6.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491.xml"/><Relationship Id="rId5" Type="http://schemas.openxmlformats.org/officeDocument/2006/relationships/image" Target="../media/image54.png"/><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8" Type="http://schemas.openxmlformats.org/officeDocument/2006/relationships/hyperlink" Target="https://github.com/CMU-SAFARI/rowhammer" TargetMode="External"/><Relationship Id="rId3" Type="http://schemas.openxmlformats.org/officeDocument/2006/relationships/hyperlink" Target="http://cag.engr.uconn.edu/isca2014/" TargetMode="External"/><Relationship Id="rId7" Type="http://schemas.openxmlformats.org/officeDocument/2006/relationships/hyperlink" Target="http://users.ece.cmu.edu/~omutlu/pub/dram-row-hammer_kim_lightning-talk_isca14.pdf"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491.xml"/><Relationship Id="rId6" Type="http://schemas.openxmlformats.org/officeDocument/2006/relationships/hyperlink" Target="http://users.ece.cmu.edu/~omutlu/pub/dram-row-hammer_kim_lightning-talk_isca14.pptx" TargetMode="External"/><Relationship Id="rId5" Type="http://schemas.openxmlformats.org/officeDocument/2006/relationships/hyperlink" Target="http://users.ece.cmu.edu/~omutlu/pub/dram-row-hammer_kim_talk_isca14.pdf" TargetMode="External"/><Relationship Id="rId10" Type="http://schemas.openxmlformats.org/officeDocument/2006/relationships/hyperlink" Target="https://github.com/google/rowhammer-test" TargetMode="External"/><Relationship Id="rId4" Type="http://schemas.openxmlformats.org/officeDocument/2006/relationships/hyperlink" Target="http://users.ece.cmu.edu/~omutlu/pub/dram-row-hammer_kim_talk_isca14.pptx" TargetMode="External"/><Relationship Id="rId9" Type="http://schemas.openxmlformats.org/officeDocument/2006/relationships/hyperlink" Target="http://googleprojectzero.blogspot.com/2015/03/exploiting-dram-rowhammer-bug-to-gain.html"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github.com/IAIK/rowhammerjs" TargetMode="External"/><Relationship Id="rId2" Type="http://schemas.openxmlformats.org/officeDocument/2006/relationships/hyperlink" Target="http://arxiv.org/abs/1507.06955" TargetMode="External"/><Relationship Id="rId1" Type="http://schemas.openxmlformats.org/officeDocument/2006/relationships/slideLayout" Target="../slideLayouts/slideLayout491.xml"/><Relationship Id="rId4" Type="http://schemas.openxmlformats.org/officeDocument/2006/relationships/hyperlink" Target="http://dl.acm.org/citation.cfm?doid=2872362.2872390"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usenix.org/system/files/conference/usenixsecurity17/sec17-brasser.pdf" TargetMode="External"/><Relationship Id="rId2" Type="http://schemas.openxmlformats.org/officeDocument/2006/relationships/hyperlink" Target="https://www.ieee-security.org/TC/SP2016/papers/0824a987.pdf" TargetMode="External"/><Relationship Id="rId1" Type="http://schemas.openxmlformats.org/officeDocument/2006/relationships/slideLayout" Target="../slideLayouts/slideLayout491.xml"/></Relationships>
</file>

<file path=ppt/slides/_rels/slide54.xml.rels><?xml version="1.0" encoding="UTF-8" standalone="yes"?>
<Relationships xmlns="http://schemas.openxmlformats.org/package/2006/relationships"><Relationship Id="rId3" Type="http://schemas.openxmlformats.org/officeDocument/2006/relationships/hyperlink" Target="https://www.usenix.org/system/files/conference/usenixsecurity16/sec16_paper_xiao.pdf" TargetMode="External"/><Relationship Id="rId2" Type="http://schemas.openxmlformats.org/officeDocument/2006/relationships/hyperlink" Target="https://ieeexplore.ieee.org/document/7495576" TargetMode="External"/><Relationship Id="rId1" Type="http://schemas.openxmlformats.org/officeDocument/2006/relationships/slideLayout" Target="../slideLayouts/slideLayout491.xml"/></Relationships>
</file>

<file path=ppt/slides/_rels/slide55.xml.rels><?xml version="1.0" encoding="UTF-8" standalone="yes"?>
<Relationships xmlns="http://schemas.openxmlformats.org/package/2006/relationships"><Relationship Id="rId3" Type="http://schemas.openxmlformats.org/officeDocument/2006/relationships/hyperlink" Target="https://www.usenix.org/system/files/conference/usenixsecurity16/sec16_paper_pessl.pdf" TargetMode="External"/><Relationship Id="rId2" Type="http://schemas.openxmlformats.org/officeDocument/2006/relationships/hyperlink" Target="https://link.springer.com/content/pdf/10.1007/978-3-662-53140-2_29.pdf" TargetMode="External"/><Relationship Id="rId1" Type="http://schemas.openxmlformats.org/officeDocument/2006/relationships/slideLayout" Target="../slideLayouts/slideLayout491.xml"/></Relationships>
</file>

<file path=ppt/slides/_rels/slide56.xml.rels><?xml version="1.0" encoding="UTF-8" standalone="yes"?>
<Relationships xmlns="http://schemas.openxmlformats.org/package/2006/relationships"><Relationship Id="rId3" Type="http://schemas.openxmlformats.org/officeDocument/2006/relationships/hyperlink" Target="http://dl.acm.org/citation.cfm?id=2976749.2978406" TargetMode="External"/><Relationship Id="rId2" Type="http://schemas.openxmlformats.org/officeDocument/2006/relationships/hyperlink" Target="https://www.usenix.org/system/files/conference/usenixsecurity16/sec16_paper_razavi.pdf" TargetMode="External"/><Relationship Id="rId1" Type="http://schemas.openxmlformats.org/officeDocument/2006/relationships/slideLayout" Target="../slideLayouts/slideLayout491.xml"/></Relationships>
</file>

<file path=ppt/slides/_rels/slide57.xml.rels><?xml version="1.0" encoding="UTF-8" standalone="yes"?>
<Relationships xmlns="http://schemas.openxmlformats.org/package/2006/relationships"><Relationship Id="rId3" Type="http://schemas.openxmlformats.org/officeDocument/2006/relationships/hyperlink" Target="https://dl.acm.org/citation.cfm?id=3152709" TargetMode="External"/><Relationship Id="rId2" Type="http://schemas.openxmlformats.org/officeDocument/2006/relationships/hyperlink" Target="https://web.eecs.umich.edu/~misiker/resources/HOST-2017-Misiker.pdf" TargetMode="External"/><Relationship Id="rId1" Type="http://schemas.openxmlformats.org/officeDocument/2006/relationships/slideLayout" Target="../slideLayouts/slideLayout491.xml"/></Relationships>
</file>

<file path=ppt/slides/_rels/slide58.xml.rels><?xml version="1.0" encoding="UTF-8" standalone="yes"?>
<Relationships xmlns="http://schemas.openxmlformats.org/package/2006/relationships"><Relationship Id="rId3" Type="http://schemas.openxmlformats.org/officeDocument/2006/relationships/hyperlink" Target="https://link.springer.com/chapter/10.1007/978-3-319-93411-2_5" TargetMode="External"/><Relationship Id="rId2" Type="http://schemas.openxmlformats.org/officeDocument/2006/relationships/hyperlink" Target="https://arxiv.org/pdf/1710.00551.pdf" TargetMode="External"/><Relationship Id="rId1" Type="http://schemas.openxmlformats.org/officeDocument/2006/relationships/slideLayout" Target="../slideLayouts/slideLayout491.xml"/></Relationships>
</file>

<file path=ppt/slides/_rels/slide59.xml.rels><?xml version="1.0" encoding="UTF-8" standalone="yes"?>
<Relationships xmlns="http://schemas.openxmlformats.org/package/2006/relationships"><Relationship Id="rId3" Type="http://schemas.openxmlformats.org/officeDocument/2006/relationships/hyperlink" Target="https://www.cs.vu.nl/~herbertb/download/papers/throwhammer_atc18.pdf" TargetMode="External"/><Relationship Id="rId2" Type="http://schemas.openxmlformats.org/officeDocument/2006/relationships/hyperlink" Target="https://www.vusec.net/wp-content/uploads/2018/05/glitch.pdf" TargetMode="External"/><Relationship Id="rId1" Type="http://schemas.openxmlformats.org/officeDocument/2006/relationships/slideLayout" Target="../slideLayouts/slideLayout491.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6.xml"/></Relationships>
</file>

<file path=ppt/slides/_rels/slide60.xml.rels><?xml version="1.0" encoding="UTF-8" standalone="yes"?>
<Relationships xmlns="http://schemas.openxmlformats.org/package/2006/relationships"><Relationship Id="rId3" Type="http://schemas.openxmlformats.org/officeDocument/2006/relationships/hyperlink" Target="https://www.usenix.org/system/files/osdi18-konoth.pdf" TargetMode="External"/><Relationship Id="rId2" Type="http://schemas.openxmlformats.org/officeDocument/2006/relationships/hyperlink" Target="https://arxiv.org/pdf/1805.04956.pdf" TargetMode="External"/><Relationship Id="rId1" Type="http://schemas.openxmlformats.org/officeDocument/2006/relationships/slideLayout" Target="../slideLayouts/slideLayout491.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memtest86.com/troubleshooting.htm#hammer" TargetMode="External"/><Relationship Id="rId1" Type="http://schemas.openxmlformats.org/officeDocument/2006/relationships/slideLayout" Target="../slideLayouts/slideLayout491.xml"/><Relationship Id="rId5" Type="http://schemas.openxmlformats.org/officeDocument/2006/relationships/image" Target="../media/image57.png"/><Relationship Id="rId4" Type="http://schemas.openxmlformats.org/officeDocument/2006/relationships/image" Target="../media/image56.png"/></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memtest86.com/troubleshooting.htm#hammer" TargetMode="External"/><Relationship Id="rId1" Type="http://schemas.openxmlformats.org/officeDocument/2006/relationships/slideLayout" Target="../slideLayouts/slideLayout491.xml"/><Relationship Id="rId4" Type="http://schemas.openxmlformats.org/officeDocument/2006/relationships/image" Target="../media/image59.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03.xml"/></Relationships>
</file>

<file path=ppt/slides/_rels/slide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s://lab.dsst.io/32c3-slides/7197.html" TargetMode="External"/><Relationship Id="rId1" Type="http://schemas.openxmlformats.org/officeDocument/2006/relationships/slideLayout" Target="../slideLayouts/slideLayout491.xml"/></Relationships>
</file>

<file path=ppt/slides/_rels/slide6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91.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14.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14.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14.xml"/><Relationship Id="rId4" Type="http://schemas.openxmlformats.org/officeDocument/2006/relationships/image" Target="../media/image68.png"/></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91.xml"/><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35.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9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9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26.xml"/></Relationships>
</file>

<file path=ppt/slides/_rels/slide73.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36.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2.xml"/></Relationships>
</file>

<file path=ppt/slides/_rels/slide76.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23.xml"/><Relationship Id="rId1" Type="http://schemas.openxmlformats.org/officeDocument/2006/relationships/slideLayout" Target="../slideLayouts/slideLayout526.xml"/></Relationships>
</file>

<file path=ppt/slides/_rels/slide7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4.xml"/><Relationship Id="rId1" Type="http://schemas.openxmlformats.org/officeDocument/2006/relationships/slideLayout" Target="../slideLayouts/slideLayout526.xml"/><Relationship Id="rId4" Type="http://schemas.openxmlformats.org/officeDocument/2006/relationships/image" Target="../media/image75.jpg"/></Relationships>
</file>

<file path=ppt/slides/_rels/slide7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5.xml"/><Relationship Id="rId1" Type="http://schemas.openxmlformats.org/officeDocument/2006/relationships/slideLayout" Target="../slideLayouts/slideLayout526.xml"/><Relationship Id="rId4" Type="http://schemas.openxmlformats.org/officeDocument/2006/relationships/image" Target="../media/image77.jpg"/></Relationships>
</file>

<file path=ppt/slides/_rels/slide7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6.xml"/><Relationship Id="rId1" Type="http://schemas.openxmlformats.org/officeDocument/2006/relationships/slideLayout" Target="../slideLayouts/slideLayout526.xml"/><Relationship Id="rId4" Type="http://schemas.openxmlformats.org/officeDocument/2006/relationships/image" Target="../media/image79.jp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435.xml"/><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2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2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26.xml"/></Relationships>
</file>

<file path=ppt/slides/_rels/slide83.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80.png"/><Relationship Id="rId1" Type="http://schemas.openxmlformats.org/officeDocument/2006/relationships/slideLayout" Target="../slideLayouts/slideLayout249.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81.png"/><Relationship Id="rId1" Type="http://schemas.openxmlformats.org/officeDocument/2006/relationships/slideLayout" Target="../slideLayouts/slideLayout249.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9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9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9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26.xml"/></Relationships>
</file>

<file path=ppt/slides/_rels/slide8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support.apple.com/en-gb/HT204934" TargetMode="External"/><Relationship Id="rId1" Type="http://schemas.openxmlformats.org/officeDocument/2006/relationships/slideLayout" Target="../slideLayouts/slideLayout49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435.xml"/><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6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2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26.xml"/></Relationships>
</file>

<file path=ppt/slides/_rels/slide9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hyperlink" Target="https://twitter.com/isislovecruft/status/1021939922754723841" TargetMode="External"/><Relationship Id="rId1" Type="http://schemas.openxmlformats.org/officeDocument/2006/relationships/slideLayout" Target="../slideLayouts/slideLayout249.xml"/></Relationships>
</file>

<file path=ppt/slides/_rels/slide94.xml.rels><?xml version="1.0" encoding="UTF-8" standalone="yes"?>
<Relationships xmlns="http://schemas.openxmlformats.org/package/2006/relationships"><Relationship Id="rId3" Type="http://schemas.openxmlformats.org/officeDocument/2006/relationships/hyperlink" Target="https://twitter.com/isislovecruft/status/1021939922754723841" TargetMode="External"/><Relationship Id="rId2" Type="http://schemas.openxmlformats.org/officeDocument/2006/relationships/image" Target="../media/image84.jpg"/><Relationship Id="rId1" Type="http://schemas.openxmlformats.org/officeDocument/2006/relationships/slideLayout" Target="../slideLayouts/slideLayout249.xml"/></Relationships>
</file>

<file path=ppt/slides/_rels/slide95.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80.png"/><Relationship Id="rId1" Type="http://schemas.openxmlformats.org/officeDocument/2006/relationships/slideLayout" Target="../slideLayouts/slideLayout249.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9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9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90.xml"/></Relationships>
</file>

<file path=ppt/slides/_rels/slide99.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81.png"/><Relationship Id="rId1" Type="http://schemas.openxmlformats.org/officeDocument/2006/relationships/slideLayout" Target="../slideLayouts/slideLayout249.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4 April 2019</a:t>
            </a:r>
          </a:p>
          <a:p>
            <a:r>
              <a:rPr lang="en-US" sz="2200" dirty="0"/>
              <a:t>COSADE Keynote Talk</a:t>
            </a:r>
          </a:p>
          <a:p>
            <a:endParaRPr lang="en-US" sz="2200" dirty="0"/>
          </a:p>
          <a:p>
            <a:pPr algn="l"/>
            <a:endParaRPr lang="en-US" sz="2200" dirty="0"/>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117609"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
        <p:nvSpPr>
          <p:cNvPr id="11" name="Title 1">
            <a:extLst>
              <a:ext uri="{FF2B5EF4-FFF2-40B4-BE49-F238E27FC236}">
                <a16:creationId xmlns:a16="http://schemas.microsoft.com/office/drawing/2014/main" id="{EEE75140-2FF7-1A4C-B291-B5B05AC39356}"/>
              </a:ext>
            </a:extLst>
          </p:cNvPr>
          <p:cNvSpPr>
            <a:spLocks noGrp="1"/>
          </p:cNvSpPr>
          <p:nvPr>
            <p:ph type="ctrTitle"/>
          </p:nvPr>
        </p:nvSpPr>
        <p:spPr>
          <a:xfrm>
            <a:off x="395536" y="1731640"/>
            <a:ext cx="8382000" cy="2201416"/>
          </a:xfrm>
        </p:spPr>
        <p:txBody>
          <a:bodyPr>
            <a:normAutofit/>
          </a:bodyPr>
          <a:lstStyle/>
          <a:p>
            <a:pPr algn="ctr"/>
            <a:r>
              <a:rPr lang="en-US" sz="5300" dirty="0"/>
              <a:t>RowHammer and Beyond</a:t>
            </a:r>
            <a:endParaRPr lang="en-US" sz="3800" dirty="0">
              <a:solidFill>
                <a:srgbClr val="FF0000"/>
              </a:solidFill>
            </a:endParaRPr>
          </a:p>
        </p:txBody>
      </p:sp>
    </p:spTree>
    <p:extLst>
      <p:ext uri="{BB962C8B-B14F-4D97-AF65-F5344CB8AC3E}">
        <p14:creationId xmlns:p14="http://schemas.microsoft.com/office/powerpoint/2010/main" val="435427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355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6CDE87C-4DFB-8147-A2EF-37268286C75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640631389"/>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Main Memory</a:t>
            </a:r>
          </a:p>
        </p:txBody>
      </p:sp>
      <p:sp>
        <p:nvSpPr>
          <p:cNvPr id="3" name="Content Placeholder 2"/>
          <p:cNvSpPr>
            <a:spLocks noGrp="1"/>
          </p:cNvSpPr>
          <p:nvPr>
            <p:ph idx="1"/>
          </p:nvPr>
        </p:nvSpPr>
        <p:spPr>
          <a:xfrm>
            <a:off x="228600" y="1052736"/>
            <a:ext cx="8610600" cy="5195664"/>
          </a:xfrm>
        </p:spPr>
        <p:txBody>
          <a:bodyPr/>
          <a:lstStyle/>
          <a:p>
            <a:r>
              <a:rPr lang="en-US" dirty="0"/>
              <a:t>DRAM is becoming less reliable </a:t>
            </a:r>
            <a:r>
              <a:rPr lang="en-US" dirty="0">
                <a:sym typeface="Wingdings"/>
              </a:rPr>
              <a:t> more vulnerable</a:t>
            </a:r>
          </a:p>
          <a:p>
            <a:endParaRPr lang="en-US" dirty="0">
              <a:sym typeface="Wingdings"/>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5704779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475922243"/>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p:nvPr/>
        </p:nvSpPr>
        <p:spPr>
          <a:xfrm rot="548035">
            <a:off x="7015296" y="2547039"/>
            <a:ext cx="1740409" cy="189077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 xmlns:ma14="http://schemas.microsoft.com/office/mac/drawingml/2011/main" val="1"/>
            </a:ext>
          </a:extLst>
        </p:spPr>
        <p:txBody>
          <a:bodyPr wrap="non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capacity</a:t>
            </a:r>
          </a:p>
        </p:txBody>
      </p:sp>
      <p:sp>
        <p:nvSpPr>
          <p:cNvPr id="4" name="Shape 305"/>
          <p:cNvSpPr/>
          <p:nvPr/>
        </p:nvSpPr>
        <p:spPr>
          <a:xfrm>
            <a:off x="251520" y="324366"/>
            <a:ext cx="8889400" cy="1016402"/>
          </a:xfrm>
          <a:prstGeom prst="rect">
            <a:avLst/>
          </a:prstGeom>
          <a:ln w="12700">
            <a:miter lim="400000"/>
          </a:ln>
          <a:extLst>
            <a:ext uri="{C572A759-6A51-4108-AA02-DFA0A04FC94B}">
              <ma14:wrappingTextBoxFlag xmlns=""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sz="1800" b="0" spc="0"/>
            </a:pPr>
            <a:r>
              <a:rPr kumimoji="0" lang="en-US" sz="6100" b="0" i="0" u="none" strike="noStrike" kern="1200" cap="none" spc="-60" normalizeH="0" baseline="0" noProof="0" dirty="0">
                <a:ln>
                  <a:noFill/>
                </a:ln>
                <a:solidFill>
                  <a:srgbClr val="000000"/>
                </a:solidFill>
                <a:effectLst/>
                <a:uLnTx/>
                <a:uFillTx/>
                <a:latin typeface="Tahoma"/>
                <a:ea typeface="+mn-ea"/>
                <a:cs typeface="+mn-cs"/>
              </a:rPr>
              <a:t>DRAM Reliability Reducing</a:t>
            </a:r>
            <a:endParaRPr kumimoji="0" sz="6100" b="0" i="0" u="none" strike="noStrike" kern="1200" cap="none" spc="-60" normalizeH="0" baseline="0" noProof="0" dirty="0">
              <a:ln>
                <a:noFill/>
              </a:ln>
              <a:solidFill>
                <a:srgbClr val="000000"/>
              </a:solidFill>
              <a:effectLst/>
              <a:uLnTx/>
              <a:uFillTx/>
              <a:latin typeface="Tahoma"/>
              <a:ea typeface="+mn-ea"/>
              <a:cs typeface="+mn-cs"/>
            </a:endParaRPr>
          </a:p>
        </p:txBody>
      </p:sp>
      <p:pic>
        <p:nvPicPr>
          <p:cNvPr id="3" name="Picture 2"/>
          <p:cNvPicPr>
            <a:picLocks noChangeAspect="1"/>
          </p:cNvPicPr>
          <p:nvPr/>
        </p:nvPicPr>
        <p:blipFill>
          <a:blip r:embed="rId2"/>
          <a:stretch>
            <a:fillRect/>
          </a:stretch>
        </p:blipFill>
        <p:spPr>
          <a:xfrm>
            <a:off x="1331640" y="1253197"/>
            <a:ext cx="5112568" cy="5128131"/>
          </a:xfrm>
          <a:prstGeom prst="rect">
            <a:avLst/>
          </a:prstGeom>
        </p:spPr>
      </p:pic>
      <p:sp>
        <p:nvSpPr>
          <p:cNvPr id="2" name="Rectangle 1"/>
          <p:cNvSpPr/>
          <p:nvPr/>
        </p:nvSpPr>
        <p:spPr>
          <a:xfrm>
            <a:off x="197768" y="6448497"/>
            <a:ext cx="869471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Meza+, “</a:t>
            </a:r>
            <a:r>
              <a:rPr kumimoji="0" lang="en-US" sz="1800" b="0" i="0" u="none" strike="noStrike" kern="1200" cap="none" spc="0" normalizeH="0" baseline="0" noProof="0" dirty="0">
                <a:ln>
                  <a:noFill/>
                </a:ln>
                <a:solidFill>
                  <a:srgbClr val="0000FF"/>
                </a:solidFill>
                <a:effectLst/>
                <a:uLnTx/>
                <a:uFillTx/>
                <a:latin typeface="Tahoma"/>
                <a:ea typeface="+mn-ea"/>
                <a:cs typeface="+mn-cs"/>
              </a:rPr>
              <a:t>Revisiting Memory Errors in Large-Scale Production Data Centers</a:t>
            </a:r>
            <a:r>
              <a:rPr kumimoji="0" lang="en-US" sz="1800" b="0" i="0" u="none" strike="noStrike" kern="1200" cap="none" spc="0" normalizeH="0" baseline="0" noProof="0" dirty="0">
                <a:ln>
                  <a:noFill/>
                </a:ln>
                <a:solidFill>
                  <a:srgbClr val="000000"/>
                </a:solidFill>
                <a:effectLst/>
                <a:uLnTx/>
                <a:uFillTx/>
                <a:latin typeface="Tahoma"/>
                <a:ea typeface="+mn-ea"/>
                <a:cs typeface="+mn-cs"/>
              </a:rPr>
              <a:t>,” DSN’15.</a:t>
            </a:r>
          </a:p>
        </p:txBody>
      </p:sp>
    </p:spTree>
    <p:extLst>
      <p:ext uri="{BB962C8B-B14F-4D97-AF65-F5344CB8AC3E}">
        <p14:creationId xmlns:p14="http://schemas.microsoft.com/office/powerpoint/2010/main" val="27645271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Main Memory Security</a:t>
            </a:r>
          </a:p>
        </p:txBody>
      </p:sp>
      <p:sp>
        <p:nvSpPr>
          <p:cNvPr id="3" name="Content Placeholder 2"/>
          <p:cNvSpPr>
            <a:spLocks noGrp="1"/>
          </p:cNvSpPr>
          <p:nvPr>
            <p:ph idx="1"/>
          </p:nvPr>
        </p:nvSpPr>
        <p:spPr>
          <a:xfrm>
            <a:off x="228600" y="1052736"/>
            <a:ext cx="8610600" cy="5195664"/>
          </a:xfrm>
        </p:spPr>
        <p:txBody>
          <a:bodyPr/>
          <a:lstStyle/>
          <a:p>
            <a:r>
              <a:rPr lang="en-US" dirty="0"/>
              <a:t>DRAM is becoming less reliable </a:t>
            </a:r>
            <a:r>
              <a:rPr lang="en-US" dirty="0">
                <a:sym typeface="Wingdings"/>
              </a:rPr>
              <a:t> more vulnerable</a:t>
            </a:r>
          </a:p>
          <a:p>
            <a:endParaRPr lang="en-US" dirty="0">
              <a:sym typeface="Wingdings"/>
            </a:endParaRPr>
          </a:p>
          <a:p>
            <a:r>
              <a:rPr lang="en-US" dirty="0">
                <a:sym typeface="Wingdings"/>
              </a:rPr>
              <a:t>Due to difficulties in DRAM scaling, other problems may also appear (or they may be going unnoticed)</a:t>
            </a:r>
          </a:p>
          <a:p>
            <a:endParaRPr lang="en-US" dirty="0">
              <a:sym typeface="Wingdings"/>
            </a:endParaRPr>
          </a:p>
          <a:p>
            <a:r>
              <a:rPr lang="en-US" dirty="0">
                <a:sym typeface="Wingdings"/>
              </a:rPr>
              <a:t>Some errors may already be slipping into the field</a:t>
            </a:r>
          </a:p>
          <a:p>
            <a:pPr lvl="1"/>
            <a:r>
              <a:rPr lang="en-US" dirty="0">
                <a:sym typeface="Wingdings"/>
              </a:rPr>
              <a:t>Read disturb errors (</a:t>
            </a:r>
            <a:r>
              <a:rPr lang="en-US" dirty="0" err="1">
                <a:sym typeface="Wingdings"/>
              </a:rPr>
              <a:t>Rowhammer</a:t>
            </a:r>
            <a:r>
              <a:rPr lang="en-US" dirty="0">
                <a:sym typeface="Wingdings"/>
              </a:rPr>
              <a:t>)</a:t>
            </a:r>
          </a:p>
          <a:p>
            <a:pPr lvl="1"/>
            <a:r>
              <a:rPr lang="en-US" dirty="0">
                <a:sym typeface="Wingdings"/>
              </a:rPr>
              <a:t>Retention errors</a:t>
            </a:r>
          </a:p>
          <a:p>
            <a:pPr lvl="1"/>
            <a:r>
              <a:rPr lang="en-US" dirty="0">
                <a:sym typeface="Wingdings"/>
              </a:rPr>
              <a:t>Read errors, write errors</a:t>
            </a:r>
          </a:p>
          <a:p>
            <a:pPr lvl="1"/>
            <a:r>
              <a:rPr lang="en-US" dirty="0">
                <a:sym typeface="Wingdings"/>
              </a:rPr>
              <a:t>…</a:t>
            </a:r>
          </a:p>
          <a:p>
            <a:endParaRPr lang="en-US" dirty="0">
              <a:sym typeface="Wingdings"/>
            </a:endParaRPr>
          </a:p>
          <a:p>
            <a:r>
              <a:rPr lang="en-US" dirty="0">
                <a:solidFill>
                  <a:srgbClr val="FF0000"/>
                </a:solidFill>
                <a:sym typeface="Wingdings"/>
              </a:rPr>
              <a:t>These errors can also pose security vulnerabilities</a:t>
            </a: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a:spLocks noChangeArrowheads="1"/>
          </p:cNvSpPr>
          <p:nvPr/>
        </p:nvSpPr>
        <p:spPr bwMode="auto">
          <a:xfrm>
            <a:off x="899593" y="4005064"/>
            <a:ext cx="2232248" cy="432049"/>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6" name="Rectangle 5">
            <a:extLst>
              <a:ext uri="{FF2B5EF4-FFF2-40B4-BE49-F238E27FC236}">
                <a16:creationId xmlns:a16="http://schemas.microsoft.com/office/drawing/2014/main" id="{7C741822-AB13-9B43-BC1F-DA4A6E2286F2}"/>
              </a:ext>
            </a:extLst>
          </p:cNvPr>
          <p:cNvSpPr>
            <a:spLocks noChangeArrowheads="1"/>
          </p:cNvSpPr>
          <p:nvPr/>
        </p:nvSpPr>
        <p:spPr bwMode="auto">
          <a:xfrm>
            <a:off x="899592" y="3573016"/>
            <a:ext cx="4392488" cy="432049"/>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13274586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772816"/>
            <a:ext cx="8428037" cy="822325"/>
          </a:xfrm>
        </p:spPr>
        <p:txBody>
          <a:bodyPr/>
          <a:lstStyle/>
          <a:p>
            <a:pPr algn="ctr" eaLnBrk="1" hangingPunct="1"/>
            <a:r>
              <a:rPr lang="en-US" sz="5000" dirty="0">
                <a:latin typeface="Garamond" charset="0"/>
              </a:rPr>
              <a:t>Data Retention Errors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559354876"/>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Data Retention Time Failures</a:t>
            </a:r>
          </a:p>
        </p:txBody>
      </p:sp>
      <p:sp>
        <p:nvSpPr>
          <p:cNvPr id="3" name="Content Placeholder 2"/>
          <p:cNvSpPr>
            <a:spLocks noGrp="1"/>
          </p:cNvSpPr>
          <p:nvPr>
            <p:ph idx="1"/>
          </p:nvPr>
        </p:nvSpPr>
        <p:spPr/>
        <p:txBody>
          <a:bodyPr/>
          <a:lstStyle/>
          <a:p>
            <a:r>
              <a:rPr lang="en-US" dirty="0"/>
              <a:t>Determining the data retention time of a cell/row is getting more difficult</a:t>
            </a:r>
          </a:p>
          <a:p>
            <a:endParaRPr lang="en-US" dirty="0"/>
          </a:p>
          <a:p>
            <a:r>
              <a:rPr lang="en-US" dirty="0"/>
              <a:t>Retention failures may already be slipping into the field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495468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Onur Mutlu,</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
        <p:nvSpPr>
          <p:cNvPr id="7" name="Title 1"/>
          <p:cNvSpPr>
            <a:spLocks noGrp="1"/>
          </p:cNvSpPr>
          <p:nvPr>
            <p:ph type="title"/>
          </p:nvPr>
        </p:nvSpPr>
        <p:spPr>
          <a:xfrm>
            <a:off x="228600" y="152400"/>
            <a:ext cx="8915400" cy="1066800"/>
          </a:xfrm>
        </p:spPr>
        <p:txBody>
          <a:bodyPr/>
          <a:lstStyle/>
          <a:p>
            <a:r>
              <a:rPr lang="en-US" dirty="0"/>
              <a:t>Analysis of Data Retention Failures </a:t>
            </a:r>
            <a:r>
              <a:rPr lang="en-US" sz="3000" b="1" dirty="0"/>
              <a:t>[ISCA’13]</a:t>
            </a:r>
          </a:p>
        </p:txBody>
      </p:sp>
    </p:spTree>
    <p:extLst>
      <p:ext uri="{BB962C8B-B14F-4D97-AF65-F5344CB8AC3E}">
        <p14:creationId xmlns:p14="http://schemas.microsoft.com/office/powerpoint/2010/main" val="2065122923"/>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238125" y="1095375"/>
            <a:ext cx="8905875" cy="5153025"/>
          </a:xfrm>
        </p:spPr>
        <p:txBody>
          <a:bodyPr/>
          <a:lstStyle/>
          <a:p>
            <a:pPr>
              <a:defRPr/>
            </a:pPr>
            <a:r>
              <a:rPr lang="en-US" dirty="0">
                <a:solidFill>
                  <a:srgbClr val="FF0000"/>
                </a:solidFill>
                <a:latin typeface="Tahoma" charset="0"/>
                <a:ea typeface="ＭＳ Ｐゴシック" charset="0"/>
                <a:cs typeface="ＭＳ Ｐゴシック" charset="0"/>
              </a:rPr>
              <a:t>Data Pattern Dependence (DPD) </a:t>
            </a:r>
            <a:r>
              <a:rPr lang="en-US" dirty="0">
                <a:latin typeface="Tahoma" charset="0"/>
                <a:ea typeface="ＭＳ Ｐゴシック" charset="0"/>
                <a:cs typeface="ＭＳ Ｐゴシック" charset="0"/>
              </a:rPr>
              <a:t>of retention time</a:t>
            </a:r>
          </a:p>
          <a:p>
            <a:pPr>
              <a:defRPr/>
            </a:pPr>
            <a:endParaRPr lang="en-US" dirty="0">
              <a:solidFill>
                <a:srgbClr val="FF0000"/>
              </a:solidFill>
              <a:latin typeface="Tahoma" charset="0"/>
              <a:ea typeface="ＭＳ Ｐゴシック" charset="0"/>
              <a:cs typeface="ＭＳ Ｐゴシック" charset="0"/>
            </a:endParaRPr>
          </a:p>
          <a:p>
            <a:pPr>
              <a:defRPr/>
            </a:pPr>
            <a:endParaRPr lang="en-US" dirty="0">
              <a:solidFill>
                <a:srgbClr val="FF0000"/>
              </a:solidFill>
              <a:latin typeface="Tahoma" charset="0"/>
              <a:ea typeface="ＭＳ Ｐゴシック" charset="0"/>
              <a:cs typeface="ＭＳ Ｐゴシック" charset="0"/>
            </a:endParaRPr>
          </a:p>
          <a:p>
            <a:pPr>
              <a:defRPr/>
            </a:pPr>
            <a:endParaRPr lang="en-US" dirty="0">
              <a:solidFill>
                <a:srgbClr val="FF0000"/>
              </a:solidFill>
              <a:latin typeface="Tahoma" charset="0"/>
              <a:ea typeface="ＭＳ Ｐゴシック" charset="0"/>
              <a:cs typeface="ＭＳ Ｐゴシック" charset="0"/>
            </a:endParaRPr>
          </a:p>
          <a:p>
            <a:pPr marL="0" indent="0">
              <a:buFont typeface="Wingdings" charset="0"/>
              <a:buNone/>
              <a:defRPr/>
            </a:pPr>
            <a:endParaRPr lang="en-US" dirty="0">
              <a:solidFill>
                <a:srgbClr val="FF0000"/>
              </a:solidFill>
              <a:latin typeface="Tahoma" charset="0"/>
              <a:ea typeface="ＭＳ Ｐゴシック" charset="0"/>
              <a:cs typeface="ＭＳ Ｐゴシック" charset="0"/>
            </a:endParaRPr>
          </a:p>
          <a:p>
            <a:pPr>
              <a:defRPr/>
            </a:pPr>
            <a:r>
              <a:rPr lang="en-US" dirty="0">
                <a:solidFill>
                  <a:srgbClr val="FF0000"/>
                </a:solidFill>
                <a:latin typeface="Tahoma" charset="0"/>
                <a:ea typeface="ＭＳ Ｐゴシック" charset="0"/>
                <a:cs typeface="ＭＳ Ｐゴシック" charset="0"/>
              </a:rPr>
              <a:t>Variable Retention Time (VRT) </a:t>
            </a:r>
            <a:r>
              <a:rPr lang="en-US" dirty="0">
                <a:solidFill>
                  <a:srgbClr val="000000"/>
                </a:solidFill>
                <a:latin typeface="Tahoma" charset="0"/>
                <a:ea typeface="ＭＳ Ｐゴシック" charset="0"/>
                <a:cs typeface="ＭＳ Ｐゴシック" charset="0"/>
              </a:rPr>
              <a:t>phenomenon</a:t>
            </a:r>
          </a:p>
        </p:txBody>
      </p:sp>
      <p:sp>
        <p:nvSpPr>
          <p:cNvPr id="222211"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BADDEA-2833-0049-8538-3BDE34A5F6C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033139589"/>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165100" y="1095375"/>
            <a:ext cx="8978900" cy="5153025"/>
          </a:xfrm>
        </p:spPr>
        <p:txBody>
          <a:bodyPr/>
          <a:lstStyle/>
          <a:p>
            <a:r>
              <a:rPr lang="en-US">
                <a:solidFill>
                  <a:srgbClr val="FF0000"/>
                </a:solidFill>
                <a:latin typeface="Tahoma" charset="0"/>
                <a:ea typeface="ＭＳ Ｐゴシック" charset="0"/>
                <a:cs typeface="ＭＳ Ｐゴシック" charset="0"/>
              </a:rPr>
              <a:t>Challenge 1: Data Pattern Dependence (DPD)</a:t>
            </a:r>
          </a:p>
          <a:p>
            <a:pPr lvl="1"/>
            <a:r>
              <a:rPr lang="en-US">
                <a:solidFill>
                  <a:srgbClr val="0000FF"/>
                </a:solidFill>
                <a:latin typeface="Tahoma" charset="0"/>
                <a:ea typeface="ＭＳ Ｐゴシック" charset="0"/>
              </a:rPr>
              <a:t>Retention time of a DRAM cell depends on its value and the values of cells nearby it</a:t>
            </a:r>
          </a:p>
          <a:p>
            <a:pPr lvl="1"/>
            <a:endParaRPr lang="en-US" sz="1800">
              <a:latin typeface="Tahoma" charset="0"/>
              <a:ea typeface="ＭＳ Ｐゴシック" charset="0"/>
            </a:endParaRPr>
          </a:p>
          <a:p>
            <a:pPr lvl="1"/>
            <a:r>
              <a:rPr lang="en-US">
                <a:latin typeface="Tahoma" charset="0"/>
                <a:ea typeface="ＭＳ Ｐゴシック" charset="0"/>
              </a:rPr>
              <a:t>When a row is activated, all bitlines are perturbed simultaneously</a:t>
            </a:r>
          </a:p>
        </p:txBody>
      </p:sp>
      <p:sp>
        <p:nvSpPr>
          <p:cNvPr id="22323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D2CC19-049F-354C-8180-33C2AEE3F68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5963" y="3071813"/>
            <a:ext cx="5532437" cy="3675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a:xfrm>
            <a:off x="2540000" y="3444875"/>
            <a:ext cx="4564063" cy="214313"/>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 name="Oval 6"/>
          <p:cNvSpPr/>
          <p:nvPr/>
        </p:nvSpPr>
        <p:spPr>
          <a:xfrm>
            <a:off x="4137025" y="3168650"/>
            <a:ext cx="188913"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Oval 7"/>
          <p:cNvSpPr/>
          <p:nvPr/>
        </p:nvSpPr>
        <p:spPr>
          <a:xfrm>
            <a:off x="2894013" y="3170238"/>
            <a:ext cx="187325" cy="1735137"/>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Oval 8"/>
          <p:cNvSpPr/>
          <p:nvPr/>
        </p:nvSpPr>
        <p:spPr>
          <a:xfrm>
            <a:off x="5737225" y="3171825"/>
            <a:ext cx="187325"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Rectangle 9"/>
          <p:cNvSpPr>
            <a:spLocks noChangeArrowheads="1"/>
          </p:cNvSpPr>
          <p:nvPr/>
        </p:nvSpPr>
        <p:spPr bwMode="auto">
          <a:xfrm>
            <a:off x="2530475" y="3352800"/>
            <a:ext cx="5051425" cy="1249363"/>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41689240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0" grpId="1"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100" y="995363"/>
            <a:ext cx="8978900" cy="5153025"/>
          </a:xfrm>
        </p:spPr>
        <p:txBody>
          <a:bodyPr/>
          <a:lstStyle/>
          <a:p>
            <a:pPr>
              <a:defRPr/>
            </a:pPr>
            <a:r>
              <a:rPr lang="en-US" sz="2000" dirty="0">
                <a:latin typeface="Tahoma" charset="0"/>
                <a:ea typeface="ＭＳ Ｐゴシック" charset="0"/>
              </a:rPr>
              <a:t>Electrical noise on the </a:t>
            </a:r>
            <a:r>
              <a:rPr lang="en-US" sz="2000" dirty="0" err="1">
                <a:latin typeface="Tahoma" charset="0"/>
                <a:ea typeface="ＭＳ Ｐゴシック" charset="0"/>
              </a:rPr>
              <a:t>bitline</a:t>
            </a:r>
            <a:r>
              <a:rPr lang="en-US" sz="2000" dirty="0">
                <a:latin typeface="Tahoma" charset="0"/>
                <a:ea typeface="ＭＳ Ｐゴシック" charset="0"/>
              </a:rPr>
              <a:t> affects reliable sensing of a DRAM cell</a:t>
            </a:r>
          </a:p>
          <a:p>
            <a:pPr>
              <a:defRPr/>
            </a:pPr>
            <a:r>
              <a:rPr lang="en-US" sz="2000" dirty="0">
                <a:latin typeface="Tahoma" charset="0"/>
                <a:ea typeface="ＭＳ Ｐゴシック" charset="0"/>
              </a:rPr>
              <a:t>The magnitude of this noise is affected by values of nearby cells via</a:t>
            </a:r>
          </a:p>
          <a:p>
            <a:pPr lvl="1">
              <a:defRPr/>
            </a:pPr>
            <a:r>
              <a:rPr lang="en-US" sz="2000" dirty="0" err="1">
                <a:latin typeface="Tahoma" charset="0"/>
                <a:ea typeface="ＭＳ Ｐゴシック" charset="0"/>
              </a:rPr>
              <a:t>Bitline-bitline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adjacent </a:t>
            </a:r>
            <a:r>
              <a:rPr lang="en-US" sz="2000" dirty="0" err="1">
                <a:latin typeface="Tahoma" charset="0"/>
                <a:ea typeface="ＭＳ Ｐゴシック" charset="0"/>
                <a:sym typeface="Wingdings" charset="0"/>
              </a:rPr>
              <a:t>bitlines</a:t>
            </a:r>
            <a:endParaRPr lang="en-US" sz="2000" dirty="0">
              <a:latin typeface="Tahoma" charset="0"/>
              <a:ea typeface="ＭＳ Ｐゴシック" charset="0"/>
            </a:endParaRPr>
          </a:p>
          <a:p>
            <a:pPr lvl="1">
              <a:defRPr/>
            </a:pPr>
            <a:r>
              <a:rPr lang="en-US" sz="2000" dirty="0" err="1">
                <a:latin typeface="Tahoma" charset="0"/>
                <a:ea typeface="ＭＳ Ｐゴシック" charset="0"/>
              </a:rPr>
              <a:t>Bitline-wordline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each </a:t>
            </a:r>
            <a:r>
              <a:rPr lang="en-US" sz="2000" dirty="0" err="1">
                <a:latin typeface="Tahoma" charset="0"/>
                <a:ea typeface="ＭＳ Ｐゴシック" charset="0"/>
                <a:sym typeface="Wingdings" charset="0"/>
              </a:rPr>
              <a:t>bitline</a:t>
            </a:r>
            <a:r>
              <a:rPr lang="en-US" sz="2000" dirty="0">
                <a:latin typeface="Tahoma" charset="0"/>
                <a:ea typeface="ＭＳ Ｐゴシック" charset="0"/>
                <a:sym typeface="Wingdings" charset="0"/>
              </a:rPr>
              <a:t> and the activated </a:t>
            </a:r>
            <a:r>
              <a:rPr lang="en-US" sz="2000" dirty="0" err="1">
                <a:latin typeface="Tahoma" charset="0"/>
                <a:ea typeface="ＭＳ Ｐゴシック" charset="0"/>
                <a:sym typeface="Wingdings" charset="0"/>
              </a:rPr>
              <a:t>wordline</a:t>
            </a: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p:txBody>
      </p:sp>
      <p:sp>
        <p:nvSpPr>
          <p:cNvPr id="224258"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Data Pattern Dependence</a:t>
            </a:r>
          </a:p>
        </p:txBody>
      </p:sp>
      <p:sp>
        <p:nvSpPr>
          <p:cNvPr id="22425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F6AB2B-DEDA-4742-A655-AABB18ABF77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5963" y="3071813"/>
            <a:ext cx="5532437" cy="3675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a:xfrm>
            <a:off x="4137025" y="3168650"/>
            <a:ext cx="188913"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Oval 7"/>
          <p:cNvSpPr/>
          <p:nvPr/>
        </p:nvSpPr>
        <p:spPr>
          <a:xfrm>
            <a:off x="5735638" y="3170238"/>
            <a:ext cx="187325" cy="173513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Oval 8"/>
          <p:cNvSpPr/>
          <p:nvPr/>
        </p:nvSpPr>
        <p:spPr>
          <a:xfrm>
            <a:off x="2895600" y="3171825"/>
            <a:ext cx="187325" cy="173513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Oval 9"/>
          <p:cNvSpPr/>
          <p:nvPr/>
        </p:nvSpPr>
        <p:spPr>
          <a:xfrm>
            <a:off x="2540000" y="3444875"/>
            <a:ext cx="4564063" cy="21431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4999918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2"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8" grpId="0" animBg="1"/>
      <p:bldP spid="8" grpId="1" animBg="1"/>
      <p:bldP spid="9" grpId="0" animBg="1"/>
      <p:bldP spid="9" grpId="1"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r>
              <a:rPr lang="en-US" dirty="0">
                <a:solidFill>
                  <a:srgbClr val="FF0000"/>
                </a:solidFill>
                <a:latin typeface="Tahoma" charset="0"/>
                <a:ea typeface="ＭＳ Ｐゴシック" charset="0"/>
              </a:rPr>
              <a:t>Multi-core</a:t>
            </a:r>
            <a:r>
              <a:rPr lang="en-US" dirty="0">
                <a:latin typeface="Tahoma" charset="0"/>
                <a:ea typeface="ＭＳ Ｐゴシック" charset="0"/>
              </a:rPr>
              <a:t>: increasing number of cores/agents</a:t>
            </a:r>
          </a:p>
          <a:p>
            <a:pPr lvl="1"/>
            <a:r>
              <a:rPr lang="en-US" dirty="0">
                <a:solidFill>
                  <a:srgbClr val="FF0000"/>
                </a:solidFill>
                <a:latin typeface="Tahoma" charset="0"/>
                <a:ea typeface="ＭＳ Ｐゴシック" charset="0"/>
              </a:rPr>
              <a:t>Data-intensive applications</a:t>
            </a:r>
            <a:r>
              <a:rPr lang="en-US" dirty="0">
                <a:latin typeface="Tahoma" charset="0"/>
                <a:ea typeface="ＭＳ Ｐゴシック" charset="0"/>
              </a:rPr>
              <a:t>: increasing demand/hunger for data</a:t>
            </a:r>
          </a:p>
          <a:p>
            <a:pPr lvl="1"/>
            <a:r>
              <a:rPr lang="en-US" dirty="0">
                <a:solidFill>
                  <a:srgbClr val="FF0000"/>
                </a:solidFill>
                <a:latin typeface="Tahoma" charset="0"/>
                <a:ea typeface="ＭＳ Ｐゴシック" charset="0"/>
              </a:rPr>
              <a:t>Consolidation</a:t>
            </a:r>
            <a:r>
              <a:rPr lang="en-US" dirty="0">
                <a:latin typeface="Tahoma" charset="0"/>
                <a:ea typeface="ＭＳ Ｐゴシック" charset="0"/>
              </a:rPr>
              <a:t>: cloud computing, GPUs, mobile, heterogeneity</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662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E096BAB-925E-464D-8476-CD2FB218257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3471052375"/>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100" y="995363"/>
            <a:ext cx="8978900" cy="5153025"/>
          </a:xfrm>
        </p:spPr>
        <p:txBody>
          <a:bodyPr/>
          <a:lstStyle/>
          <a:p>
            <a:pPr>
              <a:defRPr/>
            </a:pPr>
            <a:r>
              <a:rPr lang="en-US" sz="2000" dirty="0">
                <a:latin typeface="Tahoma" charset="0"/>
                <a:ea typeface="ＭＳ Ｐゴシック" charset="0"/>
              </a:rPr>
              <a:t>Electrical noise on the </a:t>
            </a:r>
            <a:r>
              <a:rPr lang="en-US" sz="2000" dirty="0" err="1">
                <a:latin typeface="Tahoma" charset="0"/>
                <a:ea typeface="ＭＳ Ｐゴシック" charset="0"/>
              </a:rPr>
              <a:t>bitline</a:t>
            </a:r>
            <a:r>
              <a:rPr lang="en-US" sz="2000" dirty="0">
                <a:latin typeface="Tahoma" charset="0"/>
                <a:ea typeface="ＭＳ Ｐゴシック" charset="0"/>
              </a:rPr>
              <a:t> affects reliable sensing of a DRAM cell</a:t>
            </a:r>
          </a:p>
          <a:p>
            <a:pPr>
              <a:defRPr/>
            </a:pPr>
            <a:r>
              <a:rPr lang="en-US" sz="2000" dirty="0">
                <a:latin typeface="Tahoma" charset="0"/>
                <a:ea typeface="ＭＳ Ｐゴシック" charset="0"/>
              </a:rPr>
              <a:t>The magnitude of this noise is affected by values of nearby cells via</a:t>
            </a:r>
          </a:p>
          <a:p>
            <a:pPr lvl="1">
              <a:defRPr/>
            </a:pPr>
            <a:r>
              <a:rPr lang="en-US" sz="2000" dirty="0" err="1">
                <a:latin typeface="Tahoma" charset="0"/>
                <a:ea typeface="ＭＳ Ｐゴシック" charset="0"/>
              </a:rPr>
              <a:t>Bitline-bitline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adjacent </a:t>
            </a:r>
            <a:r>
              <a:rPr lang="en-US" sz="2000" dirty="0" err="1">
                <a:latin typeface="Tahoma" charset="0"/>
                <a:ea typeface="ＭＳ Ｐゴシック" charset="0"/>
                <a:sym typeface="Wingdings" charset="0"/>
              </a:rPr>
              <a:t>bitlines</a:t>
            </a:r>
            <a:endParaRPr lang="en-US" sz="2000" dirty="0">
              <a:latin typeface="Tahoma" charset="0"/>
              <a:ea typeface="ＭＳ Ｐゴシック" charset="0"/>
            </a:endParaRPr>
          </a:p>
          <a:p>
            <a:pPr lvl="1">
              <a:defRPr/>
            </a:pPr>
            <a:r>
              <a:rPr lang="en-US" sz="2000" dirty="0" err="1">
                <a:latin typeface="Tahoma" charset="0"/>
                <a:ea typeface="ＭＳ Ｐゴシック" charset="0"/>
              </a:rPr>
              <a:t>Bitline-wordline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each </a:t>
            </a:r>
            <a:r>
              <a:rPr lang="en-US" sz="2000" dirty="0" err="1">
                <a:latin typeface="Tahoma" charset="0"/>
                <a:ea typeface="ＭＳ Ｐゴシック" charset="0"/>
                <a:sym typeface="Wingdings" charset="0"/>
              </a:rPr>
              <a:t>bitline</a:t>
            </a:r>
            <a:r>
              <a:rPr lang="en-US" sz="2000" dirty="0">
                <a:latin typeface="Tahoma" charset="0"/>
                <a:ea typeface="ＭＳ Ｐゴシック" charset="0"/>
                <a:sym typeface="Wingdings" charset="0"/>
              </a:rPr>
              <a:t> and the activated </a:t>
            </a:r>
            <a:r>
              <a:rPr lang="en-US" sz="2000" dirty="0" err="1">
                <a:latin typeface="Tahoma" charset="0"/>
                <a:ea typeface="ＭＳ Ｐゴシック" charset="0"/>
                <a:sym typeface="Wingdings" charset="0"/>
              </a:rPr>
              <a:t>wordline</a:t>
            </a: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a:defRPr/>
            </a:pPr>
            <a:r>
              <a:rPr lang="en-US" dirty="0">
                <a:solidFill>
                  <a:srgbClr val="FF0000"/>
                </a:solidFill>
                <a:latin typeface="Tahoma" charset="0"/>
                <a:ea typeface="ＭＳ Ｐゴシック" charset="0"/>
              </a:rPr>
              <a:t>Retention time of a cell depends on data patterns stored in nearby cells </a:t>
            </a:r>
          </a:p>
          <a:p>
            <a:pPr marL="0" indent="0">
              <a:buFont typeface="Wingdings" charset="0"/>
              <a:buNone/>
              <a:defRPr/>
            </a:pPr>
            <a:r>
              <a:rPr lang="en-US" sz="2100" dirty="0">
                <a:solidFill>
                  <a:srgbClr val="FF0000"/>
                </a:solidFill>
                <a:latin typeface="Tahoma" charset="0"/>
                <a:ea typeface="ＭＳ Ｐゴシック" charset="0"/>
                <a:sym typeface="Wingdings" charset="0"/>
              </a:rPr>
              <a:t>     need to find the worst data pattern to find worst-case retention time</a:t>
            </a:r>
          </a:p>
          <a:p>
            <a:pPr marL="0" indent="0">
              <a:buFont typeface="Wingdings" charset="0"/>
              <a:buNone/>
              <a:defRPr/>
            </a:pPr>
            <a:r>
              <a:rPr lang="en-US" sz="2100" dirty="0">
                <a:solidFill>
                  <a:srgbClr val="FF0000"/>
                </a:solidFill>
                <a:latin typeface="Tahoma" charset="0"/>
                <a:ea typeface="ＭＳ Ｐゴシック" charset="0"/>
                <a:sym typeface="Wingdings" charset="0"/>
              </a:rPr>
              <a:t>    </a:t>
            </a:r>
            <a:r>
              <a:rPr lang="en-US" sz="2100" dirty="0">
                <a:solidFill>
                  <a:srgbClr val="FF0000"/>
                </a:solidFill>
                <a:latin typeface="Tahoma" charset="0"/>
                <a:ea typeface="ＭＳ Ｐゴシック" charset="0"/>
                <a:sym typeface="Wingdings"/>
              </a:rPr>
              <a:t> this pattern is location dependent</a:t>
            </a:r>
            <a:endParaRPr lang="en-US" sz="2100" dirty="0">
              <a:solidFill>
                <a:srgbClr val="FF0000"/>
              </a:solidFill>
              <a:latin typeface="Tahoma" charset="0"/>
              <a:ea typeface="ＭＳ Ｐゴシック" charset="0"/>
            </a:endParaRPr>
          </a:p>
          <a:p>
            <a:pPr>
              <a:defRPr/>
            </a:pPr>
            <a:endParaRPr lang="en-US" dirty="0">
              <a:latin typeface="Tahoma" charset="0"/>
              <a:ea typeface="ＭＳ Ｐゴシック" charset="0"/>
            </a:endParaRPr>
          </a:p>
        </p:txBody>
      </p:sp>
      <p:sp>
        <p:nvSpPr>
          <p:cNvPr id="224258"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Data Pattern Dependence</a:t>
            </a:r>
          </a:p>
        </p:txBody>
      </p:sp>
      <p:sp>
        <p:nvSpPr>
          <p:cNvPr id="22425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F6AB2B-DEDA-4742-A655-AABB18ABF77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659093508"/>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165100" y="1095375"/>
            <a:ext cx="8978900" cy="5153025"/>
          </a:xfrm>
        </p:spPr>
        <p:txBody>
          <a:bodyPr/>
          <a:lstStyle/>
          <a:p>
            <a:pPr>
              <a:defRPr/>
            </a:pPr>
            <a:r>
              <a:rPr lang="en-US" dirty="0">
                <a:solidFill>
                  <a:srgbClr val="FF0000"/>
                </a:solidFill>
                <a:latin typeface="Tahoma" charset="0"/>
                <a:ea typeface="ＭＳ Ｐゴシック" charset="0"/>
                <a:cs typeface="ＭＳ Ｐゴシック" charset="0"/>
              </a:rPr>
              <a:t>Challenge 2: Variable Retention Time (VRT)</a:t>
            </a:r>
          </a:p>
          <a:p>
            <a:pPr lvl="1">
              <a:defRPr/>
            </a:pPr>
            <a:r>
              <a:rPr lang="en-US" dirty="0">
                <a:solidFill>
                  <a:srgbClr val="0000FF"/>
                </a:solidFill>
                <a:latin typeface="Tahoma" charset="0"/>
                <a:ea typeface="ＭＳ Ｐゴシック" charset="0"/>
              </a:rPr>
              <a:t>Retention time of a DRAM cell changes randomly over time       </a:t>
            </a:r>
          </a:p>
          <a:p>
            <a:pPr lvl="2">
              <a:defRPr/>
            </a:pPr>
            <a:r>
              <a:rPr lang="en-US" dirty="0">
                <a:solidFill>
                  <a:srgbClr val="0000FF"/>
                </a:solidFill>
                <a:latin typeface="Tahoma" charset="0"/>
                <a:ea typeface="ＭＳ Ｐゴシック" charset="0"/>
              </a:rPr>
              <a:t>a cell alternates between multiple retention time states</a:t>
            </a:r>
          </a:p>
          <a:p>
            <a:pPr lvl="1">
              <a:defRPr/>
            </a:pPr>
            <a:endParaRPr lang="en-US" dirty="0">
              <a:latin typeface="Tahoma" charset="0"/>
              <a:ea typeface="ＭＳ Ｐゴシック" charset="0"/>
            </a:endParaRPr>
          </a:p>
          <a:p>
            <a:pPr lvl="1">
              <a:defRPr/>
            </a:pPr>
            <a:r>
              <a:rPr lang="en-US" dirty="0">
                <a:latin typeface="Tahoma" charset="0"/>
                <a:ea typeface="ＭＳ Ｐゴシック" charset="0"/>
              </a:rPr>
              <a:t>Leakage current of a cell changes sporadically due to a charge trap in the gate oxide of the DRAM cell access transistor</a:t>
            </a:r>
          </a:p>
          <a:p>
            <a:pPr lvl="1">
              <a:defRPr/>
            </a:pPr>
            <a:r>
              <a:rPr lang="en-US" dirty="0">
                <a:latin typeface="Tahoma" charset="0"/>
                <a:ea typeface="ＭＳ Ｐゴシック" charset="0"/>
              </a:rPr>
              <a:t>When the trap becomes occupied, charge leaks more readily from the transistor’s drain, leading to a short retention time</a:t>
            </a:r>
          </a:p>
          <a:p>
            <a:pPr lvl="2">
              <a:defRPr/>
            </a:pPr>
            <a:r>
              <a:rPr lang="en-US" dirty="0">
                <a:latin typeface="Tahoma" charset="0"/>
                <a:ea typeface="ＭＳ Ｐゴシック" charset="0"/>
              </a:rPr>
              <a:t>Called </a:t>
            </a:r>
            <a:r>
              <a:rPr lang="en-US" i="1" dirty="0">
                <a:latin typeface="Tahoma" charset="0"/>
                <a:ea typeface="ＭＳ Ｐゴシック" charset="0"/>
              </a:rPr>
              <a:t>Trap-Assisted Gate-Induced Drain Leakage</a:t>
            </a:r>
          </a:p>
          <a:p>
            <a:pPr lvl="1">
              <a:defRPr/>
            </a:pPr>
            <a:r>
              <a:rPr lang="en-US" dirty="0">
                <a:latin typeface="Tahoma" charset="0"/>
                <a:ea typeface="ＭＳ Ｐゴシック" charset="0"/>
              </a:rPr>
              <a:t>This process appears to be a random process </a:t>
            </a:r>
            <a:r>
              <a:rPr lang="en-US" sz="1800" b="1" dirty="0">
                <a:solidFill>
                  <a:srgbClr val="2C6123"/>
                </a:solidFill>
                <a:latin typeface="Tahoma" charset="0"/>
                <a:ea typeface="ＭＳ Ｐゴシック" charset="0"/>
              </a:rPr>
              <a:t>[Kim+ IEEE TED’11]</a:t>
            </a:r>
          </a:p>
          <a:p>
            <a:pPr lvl="2">
              <a:defRPr/>
            </a:pPr>
            <a:endParaRPr lang="en-US" dirty="0">
              <a:latin typeface="Tahoma" charset="0"/>
              <a:ea typeface="ＭＳ Ｐゴシック" charset="0"/>
            </a:endParaRPr>
          </a:p>
          <a:p>
            <a:pPr lvl="1">
              <a:defRPr/>
            </a:pPr>
            <a:r>
              <a:rPr lang="en-US" dirty="0">
                <a:solidFill>
                  <a:srgbClr val="FF0000"/>
                </a:solidFill>
                <a:latin typeface="Tahoma" charset="0"/>
                <a:ea typeface="ＭＳ Ｐゴシック" charset="0"/>
              </a:rPr>
              <a:t>Worst-case retention time depends on a random process </a:t>
            </a:r>
          </a:p>
          <a:p>
            <a:pPr marL="671512" lvl="2" indent="0">
              <a:buFont typeface="Wingdings" charset="0"/>
              <a:buNone/>
              <a:defRPr/>
            </a:pPr>
            <a:r>
              <a:rPr lang="en-US" dirty="0">
                <a:solidFill>
                  <a:srgbClr val="FF0000"/>
                </a:solidFill>
                <a:latin typeface="Tahoma" charset="0"/>
                <a:ea typeface="ＭＳ Ｐゴシック" charset="0"/>
                <a:sym typeface="Wingdings" charset="0"/>
              </a:rPr>
              <a:t> need to find the worst case despite this</a:t>
            </a:r>
            <a:endParaRPr lang="en-US" dirty="0">
              <a:solidFill>
                <a:srgbClr val="FF0000"/>
              </a:solidFill>
              <a:latin typeface="Tahoma" charset="0"/>
              <a:ea typeface="ＭＳ Ｐゴシック" charset="0"/>
            </a:endParaRPr>
          </a:p>
        </p:txBody>
      </p:sp>
      <p:sp>
        <p:nvSpPr>
          <p:cNvPr id="22528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74AD25-8CC2-CA49-83CB-00EA7636A2E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grpSp>
        <p:nvGrpSpPr>
          <p:cNvPr id="5" name="Group 4"/>
          <p:cNvGrpSpPr>
            <a:grpSpLocks/>
          </p:cNvGrpSpPr>
          <p:nvPr/>
        </p:nvGrpSpPr>
        <p:grpSpPr bwMode="auto">
          <a:xfrm>
            <a:off x="6669088" y="4141788"/>
            <a:ext cx="2474912" cy="2544762"/>
            <a:chOff x="6554938" y="2996952"/>
            <a:chExt cx="1696887" cy="2133600"/>
          </a:xfrm>
        </p:grpSpPr>
        <p:grpSp>
          <p:nvGrpSpPr>
            <p:cNvPr id="225285" name="Group 5"/>
            <p:cNvGrpSpPr>
              <a:grpSpLocks/>
            </p:cNvGrpSpPr>
            <p:nvPr/>
          </p:nvGrpSpPr>
          <p:grpSpPr bwMode="auto">
            <a:xfrm>
              <a:off x="6554938" y="2996952"/>
              <a:ext cx="1696887" cy="2133600"/>
              <a:chOff x="741513" y="3276600"/>
              <a:chExt cx="1696887" cy="2133600"/>
            </a:xfrm>
          </p:grpSpPr>
          <p:sp>
            <p:nvSpPr>
              <p:cNvPr id="225291" name="Freeform 4"/>
              <p:cNvSpPr>
                <a:spLocks/>
              </p:cNvSpPr>
              <p:nvPr/>
            </p:nvSpPr>
            <p:spPr bwMode="auto">
              <a:xfrm>
                <a:off x="1152525" y="4419600"/>
                <a:ext cx="838200" cy="228600"/>
              </a:xfrm>
              <a:custGeom>
                <a:avLst/>
                <a:gdLst>
                  <a:gd name="T0" fmla="*/ 0 w 624"/>
                  <a:gd name="T1" fmla="*/ 2147483647 h 144"/>
                  <a:gd name="T2" fmla="*/ 2147483647 w 624"/>
                  <a:gd name="T3" fmla="*/ 2147483647 h 144"/>
                  <a:gd name="T4" fmla="*/ 2147483647 w 624"/>
                  <a:gd name="T5" fmla="*/ 0 h 144"/>
                  <a:gd name="T6" fmla="*/ 2147483647 w 624"/>
                  <a:gd name="T7" fmla="*/ 0 h 144"/>
                  <a:gd name="T8" fmla="*/ 2147483647 w 624"/>
                  <a:gd name="T9" fmla="*/ 2147483647 h 144"/>
                  <a:gd name="T10" fmla="*/ 2147483647 w 624"/>
                  <a:gd name="T11" fmla="*/ 2147483647 h 144"/>
                  <a:gd name="T12" fmla="*/ 0 60000 65536"/>
                  <a:gd name="T13" fmla="*/ 0 60000 65536"/>
                  <a:gd name="T14" fmla="*/ 0 60000 65536"/>
                  <a:gd name="T15" fmla="*/ 0 60000 65536"/>
                  <a:gd name="T16" fmla="*/ 0 60000 65536"/>
                  <a:gd name="T17" fmla="*/ 0 60000 65536"/>
                  <a:gd name="T18" fmla="*/ 0 w 624"/>
                  <a:gd name="T19" fmla="*/ 0 h 144"/>
                  <a:gd name="T20" fmla="*/ 624 w 62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624" h="144">
                    <a:moveTo>
                      <a:pt x="0" y="144"/>
                    </a:moveTo>
                    <a:lnTo>
                      <a:pt x="144" y="144"/>
                    </a:lnTo>
                    <a:lnTo>
                      <a:pt x="144" y="0"/>
                    </a:lnTo>
                    <a:lnTo>
                      <a:pt x="432" y="0"/>
                    </a:lnTo>
                    <a:lnTo>
                      <a:pt x="432" y="144"/>
                    </a:lnTo>
                    <a:lnTo>
                      <a:pt x="624" y="144"/>
                    </a:lnTo>
                  </a:path>
                </a:pathLst>
              </a:cu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2" name="Line 5"/>
              <p:cNvSpPr>
                <a:spLocks noChangeShapeType="1"/>
              </p:cNvSpPr>
              <p:nvPr/>
            </p:nvSpPr>
            <p:spPr bwMode="auto">
              <a:xfrm>
                <a:off x="1381125" y="4343400"/>
                <a:ext cx="3048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3" name="Oval 6"/>
              <p:cNvSpPr>
                <a:spLocks noChangeArrowheads="1"/>
              </p:cNvSpPr>
              <p:nvPr/>
            </p:nvSpPr>
            <p:spPr bwMode="auto">
              <a:xfrm flipH="1">
                <a:off x="1457325" y="4191000"/>
                <a:ext cx="152400" cy="152400"/>
              </a:xfrm>
              <a:prstGeom prst="ellipse">
                <a:avLst/>
              </a:pr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4" name="Line 7"/>
              <p:cNvSpPr>
                <a:spLocks noChangeShapeType="1"/>
              </p:cNvSpPr>
              <p:nvPr/>
            </p:nvSpPr>
            <p:spPr bwMode="auto">
              <a:xfrm>
                <a:off x="1152525" y="3276600"/>
                <a:ext cx="0" cy="213360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5" name="Line 8"/>
              <p:cNvSpPr>
                <a:spLocks noChangeShapeType="1"/>
              </p:cNvSpPr>
              <p:nvPr/>
            </p:nvSpPr>
            <p:spPr bwMode="auto">
              <a:xfrm>
                <a:off x="741513" y="3799594"/>
                <a:ext cx="1696887" cy="10406"/>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6" name="Line 9"/>
              <p:cNvSpPr>
                <a:spLocks noChangeShapeType="1"/>
              </p:cNvSpPr>
              <p:nvPr/>
            </p:nvSpPr>
            <p:spPr bwMode="auto">
              <a:xfrm>
                <a:off x="1533525" y="3810000"/>
                <a:ext cx="0" cy="38100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225286" name="Line 30"/>
            <p:cNvSpPr>
              <a:spLocks noChangeShapeType="1"/>
            </p:cNvSpPr>
            <p:nvPr/>
          </p:nvSpPr>
          <p:spPr bwMode="auto">
            <a:xfrm>
              <a:off x="7794625" y="4368552"/>
              <a:ext cx="1588" cy="15240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87" name="Line 31"/>
            <p:cNvSpPr>
              <a:spLocks noChangeShapeType="1"/>
            </p:cNvSpPr>
            <p:nvPr/>
          </p:nvSpPr>
          <p:spPr bwMode="auto">
            <a:xfrm>
              <a:off x="7642225" y="4520952"/>
              <a:ext cx="3048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88" name="Line 32"/>
            <p:cNvSpPr>
              <a:spLocks noChangeShapeType="1"/>
            </p:cNvSpPr>
            <p:nvPr/>
          </p:nvSpPr>
          <p:spPr bwMode="auto">
            <a:xfrm>
              <a:off x="7642225" y="4597152"/>
              <a:ext cx="3048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89" name="Line 35"/>
            <p:cNvSpPr>
              <a:spLocks noChangeShapeType="1"/>
            </p:cNvSpPr>
            <p:nvPr/>
          </p:nvSpPr>
          <p:spPr bwMode="auto">
            <a:xfrm>
              <a:off x="7794625" y="4597152"/>
              <a:ext cx="0" cy="22860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0" name="AutoShape 36"/>
            <p:cNvSpPr>
              <a:spLocks noChangeArrowheads="1"/>
            </p:cNvSpPr>
            <p:nvPr/>
          </p:nvSpPr>
          <p:spPr bwMode="auto">
            <a:xfrm flipV="1">
              <a:off x="7642225" y="4825752"/>
              <a:ext cx="304800" cy="22860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32677399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itle 1"/>
          <p:cNvSpPr>
            <a:spLocks noGrp="1"/>
          </p:cNvSpPr>
          <p:nvPr>
            <p:ph type="title"/>
          </p:nvPr>
        </p:nvSpPr>
        <p:spPr/>
        <p:txBody>
          <a:bodyPr/>
          <a:lstStyle/>
          <a:p>
            <a:r>
              <a:rPr lang="en-US">
                <a:latin typeface="Garamond" charset="0"/>
                <a:ea typeface="ＭＳ Ｐゴシック" charset="0"/>
                <a:cs typeface="ＭＳ Ｐゴシック" charset="0"/>
              </a:rPr>
              <a:t>An Example VRT Cell</a:t>
            </a:r>
          </a:p>
        </p:txBody>
      </p:sp>
      <p:sp>
        <p:nvSpPr>
          <p:cNvPr id="25293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3552D8-0273-8E46-90C3-4254DD19B08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2931" name="Picture 4" descr="single_cell_vrt-graph.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7400" y="977900"/>
            <a:ext cx="6680200" cy="539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2932" name="TextBox 38"/>
          <p:cNvSpPr txBox="1">
            <a:spLocks noChangeArrowheads="1"/>
          </p:cNvSpPr>
          <p:nvPr/>
        </p:nvSpPr>
        <p:spPr bwMode="auto">
          <a:xfrm>
            <a:off x="3154363" y="5183188"/>
            <a:ext cx="413226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A cell from E 2Gb chip family</a:t>
            </a:r>
          </a:p>
        </p:txBody>
      </p:sp>
    </p:spTree>
    <p:extLst>
      <p:ext uri="{BB962C8B-B14F-4D97-AF65-F5344CB8AC3E}">
        <p14:creationId xmlns:p14="http://schemas.microsoft.com/office/powerpoint/2010/main" val="4245888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itle 1"/>
          <p:cNvSpPr>
            <a:spLocks noGrp="1"/>
          </p:cNvSpPr>
          <p:nvPr>
            <p:ph type="title"/>
          </p:nvPr>
        </p:nvSpPr>
        <p:spPr/>
        <p:txBody>
          <a:bodyPr/>
          <a:lstStyle/>
          <a:p>
            <a:r>
              <a:rPr lang="en-US">
                <a:latin typeface="Garamond" charset="0"/>
                <a:ea typeface="ＭＳ Ｐゴシック" charset="0"/>
                <a:cs typeface="ＭＳ Ｐゴシック" charset="0"/>
              </a:rPr>
              <a:t>Variable Retention Time</a:t>
            </a:r>
          </a:p>
        </p:txBody>
      </p:sp>
      <p:sp>
        <p:nvSpPr>
          <p:cNvPr id="253954"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01DB56-A57E-A640-B61D-96363059E5F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3955" name="Picture 4" descr="minmaxret-log_a256mb.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8400" y="1016000"/>
            <a:ext cx="6858000" cy="5389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6" name="TextBox 38"/>
          <p:cNvSpPr txBox="1">
            <a:spLocks noChangeArrowheads="1"/>
          </p:cNvSpPr>
          <p:nvPr/>
        </p:nvSpPr>
        <p:spPr bwMode="auto">
          <a:xfrm>
            <a:off x="3695700" y="5081588"/>
            <a:ext cx="259238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A 2Gb chip family</a:t>
            </a:r>
          </a:p>
        </p:txBody>
      </p:sp>
      <p:cxnSp>
        <p:nvCxnSpPr>
          <p:cNvPr id="8" name="Straight Connector 7"/>
          <p:cNvCxnSpPr/>
          <p:nvPr/>
        </p:nvCxnSpPr>
        <p:spPr>
          <a:xfrm flipV="1">
            <a:off x="2641600" y="1600200"/>
            <a:ext cx="3403600" cy="3314700"/>
          </a:xfrm>
          <a:prstGeom prst="line">
            <a:avLst/>
          </a:prstGeom>
          <a:ln w="44450">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TextBox 38"/>
          <p:cNvSpPr txBox="1">
            <a:spLocks noChangeArrowheads="1"/>
          </p:cNvSpPr>
          <p:nvPr/>
        </p:nvSpPr>
        <p:spPr bwMode="auto">
          <a:xfrm>
            <a:off x="3563938" y="3971925"/>
            <a:ext cx="3074987" cy="677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srgbClr val="FF0000"/>
                </a:solidFill>
                <a:effectLst/>
                <a:uLnTx/>
                <a:uFillTx/>
                <a:latin typeface="Arial" charset="0"/>
                <a:ea typeface="ＭＳ Ｐゴシック" charset="0"/>
              </a:rPr>
              <a:t>Min ret time = Max ret time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1" i="0" u="none" strike="noStrike" kern="1200" cap="none" spc="0" normalizeH="0" baseline="0" noProof="0">
                <a:ln>
                  <a:noFill/>
                </a:ln>
                <a:solidFill>
                  <a:srgbClr val="FF0000"/>
                </a:solidFill>
                <a:effectLst/>
                <a:uLnTx/>
                <a:uFillTx/>
                <a:latin typeface="Arial" charset="0"/>
                <a:ea typeface="ＭＳ Ｐゴシック" charset="0"/>
              </a:rPr>
              <a:t>Expected if no VRT</a:t>
            </a:r>
          </a:p>
        </p:txBody>
      </p:sp>
      <p:sp>
        <p:nvSpPr>
          <p:cNvPr id="18" name="Right Triangle 17"/>
          <p:cNvSpPr/>
          <p:nvPr/>
        </p:nvSpPr>
        <p:spPr>
          <a:xfrm rot="5400000">
            <a:off x="2679700" y="1536700"/>
            <a:ext cx="3162300" cy="3314700"/>
          </a:xfrm>
          <a:prstGeom prst="rtTriangle">
            <a:avLst/>
          </a:prstGeom>
          <a:solidFill>
            <a:srgbClr val="0000FF">
              <a:alpha val="1000"/>
            </a:srgbClr>
          </a:solidFill>
          <a:ln w="254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9" name="TextBox 38"/>
          <p:cNvSpPr txBox="1">
            <a:spLocks noChangeArrowheads="1"/>
          </p:cNvSpPr>
          <p:nvPr/>
        </p:nvSpPr>
        <p:spPr bwMode="auto">
          <a:xfrm>
            <a:off x="2535238" y="2173288"/>
            <a:ext cx="244157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Most failing cells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exhibit VRT</a:t>
            </a:r>
          </a:p>
        </p:txBody>
      </p:sp>
      <p:cxnSp>
        <p:nvCxnSpPr>
          <p:cNvPr id="21" name="Straight Connector 20"/>
          <p:cNvCxnSpPr/>
          <p:nvPr/>
        </p:nvCxnSpPr>
        <p:spPr>
          <a:xfrm flipV="1">
            <a:off x="2606675" y="1673225"/>
            <a:ext cx="1782763" cy="15875"/>
          </a:xfrm>
          <a:prstGeom prst="line">
            <a:avLst/>
          </a:prstGeom>
          <a:ln w="50800">
            <a:solidFill>
              <a:srgbClr val="FF6600"/>
            </a:solidFill>
          </a:ln>
        </p:spPr>
        <p:style>
          <a:lnRef idx="2">
            <a:schemeClr val="accent1"/>
          </a:lnRef>
          <a:fillRef idx="0">
            <a:schemeClr val="accent1"/>
          </a:fillRef>
          <a:effectRef idx="1">
            <a:schemeClr val="accent1"/>
          </a:effectRef>
          <a:fontRef idx="minor">
            <a:schemeClr val="tx1"/>
          </a:fontRef>
        </p:style>
      </p:cxnSp>
      <p:sp>
        <p:nvSpPr>
          <p:cNvPr id="23" name="TextBox 38"/>
          <p:cNvSpPr txBox="1">
            <a:spLocks noChangeArrowheads="1"/>
          </p:cNvSpPr>
          <p:nvPr/>
        </p:nvSpPr>
        <p:spPr bwMode="auto">
          <a:xfrm>
            <a:off x="2325688" y="1017588"/>
            <a:ext cx="37750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6600"/>
                </a:solidFill>
                <a:effectLst/>
                <a:uLnTx/>
                <a:uFillTx/>
                <a:latin typeface="Arial" charset="0"/>
                <a:ea typeface="ＭＳ Ｐゴシック" charset="0"/>
              </a:rPr>
              <a:t>Many failing cells jump from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6600"/>
                </a:solidFill>
                <a:effectLst/>
                <a:uLnTx/>
                <a:uFillTx/>
                <a:latin typeface="Arial" charset="0"/>
                <a:ea typeface="ＭＳ Ｐゴシック" charset="0"/>
              </a:rPr>
              <a:t>very high retention time to very low</a:t>
            </a:r>
          </a:p>
        </p:txBody>
      </p:sp>
    </p:spTree>
    <p:extLst>
      <p:ext uri="{BB962C8B-B14F-4D97-AF65-F5344CB8AC3E}">
        <p14:creationId xmlns:p14="http://schemas.microsoft.com/office/powerpoint/2010/main" val="798471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P spid="19" grpId="0"/>
      <p:bldP spid="23"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1120282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
        <p:nvSpPr>
          <p:cNvPr id="9" name="Title 1"/>
          <p:cNvSpPr>
            <a:spLocks noGrp="1"/>
          </p:cNvSpPr>
          <p:nvPr>
            <p:ph type="title"/>
          </p:nvPr>
        </p:nvSpPr>
        <p:spPr>
          <a:xfrm>
            <a:off x="207516" y="152400"/>
            <a:ext cx="8972996" cy="884238"/>
          </a:xfrm>
        </p:spPr>
        <p:txBody>
          <a:bodyPr/>
          <a:lstStyle/>
          <a:p>
            <a:r>
              <a:rPr lang="en-US" dirty="0"/>
              <a:t>Industry Is Writing Papers About It, Too</a:t>
            </a:r>
          </a:p>
        </p:txBody>
      </p:sp>
    </p:spTree>
    <p:extLst>
      <p:ext uri="{BB962C8B-B14F-4D97-AF65-F5344CB8AC3E}">
        <p14:creationId xmlns:p14="http://schemas.microsoft.com/office/powerpoint/2010/main" val="2272484434"/>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hlinkClick r:id="rId2"/>
              </a:rPr>
              <a:t>"The Efficacy of Error Mitigation Techniques for DRAM Retention Failures: A Comparative Experimental Study"</a:t>
            </a:r>
            <a:r>
              <a:rPr lang="en-US" sz="1800" dirty="0"/>
              <a:t> </a:t>
            </a:r>
            <a:br>
              <a:rPr lang="en-US" sz="1800" dirty="0"/>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
        <p:nvSpPr>
          <p:cNvPr id="7" name="Title 1"/>
          <p:cNvSpPr>
            <a:spLocks noGrp="1"/>
          </p:cNvSpPr>
          <p:nvPr>
            <p:ph type="title"/>
          </p:nvPr>
        </p:nvSpPr>
        <p:spPr>
          <a:xfrm>
            <a:off x="107504" y="152400"/>
            <a:ext cx="9036496" cy="1066800"/>
          </a:xfrm>
        </p:spPr>
        <p:txBody>
          <a:bodyPr/>
          <a:lstStyle/>
          <a:p>
            <a:r>
              <a:rPr lang="en-US" dirty="0"/>
              <a:t>Mitigation of Retention Issues </a:t>
            </a:r>
            <a:r>
              <a:rPr lang="en-US" sz="2600" b="1" dirty="0"/>
              <a:t>[SIGMETRICS’14]</a:t>
            </a:r>
          </a:p>
        </p:txBody>
      </p:sp>
    </p:spTree>
    <p:extLst>
      <p:ext uri="{BB962C8B-B14F-4D97-AF65-F5344CB8AC3E}">
        <p14:creationId xmlns:p14="http://schemas.microsoft.com/office/powerpoint/2010/main" val="2630858548"/>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49520"/>
            <a:ext cx="9144000" cy="4525963"/>
          </a:xfrm>
        </p:spPr>
        <p:txBody>
          <a:bodyPr/>
          <a:lstStyle/>
          <a:p>
            <a:pPr marL="0" indent="0">
              <a:buNone/>
            </a:pPr>
            <a:r>
              <a:rPr lang="en-US" sz="4000" b="1" i="1" dirty="0">
                <a:solidFill>
                  <a:schemeClr val="tx2"/>
                </a:solidFill>
              </a:rPr>
              <a:t>   Key Observations:</a:t>
            </a:r>
          </a:p>
          <a:p>
            <a:r>
              <a:rPr lang="en-US" b="1" dirty="0">
                <a:solidFill>
                  <a:srgbClr val="FF0000"/>
                </a:solidFill>
              </a:rPr>
              <a:t>Testing </a:t>
            </a:r>
            <a:r>
              <a:rPr lang="en-US" b="1" dirty="0"/>
              <a:t>alone</a:t>
            </a:r>
            <a:r>
              <a:rPr lang="en-US" b="1" dirty="0">
                <a:solidFill>
                  <a:srgbClr val="FF0000"/>
                </a:solidFill>
              </a:rPr>
              <a:t> cannot detect </a:t>
            </a:r>
            <a:r>
              <a:rPr lang="en-US" b="1" dirty="0">
                <a:solidFill>
                  <a:srgbClr val="000000"/>
                </a:solidFill>
              </a:rPr>
              <a:t>all possible failures</a:t>
            </a:r>
          </a:p>
          <a:p>
            <a:r>
              <a:rPr lang="en-US" b="1" dirty="0">
                <a:solidFill>
                  <a:srgbClr val="FF0000"/>
                </a:solidFill>
              </a:rPr>
              <a:t>Combination </a:t>
            </a:r>
            <a:r>
              <a:rPr lang="en-US" b="1" dirty="0">
                <a:solidFill>
                  <a:srgbClr val="000000"/>
                </a:solidFill>
              </a:rPr>
              <a:t>of ECC and other mitigation techniques is much more</a:t>
            </a:r>
            <a:r>
              <a:rPr lang="en-US" b="1" dirty="0">
                <a:solidFill>
                  <a:srgbClr val="FF0000"/>
                </a:solidFill>
              </a:rPr>
              <a:t> effective</a:t>
            </a:r>
          </a:p>
          <a:p>
            <a:pPr lvl="1"/>
            <a:r>
              <a:rPr lang="en-US" b="1" dirty="0">
                <a:solidFill>
                  <a:srgbClr val="FF0000"/>
                </a:solidFill>
              </a:rPr>
              <a:t>But degrades performance</a:t>
            </a:r>
          </a:p>
          <a:p>
            <a:r>
              <a:rPr lang="en-US" b="1" dirty="0">
                <a:solidFill>
                  <a:srgbClr val="FF0000"/>
                </a:solidFill>
              </a:rPr>
              <a:t>Testing </a:t>
            </a:r>
            <a:r>
              <a:rPr lang="en-US" b="1" dirty="0">
                <a:solidFill>
                  <a:srgbClr val="000000"/>
                </a:solidFill>
              </a:rPr>
              <a:t>can help to reduce the </a:t>
            </a:r>
            <a:r>
              <a:rPr lang="en-US" b="1" dirty="0">
                <a:solidFill>
                  <a:srgbClr val="FF0000"/>
                </a:solidFill>
              </a:rPr>
              <a:t>ECC strength</a:t>
            </a:r>
          </a:p>
          <a:p>
            <a:pPr lvl="1"/>
            <a:r>
              <a:rPr lang="en-US" b="1" dirty="0">
                <a:solidFill>
                  <a:srgbClr val="000000"/>
                </a:solidFill>
              </a:rPr>
              <a:t>Even when starting with a</a:t>
            </a:r>
            <a:r>
              <a:rPr lang="en-US" b="1" dirty="0">
                <a:solidFill>
                  <a:srgbClr val="FF0000"/>
                </a:solidFill>
              </a:rPr>
              <a:t> higher strength ECC</a:t>
            </a:r>
          </a:p>
          <a:p>
            <a:endParaRPr lang="en-US" b="1" dirty="0">
              <a:solidFill>
                <a:srgbClr val="FF0000"/>
              </a:solidFill>
            </a:endParaRPr>
          </a:p>
          <a:p>
            <a:endParaRPr lang="en-US" b="1" dirty="0">
              <a:solidFill>
                <a:srgbClr val="FF0000"/>
              </a:solidFill>
            </a:endParaRPr>
          </a:p>
          <a:p>
            <a:endParaRPr lang="en-US" b="1" dirty="0">
              <a:solidFill>
                <a:srgbClr val="FF0000"/>
              </a:solidFill>
            </a:endParaRPr>
          </a:p>
          <a:p>
            <a:pPr marL="0" indent="0">
              <a:buNone/>
            </a:pPr>
            <a:endParaRPr lang="en-US" dirty="0"/>
          </a:p>
          <a:p>
            <a:endParaRPr lang="en-US" dirty="0"/>
          </a:p>
          <a:p>
            <a:endParaRPr lang="en-US" dirty="0"/>
          </a:p>
        </p:txBody>
      </p:sp>
      <p:sp>
        <p:nvSpPr>
          <p:cNvPr id="5" name="Title 1"/>
          <p:cNvSpPr>
            <a:spLocks noGrp="1"/>
          </p:cNvSpPr>
          <p:nvPr>
            <p:ph type="title"/>
          </p:nvPr>
        </p:nvSpPr>
        <p:spPr>
          <a:xfrm>
            <a:off x="457200" y="-113054"/>
            <a:ext cx="8229600" cy="1143000"/>
          </a:xfrm>
        </p:spPr>
        <p:txBody>
          <a:bodyPr>
            <a:normAutofit fontScale="90000"/>
          </a:bodyPr>
          <a:lstStyle/>
          <a:p>
            <a:r>
              <a:rPr lang="en-US" b="1" dirty="0"/>
              <a:t>Towards an Online Profiling System</a:t>
            </a:r>
          </a:p>
        </p:txBody>
      </p:sp>
      <p:sp>
        <p:nvSpPr>
          <p:cNvPr id="6" name="Rectangle 6"/>
          <p:cNvSpPr>
            <a:spLocks noChangeArrowheads="1"/>
          </p:cNvSpPr>
          <p:nvPr/>
        </p:nvSpPr>
        <p:spPr bwMode="auto">
          <a:xfrm>
            <a:off x="107504" y="6165304"/>
            <a:ext cx="820896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Khan+, “</a:t>
            </a:r>
            <a:r>
              <a:rPr kumimoji="0" lang="en-US" sz="14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The Efficacy of Error Mitigation Techniques for DRAM Retention Failures: A Comparative Experimental Study</a:t>
            </a:r>
            <a:r>
              <a:rPr kumimoji="0" lang="en-US" sz="14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SIGMETRICS 2014.</a:t>
            </a:r>
          </a:p>
        </p:txBody>
      </p:sp>
    </p:spTree>
    <p:extLst>
      <p:ext uri="{BB962C8B-B14F-4D97-AF65-F5344CB8AC3E}">
        <p14:creationId xmlns:p14="http://schemas.microsoft.com/office/powerpoint/2010/main" val="354479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112"/>
          <p:cNvSpPr txBox="1"/>
          <p:nvPr/>
        </p:nvSpPr>
        <p:spPr>
          <a:xfrm>
            <a:off x="-24379" y="5718539"/>
            <a:ext cx="9187055"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Run tests periodically after a short interval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at smaller regions of memory </a:t>
            </a:r>
          </a:p>
        </p:txBody>
      </p:sp>
      <p:sp>
        <p:nvSpPr>
          <p:cNvPr id="2" name="Title 1"/>
          <p:cNvSpPr>
            <a:spLocks noGrp="1"/>
          </p:cNvSpPr>
          <p:nvPr>
            <p:ph type="title"/>
          </p:nvPr>
        </p:nvSpPr>
        <p:spPr>
          <a:xfrm>
            <a:off x="457200" y="-263462"/>
            <a:ext cx="8229600" cy="1143000"/>
          </a:xfrm>
        </p:spPr>
        <p:txBody>
          <a:bodyPr>
            <a:normAutofit fontScale="90000"/>
          </a:bodyPr>
          <a:lstStyle/>
          <a:p>
            <a:r>
              <a:rPr lang="en-US" b="1" dirty="0"/>
              <a:t>Towards an Online Profiling System</a:t>
            </a:r>
          </a:p>
        </p:txBody>
      </p:sp>
      <p:pic>
        <p:nvPicPr>
          <p:cNvPr id="4" name="Picture 3"/>
          <p:cNvPicPr>
            <a:picLocks noChangeAspect="1"/>
          </p:cNvPicPr>
          <p:nvPr/>
        </p:nvPicPr>
        <p:blipFill>
          <a:blip r:embed="rId3"/>
          <a:stretch>
            <a:fillRect/>
          </a:stretch>
        </p:blipFill>
        <p:spPr>
          <a:xfrm>
            <a:off x="11959" y="1887638"/>
            <a:ext cx="2790112" cy="1890735"/>
          </a:xfrm>
          <a:prstGeom prst="rect">
            <a:avLst/>
          </a:prstGeom>
        </p:spPr>
      </p:pic>
      <p:sp>
        <p:nvSpPr>
          <p:cNvPr id="6" name="TextBox 5"/>
          <p:cNvSpPr txBox="1"/>
          <p:nvPr/>
        </p:nvSpPr>
        <p:spPr>
          <a:xfrm>
            <a:off x="15306" y="883373"/>
            <a:ext cx="3509244"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Initially Protect DRAM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with Strong ECC</a:t>
            </a:r>
          </a:p>
        </p:txBody>
      </p:sp>
      <p:sp>
        <p:nvSpPr>
          <p:cNvPr id="7" name="Oval 6"/>
          <p:cNvSpPr>
            <a:spLocks noChangeAspect="1"/>
          </p:cNvSpPr>
          <p:nvPr/>
        </p:nvSpPr>
        <p:spPr>
          <a:xfrm>
            <a:off x="2995618" y="1312874"/>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1</a:t>
            </a:r>
          </a:p>
        </p:txBody>
      </p:sp>
      <p:grpSp>
        <p:nvGrpSpPr>
          <p:cNvPr id="8" name="Group 7"/>
          <p:cNvGrpSpPr/>
          <p:nvPr/>
        </p:nvGrpSpPr>
        <p:grpSpPr>
          <a:xfrm>
            <a:off x="3621178" y="2059167"/>
            <a:ext cx="3273181" cy="2582606"/>
            <a:chOff x="428328" y="2110982"/>
            <a:chExt cx="3273181" cy="2582606"/>
          </a:xfrm>
        </p:grpSpPr>
        <p:cxnSp>
          <p:nvCxnSpPr>
            <p:cNvPr id="9" name="Straight Connector 8"/>
            <p:cNvCxnSpPr/>
            <p:nvPr/>
          </p:nvCxnSpPr>
          <p:spPr>
            <a:xfrm>
              <a:off x="3331890" y="2135878"/>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704366" y="2129654"/>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076842" y="2123430"/>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49881" y="4281301"/>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43673" y="3690373"/>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449318" y="2117206"/>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12657" y="2110982"/>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29848" y="2495297"/>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28328" y="3090309"/>
              <a:ext cx="325162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534160" y="2226069"/>
              <a:ext cx="3067764" cy="525790"/>
              <a:chOff x="534160" y="2226069"/>
              <a:chExt cx="3067764" cy="525790"/>
            </a:xfrm>
          </p:grpSpPr>
          <p:sp>
            <p:nvSpPr>
              <p:cNvPr id="37" name="Oval 36"/>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Oval 3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Oval 38"/>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Oval 3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Oval 40"/>
              <p:cNvSpPr/>
              <p:nvPr/>
            </p:nvSpPr>
            <p:spPr>
              <a:xfrm>
                <a:off x="3058623"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 name="Group 18"/>
            <p:cNvGrpSpPr/>
            <p:nvPr/>
          </p:nvGrpSpPr>
          <p:grpSpPr>
            <a:xfrm>
              <a:off x="541777" y="2821081"/>
              <a:ext cx="3058627" cy="525790"/>
              <a:chOff x="534160" y="2226069"/>
              <a:chExt cx="3058627" cy="525790"/>
            </a:xfrm>
          </p:grpSpPr>
          <p:sp>
            <p:nvSpPr>
              <p:cNvPr id="32" name="Oval 31"/>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p:cNvSpPr/>
              <p:nvPr/>
            </p:nvSpPr>
            <p:spPr>
              <a:xfrm>
                <a:off x="1167560"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Oval 33"/>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Oval 34"/>
              <p:cNvSpPr/>
              <p:nvPr/>
            </p:nvSpPr>
            <p:spPr>
              <a:xfrm>
                <a:off x="2425223"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Oval 35"/>
              <p:cNvSpPr/>
              <p:nvPr/>
            </p:nvSpPr>
            <p:spPr>
              <a:xfrm>
                <a:off x="3049486"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 name="Group 19"/>
            <p:cNvGrpSpPr/>
            <p:nvPr/>
          </p:nvGrpSpPr>
          <p:grpSpPr>
            <a:xfrm>
              <a:off x="538848" y="3430281"/>
              <a:ext cx="3067764" cy="525790"/>
              <a:chOff x="543297" y="2226069"/>
              <a:chExt cx="3067764" cy="525790"/>
            </a:xfrm>
          </p:grpSpPr>
          <p:sp>
            <p:nvSpPr>
              <p:cNvPr id="27" name="Oval 26"/>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Oval 2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Oval 30"/>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1" name="Group 20"/>
            <p:cNvGrpSpPr/>
            <p:nvPr/>
          </p:nvGrpSpPr>
          <p:grpSpPr>
            <a:xfrm>
              <a:off x="535919" y="4030345"/>
              <a:ext cx="3067764" cy="525790"/>
              <a:chOff x="543297" y="2226069"/>
              <a:chExt cx="3067764" cy="525790"/>
            </a:xfrm>
          </p:grpSpPr>
          <p:sp>
            <p:nvSpPr>
              <p:cNvPr id="22" name="Oval 21"/>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p:cNvSpPr/>
              <p:nvPr/>
            </p:nvSpPr>
            <p:spPr>
              <a:xfrm>
                <a:off x="1185834"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p:cNvSpPr/>
              <p:nvPr/>
            </p:nvSpPr>
            <p:spPr>
              <a:xfrm>
                <a:off x="2443497"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42" name="Lightning Bolt 41"/>
          <p:cNvSpPr/>
          <p:nvPr/>
        </p:nvSpPr>
        <p:spPr>
          <a:xfrm>
            <a:off x="5084308"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Lightning Bolt 42"/>
          <p:cNvSpPr/>
          <p:nvPr/>
        </p:nvSpPr>
        <p:spPr>
          <a:xfrm>
            <a:off x="5730147"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Lightning Bolt 43"/>
          <p:cNvSpPr/>
          <p:nvPr/>
        </p:nvSpPr>
        <p:spPr>
          <a:xfrm>
            <a:off x="5710323" y="283750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TextBox 44"/>
          <p:cNvSpPr txBox="1"/>
          <p:nvPr/>
        </p:nvSpPr>
        <p:spPr>
          <a:xfrm>
            <a:off x="4332838" y="863581"/>
            <a:ext cx="2627692"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Periodically Test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 Parts of DRAM</a:t>
            </a:r>
          </a:p>
        </p:txBody>
      </p:sp>
      <p:sp>
        <p:nvSpPr>
          <p:cNvPr id="46" name="Oval 45"/>
          <p:cNvSpPr>
            <a:spLocks noChangeAspect="1"/>
          </p:cNvSpPr>
          <p:nvPr/>
        </p:nvSpPr>
        <p:spPr>
          <a:xfrm>
            <a:off x="6872362" y="1293082"/>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2</a:t>
            </a:r>
          </a:p>
        </p:txBody>
      </p:sp>
      <p:grpSp>
        <p:nvGrpSpPr>
          <p:cNvPr id="70" name="Group 69"/>
          <p:cNvGrpSpPr/>
          <p:nvPr/>
        </p:nvGrpSpPr>
        <p:grpSpPr>
          <a:xfrm>
            <a:off x="6832259" y="2062634"/>
            <a:ext cx="2060493" cy="2570158"/>
            <a:chOff x="2912465" y="3911935"/>
            <a:chExt cx="2060493" cy="2570158"/>
          </a:xfrm>
          <a:solidFill>
            <a:srgbClr val="7F7F7F"/>
          </a:solidFill>
        </p:grpSpPr>
        <p:cxnSp>
          <p:nvCxnSpPr>
            <p:cNvPr id="71" name="Straight Connector 70"/>
            <p:cNvCxnSpPr/>
            <p:nvPr/>
          </p:nvCxnSpPr>
          <p:spPr>
            <a:xfrm>
              <a:off x="4560979" y="3924383"/>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2934018" y="6069693"/>
              <a:ext cx="2038940" cy="12561"/>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2927810" y="5488552"/>
              <a:ext cx="2045148"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2913985" y="4296250"/>
              <a:ext cx="2058973" cy="849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2912465" y="4885888"/>
              <a:ext cx="2060493"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Oval 78"/>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Oval 79"/>
            <p:cNvSpPr/>
            <p:nvPr/>
          </p:nvSpPr>
          <p:spPr>
            <a:xfrm>
              <a:off x="4285097" y="403012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Oval 80"/>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Oval 81"/>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Oval 82"/>
            <p:cNvSpPr/>
            <p:nvPr/>
          </p:nvSpPr>
          <p:spPr>
            <a:xfrm>
              <a:off x="4292714" y="46251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Oval 83"/>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Oval 84"/>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Oval 85"/>
            <p:cNvSpPr/>
            <p:nvPr/>
          </p:nvSpPr>
          <p:spPr>
            <a:xfrm>
              <a:off x="4289785" y="52343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Oval 8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8" name="Oval 8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Oval 88"/>
            <p:cNvSpPr/>
            <p:nvPr/>
          </p:nvSpPr>
          <p:spPr>
            <a:xfrm>
              <a:off x="4286856" y="583440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8" name="TextBox 97"/>
          <p:cNvSpPr txBox="1"/>
          <p:nvPr/>
        </p:nvSpPr>
        <p:spPr>
          <a:xfrm>
            <a:off x="7276450" y="2690470"/>
            <a:ext cx="1374520" cy="1015663"/>
          </a:xfrm>
          <a:prstGeom prst="rect">
            <a:avLst/>
          </a:prstGeom>
          <a:noFill/>
          <a:scene3d>
            <a:camera prst="orthographicFront">
              <a:rot lat="0" lon="0" rev="18900000"/>
            </a:camera>
            <a:lightRig rig="threePt" dir="t"/>
          </a:scene3d>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a:ea typeface="+mn-ea"/>
                <a:cs typeface="+mn-cs"/>
              </a:rPr>
              <a:t>ECC</a:t>
            </a:r>
          </a:p>
        </p:txBody>
      </p:sp>
      <p:grpSp>
        <p:nvGrpSpPr>
          <p:cNvPr id="100" name="Group 99"/>
          <p:cNvGrpSpPr/>
          <p:nvPr/>
        </p:nvGrpSpPr>
        <p:grpSpPr>
          <a:xfrm>
            <a:off x="2583355" y="2066276"/>
            <a:ext cx="4348647" cy="1399650"/>
            <a:chOff x="2561827" y="2066276"/>
            <a:chExt cx="4348647" cy="1399650"/>
          </a:xfrm>
        </p:grpSpPr>
        <p:sp>
          <p:nvSpPr>
            <p:cNvPr id="90" name="Rectangle 89"/>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1" name="TextBox 90"/>
            <p:cNvSpPr txBox="1"/>
            <p:nvPr/>
          </p:nvSpPr>
          <p:spPr>
            <a:xfrm>
              <a:off x="2561827" y="2819595"/>
              <a:ext cx="989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Test</a:t>
              </a:r>
            </a:p>
          </p:txBody>
        </p:sp>
        <p:cxnSp>
          <p:nvCxnSpPr>
            <p:cNvPr id="93" name="Straight Arrow Connector 92"/>
            <p:cNvCxnSpPr>
              <a:endCxn id="90"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9" name="&quot;No&quot; Symbol 98"/>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1" name="Group 100"/>
          <p:cNvGrpSpPr/>
          <p:nvPr/>
        </p:nvGrpSpPr>
        <p:grpSpPr>
          <a:xfrm>
            <a:off x="2585059" y="2670680"/>
            <a:ext cx="4348647" cy="1399650"/>
            <a:chOff x="2561827" y="2066276"/>
            <a:chExt cx="4348647" cy="1399650"/>
          </a:xfrm>
        </p:grpSpPr>
        <p:sp>
          <p:nvSpPr>
            <p:cNvPr id="102" name="Rectangle 101"/>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TextBox 102"/>
            <p:cNvSpPr txBox="1"/>
            <p:nvPr/>
          </p:nvSpPr>
          <p:spPr>
            <a:xfrm>
              <a:off x="2561827" y="2819595"/>
              <a:ext cx="989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Test</a:t>
              </a:r>
            </a:p>
          </p:txBody>
        </p:sp>
        <p:cxnSp>
          <p:nvCxnSpPr>
            <p:cNvPr id="104" name="Straight Arrow Connector 103"/>
            <p:cNvCxnSpPr>
              <a:endCxn id="102"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5" name="&quot;No&quot; Symbol 104"/>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6" name="Group 105"/>
          <p:cNvGrpSpPr/>
          <p:nvPr/>
        </p:nvGrpSpPr>
        <p:grpSpPr>
          <a:xfrm>
            <a:off x="2586763" y="3275084"/>
            <a:ext cx="4348647" cy="1399650"/>
            <a:chOff x="2561827" y="2066276"/>
            <a:chExt cx="4348647" cy="1399650"/>
          </a:xfrm>
        </p:grpSpPr>
        <p:sp>
          <p:nvSpPr>
            <p:cNvPr id="107" name="Rectangle 106"/>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TextBox 107"/>
            <p:cNvSpPr txBox="1"/>
            <p:nvPr/>
          </p:nvSpPr>
          <p:spPr>
            <a:xfrm>
              <a:off x="2561827" y="2819595"/>
              <a:ext cx="989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Test</a:t>
              </a:r>
            </a:p>
          </p:txBody>
        </p:sp>
        <p:cxnSp>
          <p:nvCxnSpPr>
            <p:cNvPr id="109" name="Straight Arrow Connector 108"/>
            <p:cNvCxnSpPr>
              <a:endCxn id="107"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0" name="&quot;No&quot; Symbol 109"/>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1" name="TextBox 110"/>
          <p:cNvSpPr txBox="1"/>
          <p:nvPr/>
        </p:nvSpPr>
        <p:spPr>
          <a:xfrm>
            <a:off x="5058325" y="4702165"/>
            <a:ext cx="3074605"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Mitigate errors and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reduce ECC</a:t>
            </a:r>
          </a:p>
        </p:txBody>
      </p:sp>
      <p:sp>
        <p:nvSpPr>
          <p:cNvPr id="112" name="Oval 111"/>
          <p:cNvSpPr>
            <a:spLocks noChangeAspect="1"/>
          </p:cNvSpPr>
          <p:nvPr/>
        </p:nvSpPr>
        <p:spPr>
          <a:xfrm>
            <a:off x="7821298" y="5131666"/>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3</a:t>
            </a:r>
          </a:p>
        </p:txBody>
      </p:sp>
      <p:grpSp>
        <p:nvGrpSpPr>
          <p:cNvPr id="114" name="Group 113"/>
          <p:cNvGrpSpPr/>
          <p:nvPr/>
        </p:nvGrpSpPr>
        <p:grpSpPr>
          <a:xfrm>
            <a:off x="6830554" y="2060898"/>
            <a:ext cx="1436182" cy="2563934"/>
            <a:chOff x="2912465" y="3911935"/>
            <a:chExt cx="1436182" cy="2563934"/>
          </a:xfrm>
          <a:solidFill>
            <a:schemeClr val="bg1">
              <a:lumMod val="50000"/>
            </a:schemeClr>
          </a:solidFill>
        </p:grpSpPr>
        <p:cxnSp>
          <p:nvCxnSpPr>
            <p:cNvPr id="115" name="Straight Connector 114"/>
            <p:cNvCxnSpPr/>
            <p:nvPr/>
          </p:nvCxnSpPr>
          <p:spPr>
            <a:xfrm flipV="1">
              <a:off x="2934018" y="6069693"/>
              <a:ext cx="1414629" cy="12562"/>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V="1">
              <a:off x="2927810" y="5488552"/>
              <a:ext cx="1420837"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V="1">
              <a:off x="2913985" y="4283223"/>
              <a:ext cx="1413134" cy="1302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V="1">
              <a:off x="2912465" y="4885888"/>
              <a:ext cx="1436182"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21" name="Oval 120"/>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Oval 121"/>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3" name="Oval 122"/>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4" name="Oval 123"/>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Oval 124"/>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6" name="Oval 125"/>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7" name="Oval 12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8" name="Oval 12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29" name="Picture 128"/>
          <p:cNvPicPr>
            <a:picLocks noChangeAspect="1"/>
          </p:cNvPicPr>
          <p:nvPr/>
        </p:nvPicPr>
        <p:blipFill>
          <a:blip r:embed="rId4"/>
          <a:stretch>
            <a:fillRect/>
          </a:stretch>
        </p:blipFill>
        <p:spPr>
          <a:xfrm>
            <a:off x="442836" y="4331776"/>
            <a:ext cx="2095500" cy="1013460"/>
          </a:xfrm>
          <a:prstGeom prst="rect">
            <a:avLst/>
          </a:prstGeom>
        </p:spPr>
      </p:pic>
      <p:sp>
        <p:nvSpPr>
          <p:cNvPr id="130" name="Lightning Bolt 129"/>
          <p:cNvSpPr/>
          <p:nvPr/>
        </p:nvSpPr>
        <p:spPr>
          <a:xfrm>
            <a:off x="1165262" y="4614186"/>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9825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par>
                          <p:cTn id="19" fill="hold">
                            <p:stCondLst>
                              <p:cond delay="0"/>
                            </p:stCondLst>
                            <p:childTnLst>
                              <p:par>
                                <p:cTn id="20" presetID="42" presetClass="path" presetSubtype="0" accel="50000" decel="50000" fill="hold" nodeType="afterEffect">
                                  <p:stCondLst>
                                    <p:cond delay="0"/>
                                  </p:stCondLst>
                                  <p:childTnLst>
                                    <p:animMotion origin="layout" path="M -1.64498E-6 -1.56069E-6 L -1.64498E-6 0.08856 " pathEditMode="relative" rAng="0" ptsTypes="AA">
                                      <p:cBhvr>
                                        <p:cTn id="21" dur="1000" fill="hold"/>
                                        <p:tgtEl>
                                          <p:spTgt spid="100"/>
                                        </p:tgtEl>
                                        <p:attrNameLst>
                                          <p:attrName>ppt_x</p:attrName>
                                          <p:attrName>ppt_y</p:attrName>
                                        </p:attrNameLst>
                                      </p:cBhvr>
                                      <p:rCtr x="0" y="4416"/>
                                    </p:animMotion>
                                  </p:childTnLst>
                                </p:cTn>
                              </p:par>
                            </p:childTnLst>
                          </p:cTn>
                        </p:par>
                        <p:par>
                          <p:cTn id="22" fill="hold">
                            <p:stCondLst>
                              <p:cond delay="1000"/>
                            </p:stCondLst>
                            <p:childTnLst>
                              <p:par>
                                <p:cTn id="23" presetID="3" presetClass="exit" presetSubtype="10" fill="hold" nodeType="afterEffect">
                                  <p:stCondLst>
                                    <p:cond delay="0"/>
                                  </p:stCondLst>
                                  <p:childTnLst>
                                    <p:animEffect transition="out" filter="blinds(horizontal)">
                                      <p:cBhvr>
                                        <p:cTn id="24" dur="500"/>
                                        <p:tgtEl>
                                          <p:spTgt spid="100"/>
                                        </p:tgtEl>
                                      </p:cBhvr>
                                    </p:animEffect>
                                    <p:set>
                                      <p:cBhvr>
                                        <p:cTn id="25" dur="1" fill="hold">
                                          <p:stCondLst>
                                            <p:cond delay="499"/>
                                          </p:stCondLst>
                                        </p:cTn>
                                        <p:tgtEl>
                                          <p:spTgt spid="100"/>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01"/>
                                        </p:tgtEl>
                                        <p:attrNameLst>
                                          <p:attrName>style.visibility</p:attrName>
                                        </p:attrNameLst>
                                      </p:cBhvr>
                                      <p:to>
                                        <p:strVal val="visible"/>
                                      </p:to>
                                    </p:set>
                                  </p:childTnLst>
                                </p:cTn>
                              </p:par>
                            </p:childTnLst>
                          </p:cTn>
                        </p:par>
                        <p:par>
                          <p:cTn id="28" fill="hold">
                            <p:stCondLst>
                              <p:cond delay="1500"/>
                            </p:stCondLst>
                            <p:childTnLst>
                              <p:par>
                                <p:cTn id="29" presetID="42" presetClass="path" presetSubtype="0" accel="50000" decel="50000" fill="hold" nodeType="afterEffect">
                                  <p:stCondLst>
                                    <p:cond delay="0"/>
                                  </p:stCondLst>
                                  <p:childTnLst>
                                    <p:animMotion origin="layout" path="M -1.64498E-6 -1.56069E-6 L -1.64498E-6 0.08856 " pathEditMode="relative" rAng="0" ptsTypes="AA">
                                      <p:cBhvr>
                                        <p:cTn id="30" dur="1000" fill="hold"/>
                                        <p:tgtEl>
                                          <p:spTgt spid="101"/>
                                        </p:tgtEl>
                                        <p:attrNameLst>
                                          <p:attrName>ppt_x</p:attrName>
                                          <p:attrName>ppt_y</p:attrName>
                                        </p:attrNameLst>
                                      </p:cBhvr>
                                      <p:rCtr x="0" y="4416"/>
                                    </p:animMotion>
                                  </p:childTnLst>
                                </p:cTn>
                              </p:par>
                            </p:childTnLst>
                          </p:cTn>
                        </p:par>
                        <p:par>
                          <p:cTn id="31" fill="hold">
                            <p:stCondLst>
                              <p:cond delay="2500"/>
                            </p:stCondLst>
                            <p:childTnLst>
                              <p:par>
                                <p:cTn id="32" presetID="3" presetClass="exit" presetSubtype="10" fill="hold" nodeType="afterEffect">
                                  <p:stCondLst>
                                    <p:cond delay="0"/>
                                  </p:stCondLst>
                                  <p:childTnLst>
                                    <p:animEffect transition="out" filter="blinds(horizontal)">
                                      <p:cBhvr>
                                        <p:cTn id="33" dur="500"/>
                                        <p:tgtEl>
                                          <p:spTgt spid="101"/>
                                        </p:tgtEl>
                                      </p:cBhvr>
                                    </p:animEffect>
                                    <p:set>
                                      <p:cBhvr>
                                        <p:cTn id="34" dur="1" fill="hold">
                                          <p:stCondLst>
                                            <p:cond delay="499"/>
                                          </p:stCondLst>
                                        </p:cTn>
                                        <p:tgtEl>
                                          <p:spTgt spid="101"/>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06"/>
                                        </p:tgtEl>
                                        <p:attrNameLst>
                                          <p:attrName>style.visibility</p:attrName>
                                        </p:attrNameLst>
                                      </p:cBhvr>
                                      <p:to>
                                        <p:strVal val="visible"/>
                                      </p:to>
                                    </p:set>
                                  </p:childTnLst>
                                </p:cTn>
                              </p:par>
                            </p:childTnLst>
                          </p:cTn>
                        </p:par>
                        <p:par>
                          <p:cTn id="37" fill="hold">
                            <p:stCondLst>
                              <p:cond delay="3000"/>
                            </p:stCondLst>
                            <p:childTnLst>
                              <p:par>
                                <p:cTn id="38" presetID="42" presetClass="path" presetSubtype="0" accel="50000" decel="50000" fill="hold" nodeType="afterEffect">
                                  <p:stCondLst>
                                    <p:cond delay="0"/>
                                  </p:stCondLst>
                                  <p:childTnLst>
                                    <p:animMotion origin="layout" path="M -1.64498E-6 -1.56069E-6 L -1.64498E-6 0.08856 " pathEditMode="relative" rAng="0" ptsTypes="AA">
                                      <p:cBhvr>
                                        <p:cTn id="39" dur="1000" fill="hold"/>
                                        <p:tgtEl>
                                          <p:spTgt spid="106"/>
                                        </p:tgtEl>
                                        <p:attrNameLst>
                                          <p:attrName>ppt_x</p:attrName>
                                          <p:attrName>ppt_y</p:attrName>
                                        </p:attrNameLst>
                                      </p:cBhvr>
                                      <p:rCtr x="0" y="4416"/>
                                    </p:animMotion>
                                  </p:childTnLst>
                                </p:cTn>
                              </p:par>
                            </p:childTnLst>
                          </p:cTn>
                        </p:par>
                        <p:par>
                          <p:cTn id="40" fill="hold">
                            <p:stCondLst>
                              <p:cond delay="4000"/>
                            </p:stCondLst>
                            <p:childTnLst>
                              <p:par>
                                <p:cTn id="41" presetID="3" presetClass="exit" presetSubtype="10" fill="hold" nodeType="afterEffect">
                                  <p:stCondLst>
                                    <p:cond delay="0"/>
                                  </p:stCondLst>
                                  <p:childTnLst>
                                    <p:animEffect transition="out" filter="blinds(horizontal)">
                                      <p:cBhvr>
                                        <p:cTn id="42" dur="500"/>
                                        <p:tgtEl>
                                          <p:spTgt spid="106"/>
                                        </p:tgtEl>
                                      </p:cBhvr>
                                    </p:animEffect>
                                    <p:set>
                                      <p:cBhvr>
                                        <p:cTn id="43" dur="1" fill="hold">
                                          <p:stCondLst>
                                            <p:cond delay="499"/>
                                          </p:stCondLst>
                                        </p:cTn>
                                        <p:tgtEl>
                                          <p:spTgt spid="10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11"/>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1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 presetClass="exit" presetSubtype="10" fill="hold" grpId="0" nodeType="clickEffect">
                                  <p:stCondLst>
                                    <p:cond delay="0"/>
                                  </p:stCondLst>
                                  <p:childTnLst>
                                    <p:animEffect transition="out" filter="blinds(horizontal)">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par>
                                <p:cTn id="55" presetID="3" presetClass="exit" presetSubtype="10" fill="hold" grpId="0" nodeType="withEffect">
                                  <p:stCondLst>
                                    <p:cond delay="0"/>
                                  </p:stCondLst>
                                  <p:childTnLst>
                                    <p:animEffect transition="out" filter="blinds(horizontal)">
                                      <p:cBhvr>
                                        <p:cTn id="56" dur="500"/>
                                        <p:tgtEl>
                                          <p:spTgt spid="43"/>
                                        </p:tgtEl>
                                      </p:cBhvr>
                                    </p:animEffect>
                                    <p:set>
                                      <p:cBhvr>
                                        <p:cTn id="57" dur="1" fill="hold">
                                          <p:stCondLst>
                                            <p:cond delay="499"/>
                                          </p:stCondLst>
                                        </p:cTn>
                                        <p:tgtEl>
                                          <p:spTgt spid="43"/>
                                        </p:tgtEl>
                                        <p:attrNameLst>
                                          <p:attrName>style.visibility</p:attrName>
                                        </p:attrNameLst>
                                      </p:cBhvr>
                                      <p:to>
                                        <p:strVal val="hidden"/>
                                      </p:to>
                                    </p:set>
                                  </p:childTnLst>
                                </p:cTn>
                              </p:par>
                              <p:par>
                                <p:cTn id="58" presetID="3" presetClass="exit" presetSubtype="10" fill="hold" grpId="0" nodeType="withEffect">
                                  <p:stCondLst>
                                    <p:cond delay="0"/>
                                  </p:stCondLst>
                                  <p:childTnLst>
                                    <p:animEffect transition="out" filter="blinds(horizontal)">
                                      <p:cBhvr>
                                        <p:cTn id="59" dur="500"/>
                                        <p:tgtEl>
                                          <p:spTgt spid="44"/>
                                        </p:tgtEl>
                                      </p:cBhvr>
                                    </p:animEffect>
                                    <p:set>
                                      <p:cBhvr>
                                        <p:cTn id="60" dur="1" fill="hold">
                                          <p:stCondLst>
                                            <p:cond delay="499"/>
                                          </p:stCondLst>
                                        </p:cTn>
                                        <p:tgtEl>
                                          <p:spTgt spid="4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nodeType="clickEffect">
                                  <p:stCondLst>
                                    <p:cond delay="0"/>
                                  </p:stCondLst>
                                  <p:childTnLst>
                                    <p:animEffect transition="out" filter="blinds(horizontal)">
                                      <p:cBhvr>
                                        <p:cTn id="64" dur="500"/>
                                        <p:tgtEl>
                                          <p:spTgt spid="70"/>
                                        </p:tgtEl>
                                      </p:cBhvr>
                                    </p:animEffect>
                                    <p:set>
                                      <p:cBhvr>
                                        <p:cTn id="65" dur="1" fill="hold">
                                          <p:stCondLst>
                                            <p:cond delay="499"/>
                                          </p:stCondLst>
                                        </p:cTn>
                                        <p:tgtEl>
                                          <p:spTgt spid="70"/>
                                        </p:tgtEl>
                                        <p:attrNameLst>
                                          <p:attrName>style.visibility</p:attrName>
                                        </p:attrNameLst>
                                      </p:cBhvr>
                                      <p:to>
                                        <p:strVal val="hidden"/>
                                      </p:to>
                                    </p:set>
                                  </p:childTnLst>
                                </p:cTn>
                              </p:par>
                              <p:par>
                                <p:cTn id="66" presetID="3" presetClass="exit" presetSubtype="10" fill="hold" grpId="0" nodeType="withEffect">
                                  <p:stCondLst>
                                    <p:cond delay="0"/>
                                  </p:stCondLst>
                                  <p:childTnLst>
                                    <p:animEffect transition="out" filter="blinds(horizontal)">
                                      <p:cBhvr>
                                        <p:cTn id="67" dur="500"/>
                                        <p:tgtEl>
                                          <p:spTgt spid="98"/>
                                        </p:tgtEl>
                                      </p:cBhvr>
                                    </p:animEffect>
                                    <p:set>
                                      <p:cBhvr>
                                        <p:cTn id="68" dur="1" fill="hold">
                                          <p:stCondLst>
                                            <p:cond delay="499"/>
                                          </p:stCondLst>
                                        </p:cTn>
                                        <p:tgtEl>
                                          <p:spTgt spid="98"/>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1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6" grpId="0" animBg="1"/>
      <p:bldP spid="7" grpId="0" animBg="1"/>
      <p:bldP spid="42" grpId="0" animBg="1"/>
      <p:bldP spid="43" grpId="0" animBg="1"/>
      <p:bldP spid="44" grpId="0" animBg="1"/>
      <p:bldP spid="45" grpId="0" animBg="1"/>
      <p:bldP spid="46" grpId="0" animBg="1"/>
      <p:bldP spid="98" grpId="0"/>
      <p:bldP spid="111" grpId="0" animBg="1"/>
      <p:bldP spid="112"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err="1"/>
              <a:t>Moinuddin</a:t>
            </a:r>
            <a:r>
              <a:rPr lang="en-US" sz="1800" dirty="0"/>
              <a:t> Qureshi, </a:t>
            </a:r>
            <a:r>
              <a:rPr lang="en-US" sz="1800" dirty="0" err="1"/>
              <a:t>Dae</a:t>
            </a:r>
            <a:r>
              <a:rPr lang="en-US" sz="1800" dirty="0"/>
              <a:t> Hyun Kim, Samira Khan, Prashant Nair, and Onur Mutlu,</a:t>
            </a:r>
            <a:br>
              <a:rPr lang="en-US" sz="1800" dirty="0"/>
            </a:br>
            <a:r>
              <a:rPr lang="en-US" sz="1800" b="1" dirty="0">
                <a:hlinkClick r:id="rId2"/>
              </a:rPr>
              <a:t>"AVATAR: A Variable-Retention-Time (VRT) Aware Refresh for DRAM Systems"</a:t>
            </a:r>
            <a:r>
              <a:rPr lang="en-US" sz="1800" dirty="0"/>
              <a:t> </a:t>
            </a:r>
            <a:br>
              <a:rPr lang="en-US" sz="1800" dirty="0"/>
            </a:br>
            <a:r>
              <a:rPr lang="en-US" sz="1800" i="1" dirty="0"/>
              <a:t>Proceedings of the </a:t>
            </a:r>
            <a:r>
              <a:rPr lang="en-US" sz="1800" i="1" dirty="0">
                <a:hlinkClick r:id="rId3"/>
              </a:rPr>
              <a:t>45th Annual IEEE/IFIP International Conference on Dependable Systems and Networks</a:t>
            </a:r>
            <a:r>
              <a:rPr lang="en-US" sz="1800" i="1" dirty="0"/>
              <a:t> (</a:t>
            </a:r>
            <a:r>
              <a:rPr lang="en-US" sz="1800" b="1" i="1" dirty="0"/>
              <a:t>DSN</a:t>
            </a:r>
            <a:r>
              <a:rPr lang="en-US" sz="1800" i="1" dirty="0"/>
              <a:t>)</a:t>
            </a:r>
            <a:r>
              <a:rPr lang="en-US" sz="1800" dirty="0"/>
              <a:t>, Rio de Janeiro, Brazil, June 2015.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9" name="Title 1"/>
          <p:cNvSpPr>
            <a:spLocks noGrp="1"/>
          </p:cNvSpPr>
          <p:nvPr>
            <p:ph type="title"/>
          </p:nvPr>
        </p:nvSpPr>
        <p:spPr>
          <a:xfrm>
            <a:off x="228600" y="152400"/>
            <a:ext cx="8915400" cy="884238"/>
          </a:xfrm>
        </p:spPr>
        <p:txBody>
          <a:bodyPr/>
          <a:lstStyle/>
          <a:p>
            <a:r>
              <a:rPr lang="en-US" dirty="0"/>
              <a:t>Handling Variable Retention Time </a:t>
            </a:r>
            <a:r>
              <a:rPr lang="en-US" sz="2600" b="1" dirty="0">
                <a:solidFill>
                  <a:srgbClr val="006633"/>
                </a:solidFill>
              </a:rPr>
              <a:t>[DSN’15]</a:t>
            </a:r>
            <a:r>
              <a:rPr lang="en-US" sz="3400" dirty="0"/>
              <a:t> </a:t>
            </a:r>
          </a:p>
        </p:txBody>
      </p:sp>
      <p:pic>
        <p:nvPicPr>
          <p:cNvPr id="10" name="Picture 9"/>
          <p:cNvPicPr>
            <a:picLocks noChangeAspect="1"/>
          </p:cNvPicPr>
          <p:nvPr/>
        </p:nvPicPr>
        <p:blipFill>
          <a:blip r:embed="rId6"/>
          <a:stretch>
            <a:fillRect/>
          </a:stretch>
        </p:blipFill>
        <p:spPr>
          <a:xfrm>
            <a:off x="0" y="3933056"/>
            <a:ext cx="9144000" cy="1642219"/>
          </a:xfrm>
          <a:prstGeom prst="rect">
            <a:avLst/>
          </a:prstGeom>
        </p:spPr>
      </p:pic>
    </p:spTree>
    <p:extLst>
      <p:ext uri="{BB962C8B-B14F-4D97-AF65-F5344CB8AC3E}">
        <p14:creationId xmlns:p14="http://schemas.microsoft.com/office/powerpoint/2010/main" val="89067962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28600" y="152400"/>
            <a:ext cx="8840694" cy="1066800"/>
          </a:xfrm>
        </p:spPr>
        <p:txBody>
          <a:bodyPr>
            <a:noAutofit/>
          </a:bodyPr>
          <a:lstStyle/>
          <a:p>
            <a:r>
              <a:rPr lang="en-US" sz="3800" dirty="0"/>
              <a:t>DRAM Capacity, Bandwidth, Latency Trends</a:t>
            </a:r>
          </a:p>
        </p:txBody>
      </p:sp>
      <p:sp>
        <p:nvSpPr>
          <p:cNvPr id="9" name="TextBox 8"/>
          <p:cNvSpPr txBox="1"/>
          <p:nvPr/>
        </p:nvSpPr>
        <p:spPr>
          <a:xfrm>
            <a:off x="7744727" y="1230673"/>
            <a:ext cx="10054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D3B62"/>
                </a:solidFill>
                <a:effectLst/>
                <a:uLnTx/>
                <a:uFillTx/>
                <a:latin typeface="Tahoma"/>
                <a:ea typeface="+mn-ea"/>
                <a:cs typeface="+mn-cs"/>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5742A"/>
                </a:solidFill>
                <a:effectLst/>
                <a:uLnTx/>
                <a:uFillTx/>
                <a:latin typeface="Tahoma"/>
                <a:ea typeface="+mn-ea"/>
                <a:cs typeface="+mn-cs"/>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4136"/>
                </a:solidFill>
                <a:effectLst/>
                <a:uLnTx/>
                <a:uFillTx/>
                <a:latin typeface="Tahoma"/>
                <a:ea typeface="+mn-ea"/>
                <a:cs typeface="+mn-cs"/>
              </a:rPr>
              <a:t>1.3x</a:t>
            </a:r>
            <a:endParaRPr kumimoji="0" lang="en-US" sz="3200" b="0" i="0" u="none" strike="noStrike" kern="1200" cap="none" spc="0" normalizeH="0" baseline="0" noProof="0" dirty="0">
              <a:ln>
                <a:noFill/>
              </a:ln>
              <a:solidFill>
                <a:srgbClr val="FF4136"/>
              </a:solidFill>
              <a:effectLst/>
              <a:uLnTx/>
              <a:uFillTx/>
              <a:latin typeface="Tahoma"/>
              <a:ea typeface="+mn-ea"/>
              <a:cs typeface="+mn-cs"/>
            </a:endParaRPr>
          </a:p>
        </p:txBody>
      </p:sp>
    </p:spTree>
    <p:extLst>
      <p:ext uri="{BB962C8B-B14F-4D97-AF65-F5344CB8AC3E}">
        <p14:creationId xmlns:p14="http://schemas.microsoft.com/office/powerpoint/2010/main" val="27835467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a:t>
            </a:r>
            <a:r>
              <a:rPr lang="en-US" sz="1800" dirty="0" err="1"/>
              <a:t>Donghyuk</a:t>
            </a:r>
            <a:r>
              <a:rPr lang="en-US" sz="1800" dirty="0"/>
              <a:t> Lee, and Onur Mutlu,</a:t>
            </a:r>
            <a:br>
              <a:rPr lang="en-US" sz="1800" dirty="0"/>
            </a:br>
            <a:r>
              <a:rPr lang="en-US" sz="1800" b="1" dirty="0">
                <a:hlinkClick r:id="rId2"/>
              </a:rPr>
              <a:t>"PARBOR: An Efficient System-Level Technique to Detect Data-Dependent Failures in DRAM"</a:t>
            </a:r>
            <a:r>
              <a:rPr lang="en-US" sz="1800" dirty="0"/>
              <a:t> </a:t>
            </a:r>
            <a:br>
              <a:rPr lang="en-US" sz="1800" dirty="0"/>
            </a:br>
            <a:r>
              <a:rPr lang="en-US" sz="1800" i="1" dirty="0"/>
              <a:t>Proceedings of the </a:t>
            </a:r>
            <a:r>
              <a:rPr lang="en-US" sz="1800" i="1" dirty="0">
                <a:hlinkClick r:id="rId3"/>
              </a:rPr>
              <a:t>45th Annual IEEE/IFIP International Conference on Dependable Systems and Networks</a:t>
            </a:r>
            <a:r>
              <a:rPr lang="en-US" sz="1800" i="1" dirty="0"/>
              <a:t> (</a:t>
            </a:r>
            <a:r>
              <a:rPr lang="en-US" sz="1800" b="1" i="1" dirty="0"/>
              <a:t>DSN</a:t>
            </a:r>
            <a:r>
              <a:rPr lang="en-US" sz="1800" i="1" dirty="0"/>
              <a:t>)</a:t>
            </a:r>
            <a:r>
              <a:rPr lang="en-US" sz="1800" dirty="0"/>
              <a:t>, Toulouse, France, June 2016.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7" name="Title 1"/>
          <p:cNvSpPr>
            <a:spLocks noGrp="1"/>
          </p:cNvSpPr>
          <p:nvPr>
            <p:ph type="title"/>
          </p:nvPr>
        </p:nvSpPr>
        <p:spPr>
          <a:xfrm>
            <a:off x="228600" y="152400"/>
            <a:ext cx="8610600" cy="1066800"/>
          </a:xfrm>
        </p:spPr>
        <p:txBody>
          <a:bodyPr/>
          <a:lstStyle/>
          <a:p>
            <a:r>
              <a:rPr lang="en-US" dirty="0"/>
              <a:t>Handling Data-Dependent Failures </a:t>
            </a:r>
            <a:r>
              <a:rPr lang="en-US" sz="2600" b="1" dirty="0">
                <a:solidFill>
                  <a:srgbClr val="006633"/>
                </a:solidFill>
              </a:rPr>
              <a:t>[DSN’16]</a:t>
            </a:r>
            <a:r>
              <a:rPr lang="en-US" sz="2600" dirty="0"/>
              <a:t> </a:t>
            </a:r>
            <a:r>
              <a:rPr lang="en-US" dirty="0"/>
              <a:t> </a:t>
            </a:r>
          </a:p>
        </p:txBody>
      </p:sp>
      <p:pic>
        <p:nvPicPr>
          <p:cNvPr id="8" name="Picture 7"/>
          <p:cNvPicPr>
            <a:picLocks noChangeAspect="1"/>
          </p:cNvPicPr>
          <p:nvPr/>
        </p:nvPicPr>
        <p:blipFill>
          <a:blip r:embed="rId6"/>
          <a:stretch>
            <a:fillRect/>
          </a:stretch>
        </p:blipFill>
        <p:spPr>
          <a:xfrm>
            <a:off x="0" y="3893823"/>
            <a:ext cx="9144000" cy="1839433"/>
          </a:xfrm>
          <a:prstGeom prst="rect">
            <a:avLst/>
          </a:prstGeom>
        </p:spPr>
      </p:pic>
    </p:spTree>
    <p:extLst>
      <p:ext uri="{BB962C8B-B14F-4D97-AF65-F5344CB8AC3E}">
        <p14:creationId xmlns:p14="http://schemas.microsoft.com/office/powerpoint/2010/main" val="2193375054"/>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Chris Wilkerson, </a:t>
            </a:r>
            <a:r>
              <a:rPr lang="en-US" sz="1800" dirty="0" err="1"/>
              <a:t>Zhe</a:t>
            </a:r>
            <a:r>
              <a:rPr lang="en-US" sz="1800" dirty="0"/>
              <a:t> Wang, </a:t>
            </a:r>
            <a:r>
              <a:rPr lang="en-US" sz="1800" dirty="0" err="1"/>
              <a:t>Alaa</a:t>
            </a:r>
            <a:r>
              <a:rPr lang="en-US" sz="1800" dirty="0"/>
              <a:t> R. </a:t>
            </a:r>
            <a:r>
              <a:rPr lang="en-US" sz="1800" dirty="0" err="1"/>
              <a:t>Alameldeen</a:t>
            </a:r>
            <a:r>
              <a:rPr lang="en-US" sz="1800" dirty="0"/>
              <a:t>, </a:t>
            </a:r>
            <a:r>
              <a:rPr lang="en-US" sz="1800" dirty="0" err="1"/>
              <a:t>Donghyuk</a:t>
            </a:r>
            <a:r>
              <a:rPr lang="en-US" sz="1800" dirty="0"/>
              <a:t> Lee, and Onur Mutlu,</a:t>
            </a:r>
            <a:br>
              <a:rPr lang="en-US" sz="1800" dirty="0"/>
            </a:br>
            <a:r>
              <a:rPr lang="en-US" sz="1800" b="1" dirty="0">
                <a:hlinkClick r:id="rId2"/>
              </a:rPr>
              <a:t>"Detecting and Mitigating Data-Dependent DRAM Failures by Exploiting Current Memory Content"</a:t>
            </a:r>
            <a:br>
              <a:rPr lang="en-US" sz="1800" dirty="0"/>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10"/>
          <a:stretch>
            <a:fillRect/>
          </a:stretch>
        </p:blipFill>
        <p:spPr>
          <a:xfrm>
            <a:off x="0" y="4042310"/>
            <a:ext cx="9144000" cy="1618938"/>
          </a:xfrm>
          <a:prstGeom prst="rect">
            <a:avLst/>
          </a:prstGeom>
        </p:spPr>
      </p:pic>
      <p:sp>
        <p:nvSpPr>
          <p:cNvPr id="9" name="Title 1"/>
          <p:cNvSpPr>
            <a:spLocks noGrp="1"/>
          </p:cNvSpPr>
          <p:nvPr>
            <p:ph type="title"/>
          </p:nvPr>
        </p:nvSpPr>
        <p:spPr>
          <a:xfrm>
            <a:off x="107504" y="152400"/>
            <a:ext cx="9036496" cy="1066800"/>
          </a:xfrm>
        </p:spPr>
        <p:txBody>
          <a:bodyPr/>
          <a:lstStyle/>
          <a:p>
            <a:r>
              <a:rPr lang="en-US" dirty="0"/>
              <a:t>Handling Data-Dependent </a:t>
            </a:r>
            <a:r>
              <a:rPr lang="en-US"/>
              <a:t>Failures </a:t>
            </a:r>
            <a:r>
              <a:rPr lang="en-US" sz="2600" b="1">
                <a:solidFill>
                  <a:srgbClr val="006633"/>
                </a:solidFill>
              </a:rPr>
              <a:t>[MICRO’17]</a:t>
            </a:r>
            <a:r>
              <a:rPr lang="en-US" sz="2600"/>
              <a:t> </a:t>
            </a:r>
            <a:r>
              <a:rPr lang="en-US"/>
              <a:t> </a:t>
            </a:r>
            <a:endParaRPr lang="en-US" dirty="0"/>
          </a:p>
        </p:txBody>
      </p:sp>
    </p:spTree>
    <p:extLst>
      <p:ext uri="{BB962C8B-B14F-4D97-AF65-F5344CB8AC3E}">
        <p14:creationId xmlns:p14="http://schemas.microsoft.com/office/powerpoint/2010/main" val="857852102"/>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Handling Both DPD and VRT </a:t>
            </a:r>
            <a:r>
              <a:rPr lang="en-US" sz="2600" b="1" dirty="0"/>
              <a:t>[ISCA’17]</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hlinkClick r:id="rId3"/>
              </a:rPr>
              <a:t>"The Reach Profiler (REAPER): Enabling the Mitigation of DRAM Retention Failures via Profiling at Aggressive Conditions"</a:t>
            </a:r>
            <a:br>
              <a:rPr lang="en-US" sz="1800" dirty="0"/>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41040126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Takeaway, Reinforced</a:t>
            </a:r>
          </a:p>
        </p:txBody>
      </p:sp>
      <p:sp>
        <p:nvSpPr>
          <p:cNvPr id="3" name="Content Placeholder 2"/>
          <p:cNvSpPr>
            <a:spLocks noGrp="1"/>
          </p:cNvSpPr>
          <p:nvPr>
            <p:ph idx="1"/>
          </p:nvPr>
        </p:nvSpPr>
        <p:spPr>
          <a:xfrm>
            <a:off x="0" y="1844824"/>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t>for Security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157893344"/>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44824"/>
            <a:ext cx="8428037" cy="822325"/>
          </a:xfrm>
        </p:spPr>
        <p:txBody>
          <a:bodyPr/>
          <a:lstStyle/>
          <a:p>
            <a:pPr algn="ctr" eaLnBrk="1" hangingPunct="1"/>
            <a:r>
              <a:rPr lang="en-US" sz="5000" dirty="0">
                <a:latin typeface="Garamond" charset="0"/>
              </a:rPr>
              <a:t>Keeping Future Memory Secure</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315965031"/>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NAND Flash Memory Vulnerabilities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805" y="1219200"/>
            <a:ext cx="8453023" cy="51643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06939" y="1484784"/>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41910597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NAND Flash Vulnerabilities </a:t>
            </a:r>
            <a:r>
              <a:rPr lang="en-US" sz="3200" b="1" dirty="0">
                <a:solidFill>
                  <a:srgbClr val="006633"/>
                </a:solidFill>
                <a:latin typeface="Garamond" charset="0"/>
                <a:ea typeface="ＭＳ Ｐゴシック" pitchFamily="-105" charset="-128"/>
                <a:cs typeface="ＭＳ Ｐゴシック" pitchFamily="-105" charset="-128"/>
              </a:rPr>
              <a:t>[HPCA’17]</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rotWithShape="1">
          <a:blip r:embed="rId2"/>
          <a:srcRect t="6317" b="32108"/>
          <a:stretch/>
        </p:blipFill>
        <p:spPr>
          <a:xfrm>
            <a:off x="35496" y="1052736"/>
            <a:ext cx="8969184" cy="4402008"/>
          </a:xfrm>
          <a:prstGeom prst="rect">
            <a:avLst/>
          </a:prstGeom>
          <a:ln w="19050">
            <a:solidFill>
              <a:schemeClr val="tx1">
                <a:lumMod val="50000"/>
                <a:lumOff val="50000"/>
              </a:schemeClr>
            </a:solidFill>
          </a:ln>
          <a:effectLst>
            <a:outerShdw blurRad="50800" dist="38100" dir="2700000" algn="tl" rotWithShape="0">
              <a:prstClr val="black">
                <a:alpha val="40000"/>
              </a:prstClr>
            </a:outerShdw>
          </a:effectLst>
        </p:spPr>
      </p:pic>
      <p:sp>
        <p:nvSpPr>
          <p:cNvPr id="6" name="TextBox 5"/>
          <p:cNvSpPr txBox="1"/>
          <p:nvPr/>
        </p:nvSpPr>
        <p:spPr>
          <a:xfrm>
            <a:off x="0" y="5805264"/>
            <a:ext cx="9111662"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https://people.inf.ethz.ch/omutlu/pub/flash-memory-programming-vulnerabilities_hpca17.pdf</a:t>
            </a:r>
            <a:r>
              <a:rPr kumimoji="0" lang="en-US" sz="17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7" name="TextBox 6"/>
          <p:cNvSpPr txBox="1"/>
          <p:nvPr/>
        </p:nvSpPr>
        <p:spPr>
          <a:xfrm>
            <a:off x="3538332" y="1009814"/>
            <a:ext cx="18977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0000"/>
                </a:solidFill>
                <a:effectLst/>
                <a:uLnTx/>
                <a:uFillTx/>
                <a:latin typeface="Tahoma"/>
                <a:ea typeface="+mn-ea"/>
                <a:cs typeface="+mn-cs"/>
              </a:rPr>
              <a:t>HPCA, Feb. </a:t>
            </a:r>
            <a:r>
              <a:rPr kumimoji="0" lang="en-US" sz="1800" b="0" i="1" u="none" strike="noStrike" kern="1200" cap="none" spc="0" normalizeH="0" baseline="0" noProof="0" dirty="0">
                <a:ln>
                  <a:noFill/>
                </a:ln>
                <a:solidFill>
                  <a:srgbClr val="FF0000"/>
                </a:solidFill>
                <a:effectLst/>
                <a:uLnTx/>
                <a:uFillTx/>
                <a:latin typeface="Tahoma"/>
                <a:ea typeface="+mn-ea"/>
                <a:cs typeface="+mn-cs"/>
              </a:rPr>
              <a:t>2017</a:t>
            </a:r>
          </a:p>
        </p:txBody>
      </p:sp>
    </p:spTree>
    <p:extLst>
      <p:ext uri="{BB962C8B-B14F-4D97-AF65-F5344CB8AC3E}">
        <p14:creationId xmlns:p14="http://schemas.microsoft.com/office/powerpoint/2010/main" val="2120906980"/>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Keep Memory Secure?</a:t>
            </a:r>
          </a:p>
        </p:txBody>
      </p:sp>
      <p:sp>
        <p:nvSpPr>
          <p:cNvPr id="3" name="Content Placeholder 2"/>
          <p:cNvSpPr>
            <a:spLocks noGrp="1"/>
          </p:cNvSpPr>
          <p:nvPr>
            <p:ph idx="1"/>
          </p:nvPr>
        </p:nvSpPr>
        <p:spPr>
          <a:xfrm>
            <a:off x="228600" y="1268760"/>
            <a:ext cx="8610600" cy="4979640"/>
          </a:xfrm>
        </p:spPr>
        <p:txBody>
          <a:bodyPr/>
          <a:lstStyle/>
          <a:p>
            <a:r>
              <a:rPr lang="en-US" dirty="0"/>
              <a:t>DRAM</a:t>
            </a:r>
          </a:p>
          <a:p>
            <a:endParaRPr lang="en-US" dirty="0"/>
          </a:p>
          <a:p>
            <a:r>
              <a:rPr lang="en-US" dirty="0"/>
              <a:t>Flash memory</a:t>
            </a:r>
          </a:p>
          <a:p>
            <a:endParaRPr lang="en-US" dirty="0"/>
          </a:p>
          <a:p>
            <a:r>
              <a:rPr lang="en-US" dirty="0"/>
              <a:t>Emerging Technologies</a:t>
            </a:r>
          </a:p>
          <a:p>
            <a:pPr lvl="1"/>
            <a:r>
              <a:rPr lang="en-US" dirty="0"/>
              <a:t>Phase Change Memory</a:t>
            </a:r>
          </a:p>
          <a:p>
            <a:pPr lvl="1"/>
            <a:r>
              <a:rPr lang="en-US" dirty="0"/>
              <a:t>STT-MRAM</a:t>
            </a:r>
          </a:p>
          <a:p>
            <a:pPr lvl="1"/>
            <a:r>
              <a:rPr lang="en-US" dirty="0"/>
              <a:t>RRAM, memristors</a:t>
            </a:r>
          </a:p>
          <a:p>
            <a:pPr lvl="1"/>
            <a:r>
              <a:rPr lang="en-US" dirty="0"/>
              <a:t>… </a:t>
            </a:r>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79749860"/>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Solution Direction: Principled Designs</a:t>
            </a:r>
          </a:p>
        </p:txBody>
      </p:sp>
      <p:sp>
        <p:nvSpPr>
          <p:cNvPr id="3" name="Content Placeholder 2"/>
          <p:cNvSpPr>
            <a:spLocks noGrp="1"/>
          </p:cNvSpPr>
          <p:nvPr>
            <p:ph idx="1"/>
          </p:nvPr>
        </p:nvSpPr>
        <p:spPr>
          <a:xfrm>
            <a:off x="179512" y="548680"/>
            <a:ext cx="8784976" cy="5193723"/>
          </a:xfrm>
        </p:spPr>
        <p:txBody>
          <a:bodyPr/>
          <a:lstStyle/>
          <a:p>
            <a:pPr marL="0" indent="0" algn="ctr">
              <a:buNone/>
            </a:pPr>
            <a:endParaRPr lang="en-US" sz="5200" dirty="0"/>
          </a:p>
          <a:p>
            <a:pPr marL="0" indent="0" algn="ctr">
              <a:buNone/>
            </a:pPr>
            <a:r>
              <a:rPr lang="en-US" sz="5200" dirty="0">
                <a:solidFill>
                  <a:srgbClr val="0000FF"/>
                </a:solidFill>
              </a:rPr>
              <a:t>Design fundamentally secure</a:t>
            </a:r>
          </a:p>
          <a:p>
            <a:pPr marL="0" indent="0" algn="ctr">
              <a:buNone/>
            </a:pPr>
            <a:r>
              <a:rPr lang="en-US" sz="5200" dirty="0">
                <a:solidFill>
                  <a:srgbClr val="0000FF"/>
                </a:solidFill>
              </a:rPr>
              <a:t>computing architectures </a:t>
            </a:r>
          </a:p>
          <a:p>
            <a:pPr marL="0" indent="0" algn="ctr">
              <a:buNone/>
            </a:pPr>
            <a:endParaRPr lang="en-US" sz="5200" dirty="0">
              <a:solidFill>
                <a:srgbClr val="0000FF"/>
              </a:solidFill>
            </a:endParaRPr>
          </a:p>
          <a:p>
            <a:pPr marL="0" indent="0" algn="ctr">
              <a:buNone/>
            </a:pPr>
            <a:r>
              <a:rPr lang="en-US" sz="5200" dirty="0">
                <a:solidFill>
                  <a:srgbClr val="FF0000"/>
                </a:solidFill>
              </a:rPr>
              <a:t>Predict and prevent </a:t>
            </a:r>
          </a:p>
          <a:p>
            <a:pPr marL="0" indent="0" algn="ctr">
              <a:buNone/>
            </a:pPr>
            <a:r>
              <a:rPr lang="en-US" sz="5200" dirty="0">
                <a:solidFill>
                  <a:srgbClr val="FF0000"/>
                </a:solidFill>
              </a:rPr>
              <a:t>such safety issues</a:t>
            </a:r>
          </a:p>
          <a:p>
            <a:pPr marL="0" indent="0" algn="ctr">
              <a:buNone/>
            </a:pPr>
            <a:endParaRPr lang="en-US" sz="5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15859198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Architecting Future Memory for Security </a:t>
            </a:r>
          </a:p>
        </p:txBody>
      </p:sp>
      <p:sp>
        <p:nvSpPr>
          <p:cNvPr id="3" name="Content Placeholder 2"/>
          <p:cNvSpPr>
            <a:spLocks noGrp="1"/>
          </p:cNvSpPr>
          <p:nvPr>
            <p:ph idx="1"/>
          </p:nvPr>
        </p:nvSpPr>
        <p:spPr>
          <a:xfrm>
            <a:off x="0" y="980728"/>
            <a:ext cx="9144000" cy="5112568"/>
          </a:xfrm>
        </p:spPr>
        <p:txBody>
          <a:bodyPr/>
          <a:lstStyle/>
          <a:p>
            <a:r>
              <a:rPr lang="en-US" b="1" dirty="0">
                <a:solidFill>
                  <a:srgbClr val="FF0000"/>
                </a:solidFill>
              </a:rPr>
              <a:t>Understand</a:t>
            </a:r>
            <a:r>
              <a:rPr lang="en-US" dirty="0">
                <a:solidFill>
                  <a:srgbClr val="FF0000"/>
                </a:solidFill>
              </a:rPr>
              <a:t>:</a:t>
            </a:r>
            <a:r>
              <a:rPr lang="en-US" dirty="0">
                <a:solidFill>
                  <a:srgbClr val="0000FF"/>
                </a:solidFill>
              </a:rPr>
              <a:t> Methods for vulnerability modeling &amp; discovery</a:t>
            </a:r>
          </a:p>
          <a:p>
            <a:pPr lvl="1"/>
            <a:r>
              <a:rPr lang="en-US" dirty="0"/>
              <a:t>Modeling and prediction based on real (device) data and analysis</a:t>
            </a:r>
          </a:p>
          <a:p>
            <a:pPr lvl="1"/>
            <a:r>
              <a:rPr lang="en-US" dirty="0"/>
              <a:t>Understanding vulnerabilities</a:t>
            </a:r>
          </a:p>
          <a:p>
            <a:pPr lvl="1"/>
            <a:r>
              <a:rPr lang="en-US" dirty="0"/>
              <a:t>Developing reliable metrics</a:t>
            </a:r>
          </a:p>
          <a:p>
            <a:pPr marL="0" indent="0">
              <a:buNone/>
            </a:pPr>
            <a:endParaRPr lang="en-US" sz="1800" dirty="0"/>
          </a:p>
          <a:p>
            <a:r>
              <a:rPr lang="en-US" b="1" dirty="0">
                <a:solidFill>
                  <a:srgbClr val="FF0000"/>
                </a:solidFill>
              </a:rPr>
              <a:t>Architect</a:t>
            </a:r>
            <a:r>
              <a:rPr lang="en-US" dirty="0">
                <a:solidFill>
                  <a:srgbClr val="FF0000"/>
                </a:solidFill>
              </a:rPr>
              <a:t>:</a:t>
            </a:r>
            <a:r>
              <a:rPr lang="en-US" dirty="0">
                <a:solidFill>
                  <a:srgbClr val="0000FF"/>
                </a:solidFill>
              </a:rPr>
              <a:t> Principled architectures with security as key concern</a:t>
            </a:r>
          </a:p>
          <a:p>
            <a:pPr lvl="1"/>
            <a:r>
              <a:rPr lang="en-US" dirty="0"/>
              <a:t>Good partitioning of duties across the stack</a:t>
            </a:r>
          </a:p>
          <a:p>
            <a:pPr lvl="1"/>
            <a:r>
              <a:rPr lang="en-US" dirty="0"/>
              <a:t>Cannot give up performance and efficiency</a:t>
            </a:r>
          </a:p>
          <a:p>
            <a:pPr lvl="1"/>
            <a:r>
              <a:rPr lang="en-US" dirty="0"/>
              <a:t>Patch-ability in the field</a:t>
            </a:r>
          </a:p>
          <a:p>
            <a:endParaRPr lang="en-US" sz="1800" dirty="0"/>
          </a:p>
          <a:p>
            <a:r>
              <a:rPr lang="en-US" b="1" dirty="0">
                <a:solidFill>
                  <a:srgbClr val="FF0000"/>
                </a:solidFill>
              </a:rPr>
              <a:t>Design &amp; Test</a:t>
            </a:r>
            <a:r>
              <a:rPr lang="en-US" dirty="0">
                <a:solidFill>
                  <a:srgbClr val="FF0000"/>
                </a:solidFill>
              </a:rPr>
              <a:t>:</a:t>
            </a:r>
            <a:r>
              <a:rPr lang="en-US" dirty="0">
                <a:solidFill>
                  <a:srgbClr val="0000FF"/>
                </a:solidFill>
              </a:rPr>
              <a:t> Principled design, automation, (online) testing</a:t>
            </a:r>
          </a:p>
          <a:p>
            <a:pPr lvl="1"/>
            <a:r>
              <a:rPr lang="en-US" dirty="0"/>
              <a:t>Design for security</a:t>
            </a:r>
          </a:p>
          <a:p>
            <a:pPr lvl="1"/>
            <a:r>
              <a:rPr lang="en-US" dirty="0"/>
              <a:t>High coverage and good interaction with system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2471578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(III)</a:t>
            </a:r>
          </a:p>
        </p:txBody>
      </p:sp>
      <p:sp>
        <p:nvSpPr>
          <p:cNvPr id="27651"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pPr lvl="1"/>
            <a:r>
              <a:rPr lang="en-US" dirty="0">
                <a:solidFill>
                  <a:srgbClr val="FF0000"/>
                </a:solidFill>
                <a:latin typeface="Tahoma" charset="0"/>
                <a:ea typeface="ＭＳ Ｐゴシック" charset="0"/>
              </a:rPr>
              <a:t>~40-50% energy spent in off-chip memory hierarchy </a:t>
            </a:r>
            <a:r>
              <a:rPr lang="en-US" sz="1800" dirty="0">
                <a:solidFill>
                  <a:srgbClr val="008000"/>
                </a:solidFill>
                <a:latin typeface="Tahoma" charset="0"/>
                <a:ea typeface="ＭＳ Ｐゴシック" charset="0"/>
              </a:rPr>
              <a:t>[Lefurgy, IEEE Computer’03] </a:t>
            </a:r>
            <a:r>
              <a:rPr lang="en-US" dirty="0">
                <a:solidFill>
                  <a:srgbClr val="FF0000"/>
                </a:solidFill>
                <a:latin typeface="Tahoma" charset="0"/>
                <a:ea typeface="ＭＳ Ｐゴシック" charset="0"/>
              </a:rPr>
              <a:t>&gt;40% power in DRAM </a:t>
            </a:r>
            <a:r>
              <a:rPr lang="en-US" sz="1800" dirty="0">
                <a:solidFill>
                  <a:srgbClr val="008000"/>
                </a:solidFill>
                <a:latin typeface="Tahoma" charset="0"/>
                <a:ea typeface="ＭＳ Ｐゴシック" charset="0"/>
              </a:rPr>
              <a:t>[Ware, HPCA’10][Paul,ISCA’15]</a:t>
            </a:r>
          </a:p>
          <a:p>
            <a:pPr lvl="1"/>
            <a:r>
              <a:rPr lang="en-US" dirty="0">
                <a:solidFill>
                  <a:srgbClr val="FF0000"/>
                </a:solidFill>
                <a:latin typeface="Tahoma" charset="0"/>
                <a:ea typeface="ＭＳ Ｐゴシック" charset="0"/>
              </a:rPr>
              <a:t>DRAM consumes power even when not used (periodic refresh)</a:t>
            </a: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765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52ED14-562A-7B41-81C5-4AADBA53F90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923814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2" name="Title 1"/>
          <p:cNvSpPr txBox="1">
            <a:spLocks/>
          </p:cNvSpPr>
          <p:nvPr/>
        </p:nvSpPr>
        <p:spPr bwMode="auto">
          <a:xfrm>
            <a:off x="107504" y="152400"/>
            <a:ext cx="9036496"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500" b="0" i="0" u="none" strike="noStrike" kern="1200" cap="none" spc="0" normalizeH="0" baseline="0" noProof="0" dirty="0">
                <a:ln>
                  <a:noFill/>
                </a:ln>
                <a:solidFill>
                  <a:srgbClr val="006633"/>
                </a:solidFill>
                <a:effectLst/>
                <a:uLnTx/>
                <a:uFillTx/>
                <a:latin typeface="Garamond"/>
                <a:ea typeface="+mj-ea"/>
                <a:cs typeface="+mj-cs"/>
              </a:rPr>
              <a:t>Understand and Model with Experiments (DRAM)</a:t>
            </a:r>
          </a:p>
        </p:txBody>
      </p:sp>
    </p:spTree>
    <p:extLst>
      <p:ext uri="{BB962C8B-B14F-4D97-AF65-F5344CB8AC3E}">
        <p14:creationId xmlns:p14="http://schemas.microsoft.com/office/powerpoint/2010/main" val="2124838905"/>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Understand and Model with Experiments (Flash)</a:t>
            </a:r>
            <a:endParaRPr lang="en-US" sz="3800" dirty="0"/>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61" name="Rectangle 60"/>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Tree>
    <p:extLst>
      <p:ext uri="{BB962C8B-B14F-4D97-AF65-F5344CB8AC3E}">
        <p14:creationId xmlns:p14="http://schemas.microsoft.com/office/powerpoint/2010/main" val="693971023"/>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Recall: Collapse of the “Galloping Gertie”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http://</a:t>
            </a:r>
            <a:r>
              <a:rPr kumimoji="0" lang="en-US" sz="800" b="0" i="0" u="none" strike="noStrike" kern="1200" cap="none" spc="0" normalizeH="0" baseline="0" noProof="0" dirty="0" err="1">
                <a:ln>
                  <a:noFill/>
                </a:ln>
                <a:solidFill>
                  <a:srgbClr val="000000"/>
                </a:solidFill>
                <a:effectLst/>
                <a:uLnTx/>
                <a:uFillTx/>
                <a:latin typeface="Tahoma"/>
                <a:ea typeface="+mn-ea"/>
                <a:cs typeface="+mn-cs"/>
              </a:rPr>
              <a:t>www.wsdot.wa.gov</a:t>
            </a:r>
            <a:r>
              <a:rPr kumimoji="0" lang="en-US" sz="800" b="0" i="0" u="none" strike="noStrike" kern="1200" cap="none" spc="0" normalizeH="0" baseline="0" noProof="0" dirty="0">
                <a:ln>
                  <a:noFill/>
                </a:ln>
                <a:solidFill>
                  <a:srgbClr val="000000"/>
                </a:solidFill>
                <a:effectLst/>
                <a:uLnTx/>
                <a:uFillTx/>
                <a:latin typeface="Tahoma"/>
                <a:ea typeface="+mn-ea"/>
                <a:cs typeface="+mn-cs"/>
              </a:rPr>
              <a:t>/</a:t>
            </a:r>
            <a:r>
              <a:rPr kumimoji="0" lang="en-US" sz="800" b="0" i="0" u="none" strike="noStrike" kern="1200" cap="none" spc="0" normalizeH="0" baseline="0" noProof="0" dirty="0" err="1">
                <a:ln>
                  <a:noFill/>
                </a:ln>
                <a:solidFill>
                  <a:srgbClr val="000000"/>
                </a:solidFill>
                <a:effectLst/>
                <a:uLnTx/>
                <a:uFillTx/>
                <a:latin typeface="Tahoma"/>
                <a:ea typeface="+mn-ea"/>
                <a:cs typeface="+mn-cs"/>
              </a:rPr>
              <a:t>tnbhistory</a:t>
            </a:r>
            <a:r>
              <a:rPr kumimoji="0" lang="en-US" sz="800" b="0" i="0" u="none" strike="noStrike" kern="1200" cap="none" spc="0" normalizeH="0" baseline="0" noProof="0" dirty="0">
                <a:ln>
                  <a:noFill/>
                </a:ln>
                <a:solidFill>
                  <a:srgbClr val="000000"/>
                </a:solidFill>
                <a:effectLst/>
                <a:uLnTx/>
                <a:uFillTx/>
                <a:latin typeface="Tahoma"/>
                <a:ea typeface="+mn-ea"/>
                <a:cs typeface="+mn-cs"/>
              </a:rPr>
              <a:t>/connections/connections3.htm</a:t>
            </a:r>
          </a:p>
        </p:txBody>
      </p:sp>
    </p:spTree>
    <p:extLst>
      <p:ext uri="{BB962C8B-B14F-4D97-AF65-F5344CB8AC3E}">
        <p14:creationId xmlns:p14="http://schemas.microsoft.com/office/powerpoint/2010/main" val="2585825843"/>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Example (1994)</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25344"/>
            <a:ext cx="589456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By </a:t>
            </a:r>
            <a:r>
              <a:rPr kumimoji="0" lang="ko-KR" altLang="en-US" sz="1000" b="0" i="0" u="none" strike="noStrike" kern="1200" cap="none" spc="0" normalizeH="0" baseline="0" noProof="0" dirty="0" err="1">
                <a:ln>
                  <a:noFill/>
                </a:ln>
                <a:solidFill>
                  <a:srgbClr val="000000"/>
                </a:solidFill>
                <a:effectLst/>
                <a:uLnTx/>
                <a:uFillTx/>
                <a:latin typeface="Calibri"/>
                <a:ea typeface="+mn-ea"/>
                <a:cs typeface="Calibri"/>
              </a:rPr>
              <a:t>최광모</a:t>
            </a:r>
            <a:r>
              <a:rPr kumimoji="0" lang="ko-KR" altLang="en-US" sz="1000" b="0" i="0" u="none" strike="noStrike" kern="1200" cap="none" spc="0" normalizeH="0" baseline="0" noProof="0" dirty="0">
                <a:ln>
                  <a:noFill/>
                </a:ln>
                <a:solidFill>
                  <a:srgbClr val="000000"/>
                </a:solidFill>
                <a:effectLst/>
                <a:uLnTx/>
                <a:uFillTx/>
                <a:latin typeface="Calibri"/>
                <a:ea typeface="+mn-ea"/>
                <a:cs typeface="Calibri"/>
              </a:rPr>
              <a:t> </a:t>
            </a:r>
            <a:r>
              <a:rPr kumimoji="0" lang="en-US" altLang="ko-KR"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Own work, CC BY-SA 4.0,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commons.wikimedia.org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/w/</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index.php?curid</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=35197984</a:t>
            </a:r>
          </a:p>
        </p:txBody>
      </p:sp>
      <p:pic>
        <p:nvPicPr>
          <p:cNvPr id="8" name="Picture 7">
            <a:extLst>
              <a:ext uri="{FF2B5EF4-FFF2-40B4-BE49-F238E27FC236}">
                <a16:creationId xmlns:a16="http://schemas.microsoft.com/office/drawing/2014/main" id="{472123AD-AEFB-4E4D-93DA-A25F100E0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1" y="1125036"/>
            <a:ext cx="8011255" cy="5238128"/>
          </a:xfrm>
          <a:prstGeom prst="rect">
            <a:avLst/>
          </a:prstGeom>
        </p:spPr>
      </p:pic>
    </p:spTree>
    <p:extLst>
      <p:ext uri="{BB962C8B-B14F-4D97-AF65-F5344CB8AC3E}">
        <p14:creationId xmlns:p14="http://schemas.microsoft.com/office/powerpoint/2010/main" val="527004869"/>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1DA8-913A-3045-9F66-87C6E1F3CD95}"/>
              </a:ext>
            </a:extLst>
          </p:cNvPr>
          <p:cNvSpPr>
            <a:spLocks noGrp="1"/>
          </p:cNvSpPr>
          <p:nvPr>
            <p:ph type="title"/>
          </p:nvPr>
        </p:nvSpPr>
        <p:spPr/>
        <p:txBody>
          <a:bodyPr/>
          <a:lstStyle/>
          <a:p>
            <a:r>
              <a:rPr lang="en-US" dirty="0"/>
              <a:t>Yet Another Example (2007)</a:t>
            </a:r>
          </a:p>
        </p:txBody>
      </p:sp>
      <p:sp>
        <p:nvSpPr>
          <p:cNvPr id="4" name="Slide Number Placeholder 3">
            <a:extLst>
              <a:ext uri="{FF2B5EF4-FFF2-40B4-BE49-F238E27FC236}">
                <a16:creationId xmlns:a16="http://schemas.microsoft.com/office/drawing/2014/main" id="{28948C3B-F3B0-BE49-8119-B72955907EF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10" name="Content Placeholder 9">
            <a:extLst>
              <a:ext uri="{FF2B5EF4-FFF2-40B4-BE49-F238E27FC236}">
                <a16:creationId xmlns:a16="http://schemas.microsoft.com/office/drawing/2014/main" id="{829E0BDC-6CCF-764A-A63F-5C9456C2FF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504" y="1052736"/>
            <a:ext cx="7128792" cy="5326792"/>
          </a:xfrm>
        </p:spPr>
      </p:pic>
      <p:sp>
        <p:nvSpPr>
          <p:cNvPr id="12" name="TextBox 11">
            <a:extLst>
              <a:ext uri="{FF2B5EF4-FFF2-40B4-BE49-F238E27FC236}">
                <a16:creationId xmlns:a16="http://schemas.microsoft.com/office/drawing/2014/main" id="{A00832F1-8E7E-3C47-B5BD-1DCEE2A58036}"/>
              </a:ext>
            </a:extLst>
          </p:cNvPr>
          <p:cNvSpPr txBox="1"/>
          <p:nvPr/>
        </p:nvSpPr>
        <p:spPr>
          <a:xfrm>
            <a:off x="1590829" y="6453336"/>
            <a:ext cx="661591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Morry</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Gash/AP,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www.npr.org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/2017/08/01/540669701/10-years-after-bridge-collapse-america-is-still-crumbling?t=1535427165809</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br>
            <a:endPar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endParaRPr>
          </a:p>
        </p:txBody>
      </p:sp>
    </p:spTree>
    <p:extLst>
      <p:ext uri="{BB962C8B-B14F-4D97-AF65-F5344CB8AC3E}">
        <p14:creationId xmlns:p14="http://schemas.microsoft.com/office/powerpoint/2010/main" val="1937249741"/>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More Recent Example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25344"/>
            <a:ext cx="608371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AFP / Valery HACHE,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www.capitalfm.co.ke</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/news/2018/08/genoa-bridge-collapse-what-we-know/</a:t>
            </a:r>
          </a:p>
        </p:txBody>
      </p:sp>
      <p:pic>
        <p:nvPicPr>
          <p:cNvPr id="6" name="Picture 5">
            <a:extLst>
              <a:ext uri="{FF2B5EF4-FFF2-40B4-BE49-F238E27FC236}">
                <a16:creationId xmlns:a16="http://schemas.microsoft.com/office/drawing/2014/main" id="{6DACB559-AEF1-2644-9258-F852B452C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27" y="1507232"/>
            <a:ext cx="8507445" cy="4298032"/>
          </a:xfrm>
          <a:prstGeom prst="rect">
            <a:avLst/>
          </a:prstGeom>
        </p:spPr>
      </p:pic>
    </p:spTree>
    <p:extLst>
      <p:ext uri="{BB962C8B-B14F-4D97-AF65-F5344CB8AC3E}">
        <p14:creationId xmlns:p14="http://schemas.microsoft.com/office/powerpoint/2010/main" val="254187300"/>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Takeaway, Again</a:t>
            </a:r>
          </a:p>
        </p:txBody>
      </p:sp>
      <p:sp>
        <p:nvSpPr>
          <p:cNvPr id="3" name="Content Placeholder 2"/>
          <p:cNvSpPr>
            <a:spLocks noGrp="1"/>
          </p:cNvSpPr>
          <p:nvPr>
            <p:ph idx="1"/>
          </p:nvPr>
        </p:nvSpPr>
        <p:spPr>
          <a:xfrm>
            <a:off x="0" y="1844824"/>
            <a:ext cx="9144000" cy="2088232"/>
          </a:xfrm>
        </p:spPr>
        <p:txBody>
          <a:bodyPr/>
          <a:lstStyle/>
          <a:p>
            <a:pPr marL="0" indent="0" algn="ctr">
              <a:buNone/>
            </a:pPr>
            <a:r>
              <a:rPr lang="en-US" sz="6400" dirty="0">
                <a:solidFill>
                  <a:srgbClr val="FF0000"/>
                </a:solidFill>
              </a:rPr>
              <a:t>In-Field Patch-ability</a:t>
            </a:r>
          </a:p>
          <a:p>
            <a:pPr marL="0" indent="0" algn="ctr">
              <a:buNone/>
            </a:pPr>
            <a:r>
              <a:rPr lang="en-US" sz="6400" dirty="0">
                <a:solidFill>
                  <a:srgbClr val="0000FF"/>
                </a:solidFill>
              </a:rPr>
              <a:t>(Intelligent Memory)</a:t>
            </a:r>
          </a:p>
          <a:p>
            <a:pPr marL="0" indent="0" algn="ctr">
              <a:buNone/>
            </a:pPr>
            <a:r>
              <a:rPr lang="en-US" sz="6400" dirty="0">
                <a:solidFill>
                  <a:srgbClr val="FF0000"/>
                </a:solidFill>
              </a:rPr>
              <a:t>Can Avoid Such Failures</a:t>
            </a:r>
          </a:p>
          <a:p>
            <a:pPr marL="0" indent="0" algn="ctr">
              <a:buNone/>
            </a:pPr>
            <a:endParaRPr lang="en-US" sz="6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132602495"/>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14587"/>
            <a:ext cx="8428037" cy="822325"/>
          </a:xfrm>
        </p:spPr>
        <p:txBody>
          <a:bodyPr/>
          <a:lstStyle/>
          <a:p>
            <a:pPr algn="ctr" eaLnBrk="1" hangingPunct="1"/>
            <a:r>
              <a:rPr lang="en-US" sz="5000" dirty="0">
                <a:latin typeface="Garamond" charset="0"/>
              </a:rPr>
              <a:t>Memory Is Not Only Bad</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266277473"/>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76130"/>
            <a:ext cx="9144000" cy="2473836"/>
          </a:xfrm>
          <a:prstGeom prst="rect">
            <a:avLst/>
          </a:prstGeom>
          <a:noFill/>
        </p:spPr>
        <p:txBody>
          <a:bodyPr anchor="ctr">
            <a:noAutofit/>
          </a:bodyPr>
          <a:lstStyle/>
          <a:p>
            <a:pPr algn="ctr">
              <a:lnSpc>
                <a:spcPct val="100000"/>
              </a:lnSpc>
            </a:pPr>
            <a:r>
              <a:rPr lang="en-US" sz="3400" b="1" i="1" dirty="0">
                <a:solidFill>
                  <a:schemeClr val="bg1">
                    <a:lumMod val="95000"/>
                  </a:schemeClr>
                </a:solidFill>
                <a:latin typeface="Cambria"/>
                <a:cs typeface="Cambria"/>
              </a:rPr>
              <a:t>D-</a:t>
            </a:r>
            <a:r>
              <a:rPr lang="en-US" sz="3400" b="1" i="1" dirty="0" err="1">
                <a:solidFill>
                  <a:schemeClr val="bg1">
                    <a:lumMod val="95000"/>
                  </a:schemeClr>
                </a:solidFill>
                <a:latin typeface="Cambria"/>
                <a:cs typeface="Cambria"/>
              </a:rPr>
              <a:t>RaNGe</a:t>
            </a:r>
            <a:r>
              <a:rPr lang="en-US" sz="3400" b="1" i="1" dirty="0">
                <a:solidFill>
                  <a:schemeClr val="bg1">
                    <a:lumMod val="95000"/>
                  </a:schemeClr>
                </a:solidFill>
                <a:latin typeface="Cambria"/>
                <a:cs typeface="Cambria"/>
              </a:rPr>
              <a:t>: </a:t>
            </a:r>
            <a:r>
              <a:rPr lang="en-US" sz="3400" b="1" dirty="0">
                <a:solidFill>
                  <a:schemeClr val="bg1">
                    <a:lumMod val="95000"/>
                  </a:schemeClr>
                </a:solidFill>
                <a:latin typeface="Cambria"/>
                <a:cs typeface="Cambria"/>
              </a:rPr>
              <a:t>Using Commodity DRAM Devices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to Generate True Random Numbers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with Low Latency and High Throughput</a:t>
            </a:r>
          </a:p>
        </p:txBody>
      </p:sp>
      <p:sp>
        <p:nvSpPr>
          <p:cNvPr id="103" name="Subtitle 2"/>
          <p:cNvSpPr>
            <a:spLocks noGrp="1"/>
          </p:cNvSpPr>
          <p:nvPr>
            <p:ph type="subTitle" idx="4294967295"/>
          </p:nvPr>
        </p:nvSpPr>
        <p:spPr>
          <a:xfrm>
            <a:off x="228600" y="3381681"/>
            <a:ext cx="8686800" cy="724829"/>
          </a:xfrm>
          <a:prstGeom prst="rect">
            <a:avLst/>
          </a:prstGeom>
        </p:spPr>
        <p:txBody>
          <a:bodyPr anchor="ctr">
            <a:noAutofit/>
          </a:bodyPr>
          <a:lstStyle/>
          <a:p>
            <a:pPr marL="0" indent="0" algn="ctr">
              <a:buNone/>
            </a:pPr>
            <a:r>
              <a:rPr lang="en-US" sz="2800" b="1" u="sng" dirty="0" err="1">
                <a:latin typeface="Cambria"/>
                <a:cs typeface="Cambria"/>
              </a:rPr>
              <a:t>Jeremie</a:t>
            </a:r>
            <a:r>
              <a:rPr lang="en-US" sz="2800" b="1" u="sng" dirty="0">
                <a:latin typeface="Cambria"/>
                <a:cs typeface="Cambria"/>
              </a:rPr>
              <a:t> S. Kim</a:t>
            </a:r>
            <a:r>
              <a:rPr lang="en-US" sz="2800" b="1" dirty="0">
                <a:latin typeface="Cambria"/>
                <a:cs typeface="Cambria"/>
              </a:rPr>
              <a:t>    </a:t>
            </a:r>
            <a:r>
              <a:rPr lang="en-US" sz="2800" b="1" dirty="0" err="1">
                <a:latin typeface="Cambria"/>
                <a:cs typeface="Cambria"/>
              </a:rPr>
              <a:t>Minesh</a:t>
            </a:r>
            <a:r>
              <a:rPr lang="en-US" sz="2800" b="1" dirty="0">
                <a:latin typeface="Cambria"/>
                <a:cs typeface="Cambria"/>
              </a:rPr>
              <a:t> Patel  </a:t>
            </a:r>
          </a:p>
          <a:p>
            <a:pPr marL="0" indent="0" algn="ctr">
              <a:buNone/>
            </a:pPr>
            <a:r>
              <a:rPr lang="en-US" sz="2800" b="1" dirty="0">
                <a:latin typeface="Cambria"/>
                <a:cs typeface="Cambria"/>
              </a:rPr>
              <a:t>Hasan Hassan </a:t>
            </a:r>
            <a:r>
              <a:rPr lang="en-US" b="1" dirty="0">
                <a:latin typeface="Cambria"/>
                <a:cs typeface="Cambria"/>
              </a:rPr>
              <a:t>  Lois </a:t>
            </a:r>
            <a:r>
              <a:rPr lang="en-US" b="1" dirty="0" err="1">
                <a:latin typeface="Cambria"/>
                <a:cs typeface="Cambria"/>
              </a:rPr>
              <a:t>Orosa</a:t>
            </a:r>
            <a:r>
              <a:rPr lang="en-US" b="1" dirty="0">
                <a:latin typeface="Cambria"/>
                <a:cs typeface="Cambria"/>
              </a:rPr>
              <a:t>   </a:t>
            </a:r>
            <a:r>
              <a:rPr lang="en-US" sz="2800" b="1" dirty="0" err="1">
                <a:latin typeface="Cambria"/>
                <a:cs typeface="Cambria"/>
              </a:rPr>
              <a:t>Onur</a:t>
            </a:r>
            <a:r>
              <a:rPr lang="en-US" sz="2800" b="1" dirty="0">
                <a:latin typeface="Cambria"/>
                <a:cs typeface="Cambria"/>
              </a:rPr>
              <a:t> </a:t>
            </a:r>
            <a:r>
              <a:rPr lang="en-US" sz="2800" b="1" dirty="0" err="1">
                <a:latin typeface="Cambria"/>
                <a:cs typeface="Cambria"/>
              </a:rPr>
              <a:t>Mutlu</a:t>
            </a:r>
            <a:r>
              <a:rPr lang="en-US" sz="2800" b="1" dirty="0">
                <a:latin typeface="Cambria"/>
                <a:cs typeface="Cambria"/>
              </a:rPr>
              <a:t>  </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410"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716968" y="5909981"/>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43922" y="4616581"/>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0A79BC0-0603-1647-9891-AA85FD198804}"/>
              </a:ext>
            </a:extLst>
          </p:cNvPr>
          <p:cNvSpPr/>
          <p:nvPr/>
        </p:nvSpPr>
        <p:spPr>
          <a:xfrm>
            <a:off x="6352786" y="4324193"/>
            <a:ext cx="244971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HPCA 2019</a:t>
            </a:r>
          </a:p>
        </p:txBody>
      </p:sp>
    </p:spTree>
    <p:extLst>
      <p:ext uri="{BB962C8B-B14F-4D97-AF65-F5344CB8AC3E}">
        <p14:creationId xmlns:p14="http://schemas.microsoft.com/office/powerpoint/2010/main" val="116640904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b="1" dirty="0"/>
              <a:t>DRAM Latency Characterization of 282 LPDDR4 DRAM Devices</a:t>
            </a:r>
          </a:p>
        </p:txBody>
      </p:sp>
      <p:sp>
        <p:nvSpPr>
          <p:cNvPr id="3" name="Content Placeholder 2"/>
          <p:cNvSpPr>
            <a:spLocks noGrp="1"/>
          </p:cNvSpPr>
          <p:nvPr>
            <p:ph idx="1"/>
          </p:nvPr>
        </p:nvSpPr>
        <p:spPr>
          <a:xfrm>
            <a:off x="75991" y="1683657"/>
            <a:ext cx="8987622" cy="4546320"/>
          </a:xfrm>
        </p:spPr>
        <p:txBody>
          <a:bodyPr/>
          <a:lstStyle/>
          <a:p>
            <a:r>
              <a:rPr lang="en-US" sz="3200" dirty="0"/>
              <a:t>Latency failures come from accessing DRAM with </a:t>
            </a:r>
            <a:r>
              <a:rPr lang="en-US" sz="3200" b="1" dirty="0">
                <a:solidFill>
                  <a:srgbClr val="C00000"/>
                </a:solidFill>
              </a:rPr>
              <a:t>reduced</a:t>
            </a:r>
            <a:r>
              <a:rPr lang="en-US" sz="3200" dirty="0"/>
              <a:t> timing parameters.</a:t>
            </a:r>
          </a:p>
          <a:p>
            <a:endParaRPr lang="en-US" dirty="0"/>
          </a:p>
          <a:p>
            <a:r>
              <a:rPr lang="en-US" sz="3200" b="1" dirty="0"/>
              <a:t>Key Observations:</a:t>
            </a:r>
          </a:p>
          <a:p>
            <a:pPr marL="971550" lvl="1" indent="-514350">
              <a:buFont typeface="+mj-lt"/>
              <a:buAutoNum type="arabicPeriod"/>
            </a:pPr>
            <a:r>
              <a:rPr lang="en-US" dirty="0"/>
              <a:t>A cell’s </a:t>
            </a:r>
            <a:r>
              <a:rPr lang="en-US" b="1" dirty="0">
                <a:solidFill>
                  <a:schemeClr val="accent6">
                    <a:lumMod val="75000"/>
                  </a:schemeClr>
                </a:solidFill>
              </a:rPr>
              <a:t>latency failure</a:t>
            </a:r>
            <a:r>
              <a:rPr lang="en-US" dirty="0"/>
              <a:t> probability is determined by </a:t>
            </a:r>
            <a:r>
              <a:rPr lang="en-US" b="1" dirty="0">
                <a:solidFill>
                  <a:schemeClr val="accent5"/>
                </a:solidFill>
              </a:rPr>
              <a:t>random process variation</a:t>
            </a:r>
          </a:p>
          <a:p>
            <a:pPr marL="971550" lvl="1" indent="-514350">
              <a:buFont typeface="+mj-lt"/>
              <a:buAutoNum type="arabicPeriod"/>
            </a:pPr>
            <a:endParaRPr lang="en-US" sz="3200" dirty="0"/>
          </a:p>
          <a:p>
            <a:pPr marL="971550" lvl="1" indent="-514350">
              <a:buFont typeface="+mj-lt"/>
              <a:buAutoNum type="arabicPeriod"/>
            </a:pPr>
            <a:r>
              <a:rPr lang="en-US" dirty="0"/>
              <a:t>Some cells fail </a:t>
            </a:r>
            <a:r>
              <a:rPr lang="en-US" b="1" dirty="0">
                <a:solidFill>
                  <a:srgbClr val="7030A0"/>
                </a:solidFill>
              </a:rPr>
              <a:t>randomly</a:t>
            </a:r>
          </a:p>
          <a:p>
            <a:endParaRPr lang="en-US" dirty="0"/>
          </a:p>
        </p:txBody>
      </p:sp>
    </p:spTree>
    <p:extLst>
      <p:ext uri="{BB962C8B-B14F-4D97-AF65-F5344CB8AC3E}">
        <p14:creationId xmlns:p14="http://schemas.microsoft.com/office/powerpoint/2010/main" val="258172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solidFill>
                  <a:srgbClr val="006633"/>
                </a:solidFill>
              </a:rPr>
              <a:t>DRAM Is Critical for Performance &amp; Energy</a:t>
            </a:r>
            <a:endParaRPr lang="en-US" dirty="0"/>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960730505"/>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1242623" y="246527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b="1" dirty="0"/>
              <a:t>D-</a:t>
            </a:r>
            <a:r>
              <a:rPr lang="en-US" b="1" dirty="0" err="1"/>
              <a:t>RaNGe</a:t>
            </a:r>
            <a:r>
              <a:rPr lang="en-US" b="1" dirty="0"/>
              <a:t> Key Idea</a:t>
            </a:r>
          </a:p>
        </p:txBody>
      </p:sp>
      <p:grpSp>
        <p:nvGrpSpPr>
          <p:cNvPr id="71" name="Group 70"/>
          <p:cNvGrpSpPr/>
          <p:nvPr/>
        </p:nvGrpSpPr>
        <p:grpSpPr>
          <a:xfrm>
            <a:off x="1624693" y="2187711"/>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583621" y="1139114"/>
            <a:ext cx="3114951" cy="2237453"/>
            <a:chOff x="235278" y="2377403"/>
            <a:chExt cx="3114951" cy="2237453"/>
          </a:xfrm>
        </p:grpSpPr>
        <p:sp>
          <p:nvSpPr>
            <p:cNvPr id="72" name="TextBox 71"/>
            <p:cNvSpPr txBox="1"/>
            <p:nvPr/>
          </p:nvSpPr>
          <p:spPr>
            <a:xfrm>
              <a:off x="235278" y="2377403"/>
              <a:ext cx="31149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0303"/>
                  </a:solidFill>
                  <a:effectLst/>
                  <a:uLnTx/>
                  <a:uFillTx/>
                  <a:latin typeface="Cambria" charset="0"/>
                  <a:ea typeface="Cambria" charset="0"/>
                  <a:cs typeface="Cambria" charset="0"/>
                </a:rPr>
                <a:t>High % chance to fail with reduced </a:t>
              </a:r>
              <a:r>
                <a:rPr kumimoji="0" lang="en-US" sz="2400" b="1" i="0" u="none" strike="noStrike" kern="1200" cap="none" spc="0" normalizeH="0" baseline="0" noProof="0" dirty="0" err="1">
                  <a:ln>
                    <a:noFill/>
                  </a:ln>
                  <a:solidFill>
                    <a:srgbClr val="DD0303"/>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DD0303"/>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DD0303"/>
                </a:solidFill>
                <a:effectLst/>
                <a:uLnTx/>
                <a:uFillTx/>
                <a:latin typeface="Cambria" charset="0"/>
                <a:ea typeface="Cambria" charset="0"/>
                <a:cs typeface="Cambria" charset="0"/>
              </a:endParaRPr>
            </a:p>
          </p:txBody>
        </p:sp>
        <p:cxnSp>
          <p:nvCxnSpPr>
            <p:cNvPr id="75" name="Straight Arrow Connector 74"/>
            <p:cNvCxnSpPr>
              <a:cxnSpLocks/>
              <a:endCxn id="54" idx="1"/>
            </p:cNvCxnSpPr>
            <p:nvPr/>
          </p:nvCxnSpPr>
          <p:spPr>
            <a:xfrm>
              <a:off x="1186517" y="3234119"/>
              <a:ext cx="454079" cy="1380737"/>
            </a:xfrm>
            <a:prstGeom prst="straightConnector1">
              <a:avLst/>
            </a:prstGeom>
            <a:ln w="69850">
              <a:solidFill>
                <a:srgbClr val="DD040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560125" y="838389"/>
            <a:ext cx="3131937" cy="1483886"/>
            <a:chOff x="5146466" y="2386922"/>
            <a:chExt cx="3131937" cy="1483886"/>
          </a:xfrm>
        </p:grpSpPr>
        <p:sp>
          <p:nvSpPr>
            <p:cNvPr id="73" name="TextBox 72"/>
            <p:cNvSpPr txBox="1"/>
            <p:nvPr/>
          </p:nvSpPr>
          <p:spPr>
            <a:xfrm>
              <a:off x="5146466" y="2386922"/>
              <a:ext cx="3131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r>
                <a:rPr kumimoji="0" lang="en-US" sz="2400" b="1" i="0" u="none" strike="noStrike" kern="1200" cap="none" spc="0" normalizeH="0" baseline="0" noProof="0" dirty="0" err="1">
                  <a:ln>
                    <a:noFill/>
                  </a:ln>
                  <a:solidFill>
                    <a:srgbClr val="70AD47">
                      <a:lumMod val="75000"/>
                    </a:srgbClr>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70AD47">
                      <a:lumMod val="75000"/>
                    </a:srgbClr>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cxnSpLocks/>
            </p:cNvCxnSpPr>
            <p:nvPr/>
          </p:nvCxnSpPr>
          <p:spPr>
            <a:xfrm flipH="1">
              <a:off x="5675087" y="3291787"/>
              <a:ext cx="684359" cy="579021"/>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698389" y="4920223"/>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grpSp>
        <p:nvGrpSpPr>
          <p:cNvPr id="56" name="Group 55">
            <a:extLst>
              <a:ext uri="{FF2B5EF4-FFF2-40B4-BE49-F238E27FC236}">
                <a16:creationId xmlns:a16="http://schemas.microsoft.com/office/drawing/2014/main" id="{ED98B89D-57D5-9943-B3EB-B2B07AC17199}"/>
              </a:ext>
            </a:extLst>
          </p:cNvPr>
          <p:cNvGrpSpPr/>
          <p:nvPr/>
        </p:nvGrpSpPr>
        <p:grpSpPr>
          <a:xfrm>
            <a:off x="3304240" y="4637314"/>
            <a:ext cx="3131937" cy="1928552"/>
            <a:chOff x="5146466" y="1289367"/>
            <a:chExt cx="3131937" cy="1928552"/>
          </a:xfrm>
        </p:grpSpPr>
        <p:sp>
          <p:nvSpPr>
            <p:cNvPr id="58" name="TextBox 57">
              <a:extLst>
                <a:ext uri="{FF2B5EF4-FFF2-40B4-BE49-F238E27FC236}">
                  <a16:creationId xmlns:a16="http://schemas.microsoft.com/office/drawing/2014/main" id="{17361870-5ED6-FB42-B336-487AB0462FB4}"/>
                </a:ext>
              </a:extLst>
            </p:cNvPr>
            <p:cNvSpPr txBox="1"/>
            <p:nvPr/>
          </p:nvSpPr>
          <p:spPr>
            <a:xfrm>
              <a:off x="5146466" y="2386922"/>
              <a:ext cx="3131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35A20"/>
                  </a:solidFill>
                  <a:effectLst/>
                  <a:uLnTx/>
                  <a:uFillTx/>
                  <a:latin typeface="Cambria" charset="0"/>
                  <a:ea typeface="Cambria" charset="0"/>
                  <a:cs typeface="Cambria" charset="0"/>
                </a:rPr>
                <a:t>Fails randomly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35A20"/>
                  </a:solidFill>
                  <a:effectLst/>
                  <a:uLnTx/>
                  <a:uFillTx/>
                  <a:latin typeface="Cambria" charset="0"/>
                  <a:ea typeface="Cambria" charset="0"/>
                  <a:cs typeface="Cambria" charset="0"/>
                </a:rPr>
                <a:t>with reduced </a:t>
              </a:r>
              <a:r>
                <a:rPr kumimoji="0" lang="en-US" sz="2400" b="1" i="0" u="none" strike="noStrike" kern="1200" cap="none" spc="0" normalizeH="0" baseline="0" noProof="0" dirty="0" err="1">
                  <a:ln>
                    <a:noFill/>
                  </a:ln>
                  <a:solidFill>
                    <a:srgbClr val="C35A20"/>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C35A20"/>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C35A20"/>
                </a:solidFill>
                <a:effectLst/>
                <a:uLnTx/>
                <a:uFillTx/>
                <a:latin typeface="Cambria" charset="0"/>
                <a:ea typeface="Cambria" charset="0"/>
                <a:cs typeface="Cambria" charset="0"/>
              </a:endParaRPr>
            </a:p>
          </p:txBody>
        </p:sp>
        <p:cxnSp>
          <p:nvCxnSpPr>
            <p:cNvPr id="62" name="Straight Arrow Connector 61">
              <a:extLst>
                <a:ext uri="{FF2B5EF4-FFF2-40B4-BE49-F238E27FC236}">
                  <a16:creationId xmlns:a16="http://schemas.microsoft.com/office/drawing/2014/main" id="{BD1C2988-93FF-7B41-868E-13F3D06674B9}"/>
                </a:ext>
              </a:extLst>
            </p:cNvPr>
            <p:cNvCxnSpPr>
              <a:cxnSpLocks/>
            </p:cNvCxnSpPr>
            <p:nvPr/>
          </p:nvCxnSpPr>
          <p:spPr>
            <a:xfrm flipH="1" flipV="1">
              <a:off x="6022340" y="1289367"/>
              <a:ext cx="507182" cy="1097555"/>
            </a:xfrm>
            <a:prstGeom prst="straightConnector1">
              <a:avLst/>
            </a:prstGeom>
            <a:ln w="69850">
              <a:solidFill>
                <a:srgbClr val="C35A2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8662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1242623" y="246527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b="1" dirty="0"/>
              <a:t>D-</a:t>
            </a:r>
            <a:r>
              <a:rPr lang="en-US" b="1" dirty="0" err="1"/>
              <a:t>RaNGe</a:t>
            </a:r>
            <a:r>
              <a:rPr lang="en-US" b="1" dirty="0"/>
              <a:t> Key Idea</a:t>
            </a:r>
          </a:p>
        </p:txBody>
      </p:sp>
      <p:grpSp>
        <p:nvGrpSpPr>
          <p:cNvPr id="71" name="Group 70"/>
          <p:cNvGrpSpPr/>
          <p:nvPr/>
        </p:nvGrpSpPr>
        <p:grpSpPr>
          <a:xfrm>
            <a:off x="1624693" y="2187711"/>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583621" y="1139114"/>
            <a:ext cx="3114951" cy="2237453"/>
            <a:chOff x="235278" y="2377403"/>
            <a:chExt cx="3114951" cy="2237453"/>
          </a:xfrm>
        </p:grpSpPr>
        <p:sp>
          <p:nvSpPr>
            <p:cNvPr id="72" name="TextBox 71"/>
            <p:cNvSpPr txBox="1"/>
            <p:nvPr/>
          </p:nvSpPr>
          <p:spPr>
            <a:xfrm>
              <a:off x="235278" y="2377403"/>
              <a:ext cx="31149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0303"/>
                  </a:solidFill>
                  <a:effectLst/>
                  <a:uLnTx/>
                  <a:uFillTx/>
                  <a:latin typeface="Cambria" charset="0"/>
                  <a:ea typeface="Cambria" charset="0"/>
                  <a:cs typeface="Cambria" charset="0"/>
                </a:rPr>
                <a:t>High % chance to fail with reduced </a:t>
              </a:r>
              <a:r>
                <a:rPr kumimoji="0" lang="en-US" sz="2400" b="1" i="0" u="none" strike="noStrike" kern="1200" cap="none" spc="0" normalizeH="0" baseline="0" noProof="0" dirty="0" err="1">
                  <a:ln>
                    <a:noFill/>
                  </a:ln>
                  <a:solidFill>
                    <a:srgbClr val="DD0303"/>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DD0303"/>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DD0303"/>
                </a:solidFill>
                <a:effectLst/>
                <a:uLnTx/>
                <a:uFillTx/>
                <a:latin typeface="Cambria" charset="0"/>
                <a:ea typeface="Cambria" charset="0"/>
                <a:cs typeface="Cambria" charset="0"/>
              </a:endParaRPr>
            </a:p>
          </p:txBody>
        </p:sp>
        <p:cxnSp>
          <p:nvCxnSpPr>
            <p:cNvPr id="75" name="Straight Arrow Connector 74"/>
            <p:cNvCxnSpPr>
              <a:cxnSpLocks/>
              <a:endCxn id="54" idx="1"/>
            </p:cNvCxnSpPr>
            <p:nvPr/>
          </p:nvCxnSpPr>
          <p:spPr>
            <a:xfrm>
              <a:off x="1186517" y="3234119"/>
              <a:ext cx="454079" cy="1380737"/>
            </a:xfrm>
            <a:prstGeom prst="straightConnector1">
              <a:avLst/>
            </a:prstGeom>
            <a:ln w="69850">
              <a:solidFill>
                <a:srgbClr val="DD040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560125" y="838389"/>
            <a:ext cx="3131937" cy="1483886"/>
            <a:chOff x="5146466" y="2386922"/>
            <a:chExt cx="3131937" cy="1483886"/>
          </a:xfrm>
        </p:grpSpPr>
        <p:sp>
          <p:nvSpPr>
            <p:cNvPr id="73" name="TextBox 72"/>
            <p:cNvSpPr txBox="1"/>
            <p:nvPr/>
          </p:nvSpPr>
          <p:spPr>
            <a:xfrm>
              <a:off x="5146466" y="2386922"/>
              <a:ext cx="3131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r>
                <a:rPr kumimoji="0" lang="en-US" sz="2400" b="1" i="0" u="none" strike="noStrike" kern="1200" cap="none" spc="0" normalizeH="0" baseline="0" noProof="0" dirty="0" err="1">
                  <a:ln>
                    <a:noFill/>
                  </a:ln>
                  <a:solidFill>
                    <a:srgbClr val="70AD47">
                      <a:lumMod val="75000"/>
                    </a:srgbClr>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70AD47">
                      <a:lumMod val="75000"/>
                    </a:srgbClr>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cxnSpLocks/>
            </p:cNvCxnSpPr>
            <p:nvPr/>
          </p:nvCxnSpPr>
          <p:spPr>
            <a:xfrm flipH="1">
              <a:off x="5675087" y="3291787"/>
              <a:ext cx="684359" cy="579021"/>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698389" y="4920223"/>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grpSp>
        <p:nvGrpSpPr>
          <p:cNvPr id="56" name="Group 55">
            <a:extLst>
              <a:ext uri="{FF2B5EF4-FFF2-40B4-BE49-F238E27FC236}">
                <a16:creationId xmlns:a16="http://schemas.microsoft.com/office/drawing/2014/main" id="{ED98B89D-57D5-9943-B3EB-B2B07AC17199}"/>
              </a:ext>
            </a:extLst>
          </p:cNvPr>
          <p:cNvGrpSpPr/>
          <p:nvPr/>
        </p:nvGrpSpPr>
        <p:grpSpPr>
          <a:xfrm>
            <a:off x="3304240" y="4637314"/>
            <a:ext cx="3131937" cy="1928552"/>
            <a:chOff x="5146466" y="1289367"/>
            <a:chExt cx="3131937" cy="1928552"/>
          </a:xfrm>
        </p:grpSpPr>
        <p:sp>
          <p:nvSpPr>
            <p:cNvPr id="58" name="TextBox 57">
              <a:extLst>
                <a:ext uri="{FF2B5EF4-FFF2-40B4-BE49-F238E27FC236}">
                  <a16:creationId xmlns:a16="http://schemas.microsoft.com/office/drawing/2014/main" id="{17361870-5ED6-FB42-B336-487AB0462FB4}"/>
                </a:ext>
              </a:extLst>
            </p:cNvPr>
            <p:cNvSpPr txBox="1"/>
            <p:nvPr/>
          </p:nvSpPr>
          <p:spPr>
            <a:xfrm>
              <a:off x="5146466" y="2386922"/>
              <a:ext cx="3131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35A20"/>
                  </a:solidFill>
                  <a:effectLst/>
                  <a:uLnTx/>
                  <a:uFillTx/>
                  <a:latin typeface="Cambria" charset="0"/>
                  <a:ea typeface="Cambria" charset="0"/>
                  <a:cs typeface="Cambria" charset="0"/>
                </a:rPr>
                <a:t>Fails randomly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35A20"/>
                  </a:solidFill>
                  <a:effectLst/>
                  <a:uLnTx/>
                  <a:uFillTx/>
                  <a:latin typeface="Cambria" charset="0"/>
                  <a:ea typeface="Cambria" charset="0"/>
                  <a:cs typeface="Cambria" charset="0"/>
                </a:rPr>
                <a:t>with reduced </a:t>
              </a:r>
              <a:r>
                <a:rPr kumimoji="0" lang="en-US" sz="2400" b="1" i="0" u="none" strike="noStrike" kern="1200" cap="none" spc="0" normalizeH="0" baseline="0" noProof="0" dirty="0" err="1">
                  <a:ln>
                    <a:noFill/>
                  </a:ln>
                  <a:solidFill>
                    <a:srgbClr val="C35A20"/>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C35A20"/>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C35A20"/>
                </a:solidFill>
                <a:effectLst/>
                <a:uLnTx/>
                <a:uFillTx/>
                <a:latin typeface="Cambria" charset="0"/>
                <a:ea typeface="Cambria" charset="0"/>
                <a:cs typeface="Cambria" charset="0"/>
              </a:endParaRPr>
            </a:p>
          </p:txBody>
        </p:sp>
        <p:cxnSp>
          <p:nvCxnSpPr>
            <p:cNvPr id="62" name="Straight Arrow Connector 61">
              <a:extLst>
                <a:ext uri="{FF2B5EF4-FFF2-40B4-BE49-F238E27FC236}">
                  <a16:creationId xmlns:a16="http://schemas.microsoft.com/office/drawing/2014/main" id="{BD1C2988-93FF-7B41-868E-13F3D06674B9}"/>
                </a:ext>
              </a:extLst>
            </p:cNvPr>
            <p:cNvCxnSpPr>
              <a:cxnSpLocks/>
            </p:cNvCxnSpPr>
            <p:nvPr/>
          </p:nvCxnSpPr>
          <p:spPr>
            <a:xfrm flipH="1" flipV="1">
              <a:off x="6022340" y="1289367"/>
              <a:ext cx="507182" cy="1097555"/>
            </a:xfrm>
            <a:prstGeom prst="straightConnector1">
              <a:avLst/>
            </a:prstGeom>
            <a:ln w="69850">
              <a:solidFill>
                <a:srgbClr val="C35A20"/>
              </a:solidFill>
              <a:tailEnd type="triangle"/>
            </a:ln>
          </p:spPr>
          <p:style>
            <a:lnRef idx="1">
              <a:schemeClr val="accent1"/>
            </a:lnRef>
            <a:fillRef idx="0">
              <a:schemeClr val="accent1"/>
            </a:fillRef>
            <a:effectRef idx="0">
              <a:schemeClr val="accent1"/>
            </a:effectRef>
            <a:fontRef idx="minor">
              <a:schemeClr val="tx1"/>
            </a:fontRef>
          </p:style>
        </p:cxnSp>
      </p:grpSp>
      <p:sp>
        <p:nvSpPr>
          <p:cNvPr id="63" name="Rectangle 62">
            <a:extLst>
              <a:ext uri="{FF2B5EF4-FFF2-40B4-BE49-F238E27FC236}">
                <a16:creationId xmlns:a16="http://schemas.microsoft.com/office/drawing/2014/main" id="{BF2CD1F0-5846-594F-B270-8C3A584CF480}"/>
              </a:ext>
            </a:extLst>
          </p:cNvPr>
          <p:cNvSpPr/>
          <p:nvPr/>
        </p:nvSpPr>
        <p:spPr>
          <a:xfrm>
            <a:off x="0" y="842653"/>
            <a:ext cx="9144000" cy="560009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45B52334-CB0A-604B-9A4B-B1858C38945F}"/>
              </a:ext>
            </a:extLst>
          </p:cNvPr>
          <p:cNvSpPr txBox="1"/>
          <p:nvPr/>
        </p:nvSpPr>
        <p:spPr>
          <a:xfrm>
            <a:off x="322441" y="1981850"/>
            <a:ext cx="8494721" cy="2554545"/>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We refer to cells that fail randomly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when accessed with a reduced </a:t>
            </a:r>
            <a:r>
              <a:rPr kumimoji="0" lang="en-US" sz="3200" b="1" i="0" u="none" strike="noStrike" kern="1200" cap="none" spc="0" normalizeH="0" baseline="0" noProof="0" dirty="0" err="1">
                <a:ln>
                  <a:noFill/>
                </a:ln>
                <a:solidFill>
                  <a:prstClr val="black"/>
                </a:solidFill>
                <a:effectLst/>
                <a:uLnTx/>
                <a:uFillTx/>
                <a:latin typeface="Cambria" charset="0"/>
                <a:ea typeface="Cambria" charset="0"/>
                <a:cs typeface="Cambria" charset="0"/>
              </a:rPr>
              <a:t>t</a:t>
            </a:r>
            <a:r>
              <a:rPr kumimoji="0" lang="en-US" sz="3200" b="1" i="0" u="none" strike="noStrike" kern="1200" cap="none" spc="0" normalizeH="0" baseline="-25000" noProof="0" dirty="0" err="1">
                <a:ln>
                  <a:noFill/>
                </a:ln>
                <a:solidFill>
                  <a:prstClr val="black"/>
                </a:solidFill>
                <a:effectLst/>
                <a:uLnTx/>
                <a:uFillTx/>
                <a:latin typeface="Cambria" charset="0"/>
                <a:ea typeface="Cambria" charset="0"/>
                <a:cs typeface="Cambria" charset="0"/>
              </a:rPr>
              <a:t>RCD</a:t>
            </a:r>
            <a:endParaRPr kumimoji="0" lang="en-US" sz="3200" b="1" i="0" u="none" strike="noStrike" kern="1200" cap="none" spc="0" normalizeH="0" baseline="-2500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as RNG cells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 </a:t>
            </a:r>
            <a:endPar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74" name="Rectangle 73">
            <a:extLst>
              <a:ext uri="{FF2B5EF4-FFF2-40B4-BE49-F238E27FC236}">
                <a16:creationId xmlns:a16="http://schemas.microsoft.com/office/drawing/2014/main" id="{7AB243BE-6CD5-1C4E-9CA1-747B6DDAD327}"/>
              </a:ext>
            </a:extLst>
          </p:cNvPr>
          <p:cNvSpPr/>
          <p:nvPr/>
        </p:nvSpPr>
        <p:spPr>
          <a:xfrm>
            <a:off x="2189770" y="5503314"/>
            <a:ext cx="5411829" cy="1265273"/>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67962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Our D-</a:t>
            </a:r>
            <a:r>
              <a:rPr lang="en-US" b="1" dirty="0" err="1"/>
              <a:t>RaNGe</a:t>
            </a:r>
            <a:r>
              <a:rPr lang="en-US" b="1" dirty="0"/>
              <a:t> Evaluation</a:t>
            </a:r>
          </a:p>
        </p:txBody>
      </p:sp>
      <p:sp>
        <p:nvSpPr>
          <p:cNvPr id="3" name="Content Placeholder 2"/>
          <p:cNvSpPr>
            <a:spLocks noGrp="1"/>
          </p:cNvSpPr>
          <p:nvPr>
            <p:ph idx="1"/>
          </p:nvPr>
        </p:nvSpPr>
        <p:spPr>
          <a:xfrm>
            <a:off x="268026" y="1169461"/>
            <a:ext cx="8603552" cy="5318753"/>
          </a:xfrm>
        </p:spPr>
        <p:txBody>
          <a:bodyPr/>
          <a:lstStyle/>
          <a:p>
            <a:r>
              <a:rPr lang="en-US" sz="3200" dirty="0"/>
              <a:t>We generate </a:t>
            </a:r>
            <a:r>
              <a:rPr lang="en-US" sz="3200" b="1" dirty="0">
                <a:solidFill>
                  <a:schemeClr val="accent1">
                    <a:lumMod val="75000"/>
                  </a:schemeClr>
                </a:solidFill>
              </a:rPr>
              <a:t>random values </a:t>
            </a:r>
            <a:r>
              <a:rPr lang="en-US" sz="3200" dirty="0"/>
              <a:t>by repeatedly accessing </a:t>
            </a:r>
            <a:r>
              <a:rPr lang="en-US" sz="3200" b="1" dirty="0">
                <a:solidFill>
                  <a:schemeClr val="accent1">
                    <a:lumMod val="75000"/>
                  </a:schemeClr>
                </a:solidFill>
              </a:rPr>
              <a:t>RNG cells</a:t>
            </a:r>
            <a:r>
              <a:rPr lang="en-US" sz="3200" dirty="0"/>
              <a:t> and aggregating the data read </a:t>
            </a:r>
          </a:p>
          <a:p>
            <a:endParaRPr lang="en-US" sz="1000" dirty="0"/>
          </a:p>
          <a:p>
            <a:r>
              <a:rPr lang="en-US" sz="3200" dirty="0"/>
              <a:t>The random data satisfies the NIST statistical test suite for randomness </a:t>
            </a:r>
          </a:p>
          <a:p>
            <a:endParaRPr lang="en-US" sz="1000" b="1" dirty="0">
              <a:solidFill>
                <a:srgbClr val="0070C0"/>
              </a:solidFill>
            </a:endParaRPr>
          </a:p>
          <a:p>
            <a:r>
              <a:rPr lang="en-US" sz="3200" dirty="0"/>
              <a:t>The </a:t>
            </a:r>
            <a:r>
              <a:rPr lang="en-US" sz="3200" b="1" dirty="0">
                <a:solidFill>
                  <a:schemeClr val="accent1">
                    <a:lumMod val="75000"/>
                  </a:schemeClr>
                </a:solidFill>
              </a:rPr>
              <a:t>D-</a:t>
            </a:r>
            <a:r>
              <a:rPr lang="en-US" sz="3200" b="1" dirty="0" err="1">
                <a:solidFill>
                  <a:schemeClr val="accent1">
                    <a:lumMod val="75000"/>
                  </a:schemeClr>
                </a:solidFill>
              </a:rPr>
              <a:t>RaNGE</a:t>
            </a:r>
            <a:r>
              <a:rPr lang="en-US" sz="3200" dirty="0"/>
              <a:t> generates random numbers </a:t>
            </a:r>
          </a:p>
          <a:p>
            <a:pPr lvl="1"/>
            <a:r>
              <a:rPr lang="en-US" b="1" dirty="0"/>
              <a:t>Throughput</a:t>
            </a:r>
            <a:r>
              <a:rPr lang="en-US" dirty="0"/>
              <a:t>: 717.4 Mb/s </a:t>
            </a:r>
          </a:p>
          <a:p>
            <a:pPr lvl="1"/>
            <a:r>
              <a:rPr lang="en-US" b="1" dirty="0"/>
              <a:t>Latency</a:t>
            </a:r>
            <a:r>
              <a:rPr lang="en-US" dirty="0"/>
              <a:t>: 64 bits in &lt;1us</a:t>
            </a:r>
          </a:p>
          <a:p>
            <a:pPr lvl="1"/>
            <a:r>
              <a:rPr lang="en-US" b="1" dirty="0"/>
              <a:t>Power</a:t>
            </a:r>
            <a:r>
              <a:rPr lang="en-US" dirty="0"/>
              <a:t>: 4.4 </a:t>
            </a:r>
            <a:r>
              <a:rPr lang="en-US" dirty="0" err="1"/>
              <a:t>nJ</a:t>
            </a:r>
            <a:r>
              <a:rPr lang="en-US" dirty="0"/>
              <a:t>/bit</a:t>
            </a:r>
          </a:p>
          <a:p>
            <a:pPr marL="457200" lvl="1" indent="0">
              <a:buNone/>
            </a:pPr>
            <a:endParaRPr lang="en-US" sz="2400" dirty="0"/>
          </a:p>
          <a:p>
            <a:endParaRPr lang="en-US" sz="3200" b="1" dirty="0">
              <a:solidFill>
                <a:srgbClr val="7030A0"/>
              </a:solidFill>
            </a:endParaRPr>
          </a:p>
        </p:txBody>
      </p:sp>
    </p:spTree>
    <p:extLst>
      <p:ext uri="{BB962C8B-B14F-4D97-AF65-F5344CB8AC3E}">
        <p14:creationId xmlns:p14="http://schemas.microsoft.com/office/powerpoint/2010/main" val="417649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76130"/>
            <a:ext cx="9144000" cy="2473836"/>
          </a:xfrm>
          <a:prstGeom prst="rect">
            <a:avLst/>
          </a:prstGeom>
          <a:noFill/>
        </p:spPr>
        <p:txBody>
          <a:bodyPr anchor="ctr">
            <a:noAutofit/>
          </a:bodyPr>
          <a:lstStyle/>
          <a:p>
            <a:pPr algn="ctr">
              <a:lnSpc>
                <a:spcPct val="100000"/>
              </a:lnSpc>
            </a:pPr>
            <a:r>
              <a:rPr lang="en-US" sz="3400" b="1" i="1" dirty="0">
                <a:solidFill>
                  <a:schemeClr val="bg1">
                    <a:lumMod val="95000"/>
                  </a:schemeClr>
                </a:solidFill>
                <a:latin typeface="Cambria"/>
                <a:cs typeface="Cambria"/>
              </a:rPr>
              <a:t>D-</a:t>
            </a:r>
            <a:r>
              <a:rPr lang="en-US" sz="3400" b="1" i="1" dirty="0" err="1">
                <a:solidFill>
                  <a:schemeClr val="bg1">
                    <a:lumMod val="95000"/>
                  </a:schemeClr>
                </a:solidFill>
                <a:latin typeface="Cambria"/>
                <a:cs typeface="Cambria"/>
              </a:rPr>
              <a:t>RaNGe</a:t>
            </a:r>
            <a:r>
              <a:rPr lang="en-US" sz="3400" b="1" i="1" dirty="0">
                <a:solidFill>
                  <a:schemeClr val="bg1">
                    <a:lumMod val="95000"/>
                  </a:schemeClr>
                </a:solidFill>
                <a:latin typeface="Cambria"/>
                <a:cs typeface="Cambria"/>
              </a:rPr>
              <a:t>: </a:t>
            </a:r>
            <a:r>
              <a:rPr lang="en-US" sz="3400" b="1" dirty="0">
                <a:solidFill>
                  <a:schemeClr val="bg1">
                    <a:lumMod val="95000"/>
                  </a:schemeClr>
                </a:solidFill>
                <a:latin typeface="Cambria"/>
                <a:cs typeface="Cambria"/>
              </a:rPr>
              <a:t>Using Commodity DRAM Devices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to Generate True Random Numbers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with Low Latency and High Throughput</a:t>
            </a:r>
          </a:p>
        </p:txBody>
      </p:sp>
      <p:sp>
        <p:nvSpPr>
          <p:cNvPr id="103" name="Subtitle 2"/>
          <p:cNvSpPr>
            <a:spLocks noGrp="1"/>
          </p:cNvSpPr>
          <p:nvPr>
            <p:ph type="subTitle" idx="4294967295"/>
          </p:nvPr>
        </p:nvSpPr>
        <p:spPr>
          <a:xfrm>
            <a:off x="228600" y="3381681"/>
            <a:ext cx="8686800" cy="724829"/>
          </a:xfrm>
          <a:prstGeom prst="rect">
            <a:avLst/>
          </a:prstGeom>
        </p:spPr>
        <p:txBody>
          <a:bodyPr anchor="ctr">
            <a:noAutofit/>
          </a:bodyPr>
          <a:lstStyle/>
          <a:p>
            <a:pPr marL="0" indent="0" algn="ctr">
              <a:buNone/>
            </a:pPr>
            <a:r>
              <a:rPr lang="en-US" sz="2800" b="1" u="sng" dirty="0" err="1">
                <a:latin typeface="Cambria"/>
                <a:cs typeface="Cambria"/>
              </a:rPr>
              <a:t>Jeremie</a:t>
            </a:r>
            <a:r>
              <a:rPr lang="en-US" sz="2800" b="1" u="sng" dirty="0">
                <a:latin typeface="Cambria"/>
                <a:cs typeface="Cambria"/>
              </a:rPr>
              <a:t> S. Kim</a:t>
            </a:r>
            <a:r>
              <a:rPr lang="en-US" sz="2800" b="1" dirty="0">
                <a:latin typeface="Cambria"/>
                <a:cs typeface="Cambria"/>
              </a:rPr>
              <a:t>    </a:t>
            </a:r>
            <a:r>
              <a:rPr lang="en-US" sz="2800" b="1" dirty="0" err="1">
                <a:latin typeface="Cambria"/>
                <a:cs typeface="Cambria"/>
              </a:rPr>
              <a:t>Minesh</a:t>
            </a:r>
            <a:r>
              <a:rPr lang="en-US" sz="2800" b="1" dirty="0">
                <a:latin typeface="Cambria"/>
                <a:cs typeface="Cambria"/>
              </a:rPr>
              <a:t> Patel  </a:t>
            </a:r>
          </a:p>
          <a:p>
            <a:pPr marL="0" indent="0" algn="ctr">
              <a:buNone/>
            </a:pPr>
            <a:r>
              <a:rPr lang="en-US" sz="2800" b="1" dirty="0">
                <a:latin typeface="Cambria"/>
                <a:cs typeface="Cambria"/>
              </a:rPr>
              <a:t>Hasan Hassan </a:t>
            </a:r>
            <a:r>
              <a:rPr lang="en-US" b="1" dirty="0">
                <a:latin typeface="Cambria"/>
                <a:cs typeface="Cambria"/>
              </a:rPr>
              <a:t>  Lois </a:t>
            </a:r>
            <a:r>
              <a:rPr lang="en-US" b="1" dirty="0" err="1">
                <a:latin typeface="Cambria"/>
                <a:cs typeface="Cambria"/>
              </a:rPr>
              <a:t>Orosa</a:t>
            </a:r>
            <a:r>
              <a:rPr lang="en-US" b="1" dirty="0">
                <a:latin typeface="Cambria"/>
                <a:cs typeface="Cambria"/>
              </a:rPr>
              <a:t>   </a:t>
            </a:r>
            <a:r>
              <a:rPr lang="en-US" sz="2800" b="1" dirty="0" err="1">
                <a:latin typeface="Cambria"/>
                <a:cs typeface="Cambria"/>
              </a:rPr>
              <a:t>Onur</a:t>
            </a:r>
            <a:r>
              <a:rPr lang="en-US" sz="2800" b="1" dirty="0">
                <a:latin typeface="Cambria"/>
                <a:cs typeface="Cambria"/>
              </a:rPr>
              <a:t> </a:t>
            </a:r>
            <a:r>
              <a:rPr lang="en-US" sz="2800" b="1" dirty="0" err="1">
                <a:latin typeface="Cambria"/>
                <a:cs typeface="Cambria"/>
              </a:rPr>
              <a:t>Mutlu</a:t>
            </a:r>
            <a:r>
              <a:rPr lang="en-US" sz="2800" b="1" dirty="0">
                <a:latin typeface="Cambria"/>
                <a:cs typeface="Cambria"/>
              </a:rPr>
              <a:t>  </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410"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716968" y="5909981"/>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43922" y="4616581"/>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0A79BC0-0603-1647-9891-AA85FD198804}"/>
              </a:ext>
            </a:extLst>
          </p:cNvPr>
          <p:cNvSpPr/>
          <p:nvPr/>
        </p:nvSpPr>
        <p:spPr>
          <a:xfrm>
            <a:off x="6352786" y="4616581"/>
            <a:ext cx="244971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HPCA 2019</a:t>
            </a:r>
          </a:p>
        </p:txBody>
      </p:sp>
    </p:spTree>
    <p:extLst>
      <p:ext uri="{BB962C8B-B14F-4D97-AF65-F5344CB8AC3E}">
        <p14:creationId xmlns:p14="http://schemas.microsoft.com/office/powerpoint/2010/main" val="427955593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51900" cy="884238"/>
          </a:xfrm>
        </p:spPr>
        <p:txBody>
          <a:bodyPr/>
          <a:lstStyle/>
          <a:p>
            <a:r>
              <a:rPr lang="en-US" sz="3400" dirty="0"/>
              <a:t>DRAM Latency True Random Number Generator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Jeremie</a:t>
            </a:r>
            <a:r>
              <a:rPr lang="en-US" sz="2000" dirty="0"/>
              <a:t> S. Kim, Minesh Patel, Hasan Hassan, Lois </a:t>
            </a:r>
            <a:r>
              <a:rPr lang="en-US" sz="2000" dirty="0" err="1"/>
              <a:t>Orosa</a:t>
            </a:r>
            <a:r>
              <a:rPr lang="en-US" sz="2000" dirty="0"/>
              <a:t>, and Onur Mutlu,</a:t>
            </a:r>
            <a:br>
              <a:rPr lang="en-US" sz="2000" dirty="0"/>
            </a:br>
            <a:r>
              <a:rPr lang="en-US" sz="2000" b="1" dirty="0">
                <a:hlinkClick r:id="rId2"/>
              </a:rPr>
              <a:t>"D-RaNGe: Using Commodity DRAM Devices to Generate True Random Numbers with Low Latency and High Throughput"</a:t>
            </a:r>
            <a:r>
              <a:rPr lang="en-US" sz="2000" dirty="0"/>
              <a:t> </a:t>
            </a:r>
            <a:br>
              <a:rPr lang="en-US" sz="2000" dirty="0"/>
            </a:br>
            <a:r>
              <a:rPr lang="en-US" sz="2000" i="1" dirty="0"/>
              <a:t>Proceedings of the </a:t>
            </a:r>
            <a:r>
              <a:rPr lang="en-US" sz="2000" i="1" dirty="0">
                <a:hlinkClick r:id="rId3"/>
              </a:rPr>
              <a:t>25th International Symposium on High-Performance Computer Architecture</a:t>
            </a:r>
            <a:r>
              <a:rPr lang="en-US" sz="2000" i="1" dirty="0"/>
              <a:t> (</a:t>
            </a:r>
            <a:r>
              <a:rPr lang="en-US" sz="2000" b="1" i="1" dirty="0"/>
              <a:t>HPCA</a:t>
            </a:r>
            <a:r>
              <a:rPr lang="en-US" sz="2000" i="1" dirty="0"/>
              <a:t>)</a:t>
            </a:r>
            <a:r>
              <a:rPr lang="en-US" sz="2000" dirty="0"/>
              <a:t>, Washington, DC, USA, February 2019.</a:t>
            </a:r>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4"/>
          <a:stretch>
            <a:fillRect/>
          </a:stretch>
        </p:blipFill>
        <p:spPr>
          <a:xfrm>
            <a:off x="0" y="3480756"/>
            <a:ext cx="9144000" cy="2180492"/>
          </a:xfrm>
          <a:prstGeom prst="rect">
            <a:avLst/>
          </a:prstGeom>
        </p:spPr>
      </p:pic>
    </p:spTree>
    <p:extLst>
      <p:ext uri="{BB962C8B-B14F-4D97-AF65-F5344CB8AC3E}">
        <p14:creationId xmlns:p14="http://schemas.microsoft.com/office/powerpoint/2010/main" val="3568054605"/>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DRAM Latency PUFs</a:t>
            </a:r>
          </a:p>
        </p:txBody>
      </p:sp>
      <p:sp>
        <p:nvSpPr>
          <p:cNvPr id="3" name="Content Placeholder 2"/>
          <p:cNvSpPr>
            <a:spLocks noGrp="1"/>
          </p:cNvSpPr>
          <p:nvPr>
            <p:ph idx="1"/>
          </p:nvPr>
        </p:nvSpPr>
        <p:spPr>
          <a:xfrm>
            <a:off x="228600" y="980728"/>
            <a:ext cx="8915400" cy="5193723"/>
          </a:xfrm>
        </p:spPr>
        <p:txBody>
          <a:bodyPr/>
          <a:lstStyle/>
          <a:p>
            <a:r>
              <a:rPr lang="en-US" sz="2000" dirty="0" err="1"/>
              <a:t>Jeremie</a:t>
            </a:r>
            <a:r>
              <a:rPr lang="en-US" sz="2000" dirty="0"/>
              <a:t> S. Kim, Minesh Patel, Hasan Hassan, and Onur Mutlu,</a:t>
            </a:r>
            <a:br>
              <a:rPr lang="en-US" sz="2000" dirty="0"/>
            </a:br>
            <a:r>
              <a:rPr lang="en-US" sz="2000" b="1" dirty="0">
                <a:hlinkClick r:id="rId2"/>
              </a:rPr>
              <a:t>"The DRAM Latency PUF: Quickly Evaluating Physical Unclonable Functions by Exploiting the Latency-Reliability Tradeoff in Modern DRAM Devices"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9"/>
          <a:stretch>
            <a:fillRect/>
          </a:stretch>
        </p:blipFill>
        <p:spPr>
          <a:xfrm>
            <a:off x="0" y="4224367"/>
            <a:ext cx="9144000" cy="1724913"/>
          </a:xfrm>
          <a:prstGeom prst="rect">
            <a:avLst/>
          </a:prstGeom>
        </p:spPr>
      </p:pic>
    </p:spTree>
    <p:extLst>
      <p:ext uri="{BB962C8B-B14F-4D97-AF65-F5344CB8AC3E}">
        <p14:creationId xmlns:p14="http://schemas.microsoft.com/office/powerpoint/2010/main" val="2103124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35EFC-4622-AC48-B377-BA05632C868A}"/>
              </a:ext>
            </a:extLst>
          </p:cNvPr>
          <p:cNvSpPr>
            <a:spLocks noGrp="1"/>
          </p:cNvSpPr>
          <p:nvPr>
            <p:ph type="title"/>
          </p:nvPr>
        </p:nvSpPr>
        <p:spPr>
          <a:xfrm>
            <a:off x="228600" y="152400"/>
            <a:ext cx="8610600" cy="1066800"/>
          </a:xfrm>
        </p:spPr>
        <p:txBody>
          <a:bodyPr/>
          <a:lstStyle/>
          <a:p>
            <a:r>
              <a:rPr lang="en-US" dirty="0"/>
              <a:t>Quickly Destroying In-Memory Data</a:t>
            </a:r>
          </a:p>
        </p:txBody>
      </p:sp>
      <p:sp>
        <p:nvSpPr>
          <p:cNvPr id="3" name="Content Placeholder 2">
            <a:extLst>
              <a:ext uri="{FF2B5EF4-FFF2-40B4-BE49-F238E27FC236}">
                <a16:creationId xmlns:a16="http://schemas.microsoft.com/office/drawing/2014/main" id="{D0B0A7FE-9457-D145-92B5-1DDE0C300AFD}"/>
              </a:ext>
            </a:extLst>
          </p:cNvPr>
          <p:cNvSpPr>
            <a:spLocks noGrp="1"/>
          </p:cNvSpPr>
          <p:nvPr>
            <p:ph idx="1"/>
          </p:nvPr>
        </p:nvSpPr>
        <p:spPr>
          <a:xfrm>
            <a:off x="0" y="1219200"/>
            <a:ext cx="9144000" cy="5029200"/>
          </a:xfrm>
        </p:spPr>
        <p:txBody>
          <a:bodyPr/>
          <a:lstStyle/>
          <a:p>
            <a:r>
              <a:rPr lang="en-US" dirty="0" err="1"/>
              <a:t>Dataplant</a:t>
            </a:r>
            <a:r>
              <a:rPr lang="en-US" dirty="0"/>
              <a:t>: In-DRAM Security Mechanisms for Low-Cost Devices</a:t>
            </a:r>
          </a:p>
          <a:p>
            <a:pPr lvl="1"/>
            <a:r>
              <a:rPr lang="en-US" dirty="0">
                <a:hlinkClick r:id="rId2"/>
              </a:rPr>
              <a:t>https://arxiv.org/pdf/1902.07344.pdf</a:t>
            </a:r>
            <a:r>
              <a:rPr lang="en-US" dirty="0"/>
              <a:t> </a:t>
            </a:r>
          </a:p>
        </p:txBody>
      </p:sp>
      <p:sp>
        <p:nvSpPr>
          <p:cNvPr id="4" name="Slide Number Placeholder 3">
            <a:extLst>
              <a:ext uri="{FF2B5EF4-FFF2-40B4-BE49-F238E27FC236}">
                <a16:creationId xmlns:a16="http://schemas.microsoft.com/office/drawing/2014/main" id="{B9BFBB9D-55BC-C144-9238-F76274A6CF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B9D25D85-2D36-4140-A2A3-F802B322A4ED}"/>
              </a:ext>
            </a:extLst>
          </p:cNvPr>
          <p:cNvPicPr>
            <a:picLocks noChangeAspect="1"/>
          </p:cNvPicPr>
          <p:nvPr/>
        </p:nvPicPr>
        <p:blipFill>
          <a:blip r:embed="rId3"/>
          <a:stretch>
            <a:fillRect/>
          </a:stretch>
        </p:blipFill>
        <p:spPr>
          <a:xfrm>
            <a:off x="0" y="3212976"/>
            <a:ext cx="9144000" cy="2524677"/>
          </a:xfrm>
          <a:prstGeom prst="rect">
            <a:avLst/>
          </a:prstGeom>
        </p:spPr>
      </p:pic>
    </p:spTree>
    <p:extLst>
      <p:ext uri="{BB962C8B-B14F-4D97-AF65-F5344CB8AC3E}">
        <p14:creationId xmlns:p14="http://schemas.microsoft.com/office/powerpoint/2010/main" val="3712417096"/>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4BAB-A5C5-EB44-944B-FE8FAFB62789}"/>
              </a:ext>
            </a:extLst>
          </p:cNvPr>
          <p:cNvSpPr>
            <a:spLocks noGrp="1"/>
          </p:cNvSpPr>
          <p:nvPr>
            <p:ph type="title"/>
          </p:nvPr>
        </p:nvSpPr>
        <p:spPr/>
        <p:txBody>
          <a:bodyPr/>
          <a:lstStyle/>
          <a:p>
            <a:r>
              <a:rPr lang="en-US" dirty="0"/>
              <a:t>For Some Other Time … </a:t>
            </a:r>
          </a:p>
        </p:txBody>
      </p:sp>
      <p:sp>
        <p:nvSpPr>
          <p:cNvPr id="4" name="Slide Number Placeholder 3">
            <a:extLst>
              <a:ext uri="{FF2B5EF4-FFF2-40B4-BE49-F238E27FC236}">
                <a16:creationId xmlns:a16="http://schemas.microsoft.com/office/drawing/2014/main" id="{40F25310-1F19-6640-A7AA-5244091B7666}"/>
              </a:ext>
            </a:extLst>
          </p:cNvPr>
          <p:cNvSpPr>
            <a:spLocks noGrp="1"/>
          </p:cNvSpPr>
          <p:nvPr>
            <p:ph type="sldNum" sz="quarter" idx="11"/>
          </p:nvPr>
        </p:nvSpPr>
        <p:spPr/>
        <p:txBody>
          <a:bodyPr/>
          <a:lstStyle/>
          <a:p>
            <a:fld id="{323594FA-E141-4234-AE05-360401972BE7}" type="slidenum">
              <a:rPr lang="en-US" altLang="en-US" smtClean="0"/>
              <a:pPr/>
              <a:t>147</a:t>
            </a:fld>
            <a:endParaRPr lang="en-US" altLang="en-US"/>
          </a:p>
        </p:txBody>
      </p:sp>
      <p:pic>
        <p:nvPicPr>
          <p:cNvPr id="5" name="Picture 4">
            <a:extLst>
              <a:ext uri="{FF2B5EF4-FFF2-40B4-BE49-F238E27FC236}">
                <a16:creationId xmlns:a16="http://schemas.microsoft.com/office/drawing/2014/main" id="{1AE62F75-D5C8-A542-A1B2-1A51CB83C336}"/>
              </a:ext>
            </a:extLst>
          </p:cNvPr>
          <p:cNvPicPr>
            <a:picLocks noChangeAspect="1"/>
          </p:cNvPicPr>
          <p:nvPr/>
        </p:nvPicPr>
        <p:blipFill>
          <a:blip r:embed="rId2"/>
          <a:stretch>
            <a:fillRect/>
          </a:stretch>
        </p:blipFill>
        <p:spPr>
          <a:xfrm>
            <a:off x="1068483" y="1137983"/>
            <a:ext cx="6599861" cy="4883305"/>
          </a:xfrm>
          <a:prstGeom prst="rect">
            <a:avLst/>
          </a:prstGeom>
        </p:spPr>
      </p:pic>
    </p:spTree>
    <p:extLst>
      <p:ext uri="{BB962C8B-B14F-4D97-AF65-F5344CB8AC3E}">
        <p14:creationId xmlns:p14="http://schemas.microsoft.com/office/powerpoint/2010/main" val="350416835"/>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dirty="0">
                <a:latin typeface="Garamond" charset="0"/>
              </a:rPr>
              <a:t>Conclusion</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800312636"/>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RowHammer, Revisited</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556140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t>DRAM Is Critical for Performance &amp; Energy</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Memory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4046910921"/>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737DB-C874-A045-9E01-58C26DAC1AF1}"/>
              </a:ext>
            </a:extLst>
          </p:cNvPr>
          <p:cNvSpPr>
            <a:spLocks noGrp="1"/>
          </p:cNvSpPr>
          <p:nvPr>
            <p:ph type="title"/>
          </p:nvPr>
        </p:nvSpPr>
        <p:spPr/>
        <p:txBody>
          <a:bodyPr/>
          <a:lstStyle/>
          <a:p>
            <a:r>
              <a:rPr lang="en-US" dirty="0"/>
              <a:t>RowHammer: Retrospective</a:t>
            </a:r>
          </a:p>
        </p:txBody>
      </p:sp>
      <p:sp>
        <p:nvSpPr>
          <p:cNvPr id="3" name="Content Placeholder 2">
            <a:extLst>
              <a:ext uri="{FF2B5EF4-FFF2-40B4-BE49-F238E27FC236}">
                <a16:creationId xmlns:a16="http://schemas.microsoft.com/office/drawing/2014/main" id="{91C67E72-BAB9-C743-A500-B03EF53FAD75}"/>
              </a:ext>
            </a:extLst>
          </p:cNvPr>
          <p:cNvSpPr>
            <a:spLocks noGrp="1"/>
          </p:cNvSpPr>
          <p:nvPr>
            <p:ph idx="1"/>
          </p:nvPr>
        </p:nvSpPr>
        <p:spPr>
          <a:xfrm>
            <a:off x="108520" y="856456"/>
            <a:ext cx="9144000" cy="4876800"/>
          </a:xfrm>
        </p:spPr>
        <p:txBody>
          <a:bodyPr/>
          <a:lstStyle/>
          <a:p>
            <a:r>
              <a:rPr lang="en-US" dirty="0">
                <a:solidFill>
                  <a:srgbClr val="0000FF"/>
                </a:solidFill>
              </a:rPr>
              <a:t>New mindset </a:t>
            </a:r>
            <a:r>
              <a:rPr lang="en-US" dirty="0"/>
              <a:t>that has enabled </a:t>
            </a:r>
            <a:r>
              <a:rPr lang="en-US" dirty="0">
                <a:solidFill>
                  <a:srgbClr val="0000FF"/>
                </a:solidFill>
              </a:rPr>
              <a:t>a renewed interest in HW security attack research</a:t>
            </a:r>
            <a:r>
              <a:rPr lang="en-US" dirty="0"/>
              <a:t>:</a:t>
            </a:r>
          </a:p>
          <a:p>
            <a:pPr lvl="1"/>
            <a:r>
              <a:rPr lang="en-US" sz="2000" dirty="0">
                <a:solidFill>
                  <a:srgbClr val="FF0000"/>
                </a:solidFill>
              </a:rPr>
              <a:t>Real (memory) chips are vulnerable</a:t>
            </a:r>
            <a:r>
              <a:rPr lang="en-US" sz="2000" dirty="0"/>
              <a:t>, in a simple and widespread manner </a:t>
            </a:r>
            <a:r>
              <a:rPr lang="en-US" sz="2000" dirty="0">
                <a:sym typeface="Wingdings" pitchFamily="2" charset="2"/>
              </a:rPr>
              <a:t> this causes real security problems</a:t>
            </a:r>
          </a:p>
          <a:p>
            <a:pPr lvl="1"/>
            <a:r>
              <a:rPr lang="en-US" sz="2000" dirty="0">
                <a:solidFill>
                  <a:srgbClr val="FF0000"/>
                </a:solidFill>
                <a:sym typeface="Wingdings" pitchFamily="2" charset="2"/>
              </a:rPr>
              <a:t>Hardware reliability  security connection is now mainstream discourse </a:t>
            </a:r>
          </a:p>
          <a:p>
            <a:pPr lvl="1"/>
            <a:endParaRPr lang="en-US" sz="2000" dirty="0">
              <a:sym typeface="Wingdings" pitchFamily="2" charset="2"/>
            </a:endParaRPr>
          </a:p>
          <a:p>
            <a:r>
              <a:rPr lang="en-US" dirty="0">
                <a:solidFill>
                  <a:srgbClr val="0000FF"/>
                </a:solidFill>
                <a:sym typeface="Wingdings" pitchFamily="2" charset="2"/>
              </a:rPr>
              <a:t>Many new RowHammer attacks…</a:t>
            </a:r>
          </a:p>
          <a:p>
            <a:pPr lvl="1"/>
            <a:r>
              <a:rPr lang="en-US" sz="2000" dirty="0">
                <a:sym typeface="Wingdings" pitchFamily="2" charset="2"/>
              </a:rPr>
              <a:t>Tens of papers in top security venues </a:t>
            </a:r>
          </a:p>
          <a:p>
            <a:pPr lvl="1"/>
            <a:r>
              <a:rPr lang="en-US" sz="2000" b="1" dirty="0">
                <a:solidFill>
                  <a:srgbClr val="FF0000"/>
                </a:solidFill>
                <a:sym typeface="Wingdings" pitchFamily="2" charset="2"/>
              </a:rPr>
              <a:t>More to come </a:t>
            </a:r>
            <a:r>
              <a:rPr lang="en-US" sz="2000" dirty="0">
                <a:sym typeface="Wingdings" pitchFamily="2" charset="2"/>
              </a:rPr>
              <a:t>as RowHammer is getting worse (DDR4 &amp; beyond)</a:t>
            </a:r>
          </a:p>
          <a:p>
            <a:pPr lvl="1"/>
            <a:endParaRPr lang="en-US" sz="2000" dirty="0">
              <a:sym typeface="Wingdings" pitchFamily="2" charset="2"/>
            </a:endParaRPr>
          </a:p>
          <a:p>
            <a:r>
              <a:rPr lang="en-US" dirty="0">
                <a:solidFill>
                  <a:srgbClr val="0000FF"/>
                </a:solidFill>
                <a:sym typeface="Wingdings" pitchFamily="2" charset="2"/>
              </a:rPr>
              <a:t>Many new RowHammer solutions…</a:t>
            </a:r>
          </a:p>
          <a:p>
            <a:pPr lvl="1"/>
            <a:r>
              <a:rPr lang="en-US" sz="2000" dirty="0">
                <a:sym typeface="Wingdings" pitchFamily="2" charset="2"/>
              </a:rPr>
              <a:t>Apple security release; Memtest86 updated</a:t>
            </a:r>
          </a:p>
          <a:p>
            <a:pPr lvl="1"/>
            <a:r>
              <a:rPr lang="en-US" sz="2000" dirty="0">
                <a:sym typeface="Wingdings" pitchFamily="2" charset="2"/>
              </a:rPr>
              <a:t>Many solution proposals in top venues (latest in ISCA 2019)</a:t>
            </a:r>
          </a:p>
          <a:p>
            <a:pPr lvl="1"/>
            <a:r>
              <a:rPr lang="en-US" sz="2000" dirty="0">
                <a:sym typeface="Wingdings" pitchFamily="2" charset="2"/>
              </a:rPr>
              <a:t>Principled system-DRAM co-design (in original RowHammer paper)</a:t>
            </a:r>
          </a:p>
          <a:p>
            <a:pPr lvl="1"/>
            <a:r>
              <a:rPr lang="en-US" sz="2000" b="1" dirty="0">
                <a:solidFill>
                  <a:srgbClr val="FF0000"/>
                </a:solidFill>
                <a:sym typeface="Wingdings" pitchFamily="2" charset="2"/>
              </a:rPr>
              <a:t>More to come…</a:t>
            </a:r>
          </a:p>
          <a:p>
            <a:endParaRPr lang="en-US" dirty="0">
              <a:sym typeface="Wingdings" pitchFamily="2" charset="2"/>
            </a:endParaRPr>
          </a:p>
          <a:p>
            <a:pPr lvl="1"/>
            <a:endParaRPr lang="en-US" dirty="0"/>
          </a:p>
        </p:txBody>
      </p:sp>
      <p:sp>
        <p:nvSpPr>
          <p:cNvPr id="4" name="Slide Number Placeholder 3">
            <a:extLst>
              <a:ext uri="{FF2B5EF4-FFF2-40B4-BE49-F238E27FC236}">
                <a16:creationId xmlns:a16="http://schemas.microsoft.com/office/drawing/2014/main" id="{505A65A6-427B-E648-B9CF-5442C197872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227054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24F49-9E16-A046-8967-827085849DDF}"/>
              </a:ext>
            </a:extLst>
          </p:cNvPr>
          <p:cNvSpPr>
            <a:spLocks noGrp="1"/>
          </p:cNvSpPr>
          <p:nvPr>
            <p:ph type="title"/>
          </p:nvPr>
        </p:nvSpPr>
        <p:spPr/>
        <p:txBody>
          <a:bodyPr/>
          <a:lstStyle/>
          <a:p>
            <a:r>
              <a:rPr lang="en-US" dirty="0"/>
              <a:t>Perhaps Most Importantly…</a:t>
            </a:r>
          </a:p>
        </p:txBody>
      </p:sp>
      <p:sp>
        <p:nvSpPr>
          <p:cNvPr id="3" name="Content Placeholder 2">
            <a:extLst>
              <a:ext uri="{FF2B5EF4-FFF2-40B4-BE49-F238E27FC236}">
                <a16:creationId xmlns:a16="http://schemas.microsoft.com/office/drawing/2014/main" id="{F07CBA34-2E83-A746-8930-EEE2BC9D84CA}"/>
              </a:ext>
            </a:extLst>
          </p:cNvPr>
          <p:cNvSpPr>
            <a:spLocks noGrp="1"/>
          </p:cNvSpPr>
          <p:nvPr>
            <p:ph idx="1"/>
          </p:nvPr>
        </p:nvSpPr>
        <p:spPr>
          <a:xfrm>
            <a:off x="228600" y="1000472"/>
            <a:ext cx="8610600" cy="4876800"/>
          </a:xfrm>
        </p:spPr>
        <p:txBody>
          <a:bodyPr/>
          <a:lstStyle/>
          <a:p>
            <a:r>
              <a:rPr lang="en-US" dirty="0">
                <a:solidFill>
                  <a:srgbClr val="0000FF"/>
                </a:solidFill>
              </a:rPr>
              <a:t>RowHammer enabled a shift of mindset in mainstream security researchers</a:t>
            </a:r>
          </a:p>
          <a:p>
            <a:pPr lvl="1"/>
            <a:r>
              <a:rPr lang="en-US" dirty="0">
                <a:solidFill>
                  <a:srgbClr val="FF0000"/>
                </a:solidFill>
              </a:rPr>
              <a:t>General-purpose hardware is fallible</a:t>
            </a:r>
            <a:r>
              <a:rPr lang="en-US" dirty="0"/>
              <a:t>, in a widespread manner</a:t>
            </a:r>
          </a:p>
          <a:p>
            <a:pPr lvl="1"/>
            <a:r>
              <a:rPr lang="en-US" dirty="0"/>
              <a:t>Its problems are exploitable</a:t>
            </a:r>
          </a:p>
          <a:p>
            <a:pPr lvl="1"/>
            <a:endParaRPr lang="en-US" dirty="0"/>
          </a:p>
          <a:p>
            <a:r>
              <a:rPr lang="en-US" dirty="0"/>
              <a:t>This mindset has enabled many systems security researchers to examine hardware in more depth</a:t>
            </a:r>
          </a:p>
          <a:p>
            <a:pPr lvl="1"/>
            <a:r>
              <a:rPr lang="en-US" dirty="0"/>
              <a:t>And understand HW’s inner workings and vulnerabilities</a:t>
            </a:r>
          </a:p>
          <a:p>
            <a:pPr lvl="1"/>
            <a:endParaRPr lang="en-US" dirty="0"/>
          </a:p>
          <a:p>
            <a:r>
              <a:rPr lang="en-US" dirty="0">
                <a:solidFill>
                  <a:srgbClr val="0000FF"/>
                </a:solidFill>
              </a:rPr>
              <a:t>It is no coincidence that two of the groups that discovered Meltdown and </a:t>
            </a:r>
            <a:r>
              <a:rPr lang="en-US" dirty="0" err="1">
                <a:solidFill>
                  <a:srgbClr val="0000FF"/>
                </a:solidFill>
              </a:rPr>
              <a:t>Spectre</a:t>
            </a:r>
            <a:r>
              <a:rPr lang="en-US" dirty="0">
                <a:solidFill>
                  <a:srgbClr val="0000FF"/>
                </a:solidFill>
              </a:rPr>
              <a:t> heavily worked on RowHammer attacks before</a:t>
            </a:r>
          </a:p>
          <a:p>
            <a:pPr lvl="1"/>
            <a:r>
              <a:rPr lang="en-US" b="1" dirty="0">
                <a:solidFill>
                  <a:srgbClr val="FF0000"/>
                </a:solidFill>
              </a:rPr>
              <a:t>More to come…</a:t>
            </a:r>
          </a:p>
          <a:p>
            <a:endParaRPr lang="en-US" dirty="0">
              <a:solidFill>
                <a:srgbClr val="FF0000"/>
              </a:solidFill>
            </a:endParaRPr>
          </a:p>
        </p:txBody>
      </p:sp>
      <p:sp>
        <p:nvSpPr>
          <p:cNvPr id="4" name="Slide Number Placeholder 3">
            <a:extLst>
              <a:ext uri="{FF2B5EF4-FFF2-40B4-BE49-F238E27FC236}">
                <a16:creationId xmlns:a16="http://schemas.microsoft.com/office/drawing/2014/main" id="{DF3BEFD7-245E-1E4E-8BF4-087533D8D75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0249407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RowHammer</a:t>
            </a:r>
          </a:p>
        </p:txBody>
      </p:sp>
      <p:sp>
        <p:nvSpPr>
          <p:cNvPr id="3" name="Content Placeholder 2"/>
          <p:cNvSpPr>
            <a:spLocks noGrp="1"/>
          </p:cNvSpPr>
          <p:nvPr>
            <p:ph idx="1"/>
          </p:nvPr>
        </p:nvSpPr>
        <p:spPr>
          <a:xfrm>
            <a:off x="251520" y="1052736"/>
            <a:ext cx="8892480" cy="5256584"/>
          </a:xfrm>
        </p:spPr>
        <p:txBody>
          <a:bodyPr/>
          <a:lstStyle/>
          <a:p>
            <a:r>
              <a:rPr lang="en-US" sz="2200" dirty="0">
                <a:solidFill>
                  <a:srgbClr val="FF0000"/>
                </a:solidFill>
              </a:rPr>
              <a:t>DRAM reliability is reducing</a:t>
            </a:r>
          </a:p>
          <a:p>
            <a:r>
              <a:rPr lang="en-US" sz="2200" dirty="0"/>
              <a:t>Reliability issues open up security vulnerabilities</a:t>
            </a:r>
          </a:p>
          <a:p>
            <a:pPr lvl="1"/>
            <a:r>
              <a:rPr lang="en-US" sz="2000" dirty="0"/>
              <a:t>Very hard to defend against</a:t>
            </a:r>
          </a:p>
          <a:p>
            <a:r>
              <a:rPr lang="en-US" sz="2200" b="1" dirty="0" err="1">
                <a:solidFill>
                  <a:srgbClr val="C00000"/>
                </a:solidFill>
              </a:rPr>
              <a:t>Rowhammer</a:t>
            </a:r>
            <a:r>
              <a:rPr lang="en-US" sz="2200" b="1" dirty="0">
                <a:solidFill>
                  <a:srgbClr val="C00000"/>
                </a:solidFill>
              </a:rPr>
              <a:t> is a prime example </a:t>
            </a:r>
          </a:p>
          <a:p>
            <a:pPr lvl="1"/>
            <a:r>
              <a:rPr lang="en-US" altLang="en-US" sz="2000" dirty="0">
                <a:solidFill>
                  <a:srgbClr val="0000FF"/>
                </a:solidFill>
                <a:ea typeface="ＭＳ Ｐゴシック" panose="020B0600070205080204" pitchFamily="34" charset="-128"/>
              </a:rPr>
              <a:t>First example of how a </a:t>
            </a:r>
            <a:r>
              <a:rPr lang="en-US" altLang="en-US" sz="2000" dirty="0">
                <a:solidFill>
                  <a:srgbClr val="FF0000"/>
                </a:solidFill>
                <a:ea typeface="ＭＳ Ｐゴシック" panose="020B0600070205080204" pitchFamily="34" charset="-128"/>
              </a:rPr>
              <a:t>simple hardware failure mechanism </a:t>
            </a:r>
            <a:r>
              <a:rPr lang="en-US" altLang="en-US" sz="2000" dirty="0">
                <a:solidFill>
                  <a:srgbClr val="0000FF"/>
                </a:solidFill>
                <a:ea typeface="ＭＳ Ｐゴシック" panose="020B0600070205080204" pitchFamily="34" charset="-128"/>
              </a:rPr>
              <a:t>can create a </a:t>
            </a:r>
            <a:r>
              <a:rPr lang="en-US" altLang="en-US" sz="2000" dirty="0">
                <a:solidFill>
                  <a:srgbClr val="FF0000"/>
                </a:solidFill>
                <a:ea typeface="ＭＳ Ｐゴシック" panose="020B0600070205080204" pitchFamily="34" charset="-128"/>
              </a:rPr>
              <a:t>widespread system security vulnerability</a:t>
            </a:r>
            <a:endParaRPr lang="en-US" sz="2000" dirty="0"/>
          </a:p>
          <a:p>
            <a:pPr lvl="1"/>
            <a:r>
              <a:rPr lang="en-US" sz="2000" dirty="0"/>
              <a:t>Its implications on system security research are tremendous &amp; exciting</a:t>
            </a:r>
          </a:p>
          <a:p>
            <a:endParaRPr lang="en-US" sz="1800" dirty="0">
              <a:solidFill>
                <a:srgbClr val="0000FF"/>
              </a:solidFill>
            </a:endParaRPr>
          </a:p>
          <a:p>
            <a:r>
              <a:rPr lang="en-US" sz="2200" dirty="0">
                <a:solidFill>
                  <a:srgbClr val="FF0000"/>
                </a:solidFill>
              </a:rPr>
              <a:t>Bad news: RowHammer is getting worse.</a:t>
            </a:r>
          </a:p>
          <a:p>
            <a:endParaRPr lang="en-US" sz="2200" b="1" dirty="0">
              <a:solidFill>
                <a:schemeClr val="accent6">
                  <a:lumMod val="75000"/>
                </a:schemeClr>
              </a:solidFill>
            </a:endParaRPr>
          </a:p>
          <a:p>
            <a:r>
              <a:rPr lang="en-US" sz="2200" b="1" dirty="0">
                <a:solidFill>
                  <a:schemeClr val="accent6">
                    <a:lumMod val="75000"/>
                  </a:schemeClr>
                </a:solidFill>
              </a:rPr>
              <a:t>Good news: We have a lot more to do. </a:t>
            </a:r>
          </a:p>
          <a:p>
            <a:pPr lvl="1"/>
            <a:r>
              <a:rPr lang="en-US" sz="2000" dirty="0">
                <a:solidFill>
                  <a:schemeClr val="accent6">
                    <a:lumMod val="75000"/>
                  </a:schemeClr>
                </a:solidFill>
              </a:rPr>
              <a:t>We are now fully aware hardware is easily fallible.</a:t>
            </a:r>
          </a:p>
          <a:p>
            <a:pPr lvl="1"/>
            <a:r>
              <a:rPr lang="en-US" sz="2000" dirty="0">
                <a:solidFill>
                  <a:schemeClr val="accent6">
                    <a:lumMod val="75000"/>
                  </a:schemeClr>
                </a:solidFill>
              </a:rPr>
              <a:t>We are developing both attacks and solutions.</a:t>
            </a:r>
          </a:p>
          <a:p>
            <a:pPr lvl="1"/>
            <a:r>
              <a:rPr lang="en-US" sz="2000" dirty="0">
                <a:solidFill>
                  <a:schemeClr val="accent6">
                    <a:lumMod val="75000"/>
                  </a:schemeClr>
                </a:solidFill>
              </a:rPr>
              <a:t>We are developing principled models, methodologies, solutions.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9924809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For More on RowHammer…</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a:t>
            </a:r>
          </a:p>
          <a:p>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153</a:t>
            </a:fld>
            <a:endParaRPr lang="en-US">
              <a:solidFill>
                <a:srgbClr val="000000"/>
              </a:solidFill>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3"/>
          <a:stretch>
            <a:fillRect/>
          </a:stretch>
        </p:blipFill>
        <p:spPr>
          <a:xfrm>
            <a:off x="876300" y="3908648"/>
            <a:ext cx="7391400" cy="1752600"/>
          </a:xfrm>
          <a:prstGeom prst="rect">
            <a:avLst/>
          </a:prstGeom>
        </p:spPr>
      </p:pic>
    </p:spTree>
    <p:extLst>
      <p:ext uri="{BB962C8B-B14F-4D97-AF65-F5344CB8AC3E}">
        <p14:creationId xmlns:p14="http://schemas.microsoft.com/office/powerpoint/2010/main" val="2292383840"/>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404664"/>
            <a:ext cx="9144000" cy="6057900"/>
          </a:xfrm>
          <a:prstGeom prst="rect">
            <a:avLst/>
          </a:prstGeom>
        </p:spPr>
      </p:pic>
    </p:spTree>
    <p:extLst>
      <p:ext uri="{BB962C8B-B14F-4D97-AF65-F5344CB8AC3E}">
        <p14:creationId xmlns:p14="http://schemas.microsoft.com/office/powerpoint/2010/main" val="1187397619"/>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4 April 2019</a:t>
            </a:r>
          </a:p>
          <a:p>
            <a:r>
              <a:rPr lang="en-US" sz="2200" dirty="0"/>
              <a:t>COSADE Keynote Talk</a:t>
            </a:r>
          </a:p>
          <a:p>
            <a:endParaRPr lang="en-US" sz="2200" dirty="0"/>
          </a:p>
          <a:p>
            <a:pPr algn="l"/>
            <a:endParaRPr lang="en-US" sz="2200" dirty="0"/>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117609"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
        <p:nvSpPr>
          <p:cNvPr id="11" name="Title 1">
            <a:extLst>
              <a:ext uri="{FF2B5EF4-FFF2-40B4-BE49-F238E27FC236}">
                <a16:creationId xmlns:a16="http://schemas.microsoft.com/office/drawing/2014/main" id="{EEE75140-2FF7-1A4C-B291-B5B05AC39356}"/>
              </a:ext>
            </a:extLst>
          </p:cNvPr>
          <p:cNvSpPr>
            <a:spLocks noGrp="1"/>
          </p:cNvSpPr>
          <p:nvPr>
            <p:ph type="ctrTitle"/>
          </p:nvPr>
        </p:nvSpPr>
        <p:spPr>
          <a:xfrm>
            <a:off x="395536" y="1731640"/>
            <a:ext cx="8382000" cy="2201416"/>
          </a:xfrm>
        </p:spPr>
        <p:txBody>
          <a:bodyPr>
            <a:normAutofit/>
          </a:bodyPr>
          <a:lstStyle/>
          <a:p>
            <a:pPr algn="ctr"/>
            <a:r>
              <a:rPr lang="en-US" sz="5300" dirty="0"/>
              <a:t>RowHammer and Beyond</a:t>
            </a:r>
            <a:endParaRPr lang="en-US" sz="3800" dirty="0">
              <a:solidFill>
                <a:srgbClr val="FF0000"/>
              </a:solidFill>
            </a:endParaRPr>
          </a:p>
        </p:txBody>
      </p:sp>
    </p:spTree>
    <p:extLst>
      <p:ext uri="{BB962C8B-B14F-4D97-AF65-F5344CB8AC3E}">
        <p14:creationId xmlns:p14="http://schemas.microsoft.com/office/powerpoint/2010/main" val="308599711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dirty="0">
                <a:latin typeface="Garamond" charset="0"/>
              </a:rPr>
              <a:t>Backup Slides for Further Info</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184800680"/>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itle 1"/>
          <p:cNvSpPr>
            <a:spLocks noGrp="1"/>
          </p:cNvSpPr>
          <p:nvPr>
            <p:ph type="title"/>
          </p:nvPr>
        </p:nvSpPr>
        <p:spPr>
          <a:xfrm>
            <a:off x="0" y="152400"/>
            <a:ext cx="9144000" cy="884238"/>
          </a:xfrm>
        </p:spPr>
        <p:txBody>
          <a:bodyPr/>
          <a:lstStyle/>
          <a:p>
            <a:r>
              <a:rPr lang="en-US" dirty="0">
                <a:latin typeface="Garamond" charset="0"/>
                <a:ea typeface="ＭＳ Ｐゴシック" charset="0"/>
                <a:cs typeface="ＭＳ Ｐゴシック" charset="0"/>
              </a:rPr>
              <a:t>Modern DRAM Retention Time Distribution</a:t>
            </a:r>
          </a:p>
        </p:txBody>
      </p:sp>
      <p:sp>
        <p:nvSpPr>
          <p:cNvPr id="241666" name="Slide Number Placeholder 3"/>
          <p:cNvSpPr>
            <a:spLocks noGrp="1"/>
          </p:cNvSpPr>
          <p:nvPr>
            <p:ph type="sldNum" sz="quarter" idx="11"/>
          </p:nvPr>
        </p:nvSpPr>
        <p:spPr>
          <a:xfrm>
            <a:off x="6946900" y="6424613"/>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01818D-C5CA-8E43-8FDB-60478C7F7E7C}"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41667" name="Picture 4" descr="retention-distribution.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1463" y="949325"/>
            <a:ext cx="6929437" cy="509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07504" y="6029205"/>
            <a:ext cx="8594725" cy="830263"/>
          </a:xfrm>
          <a:prstGeom prst="rect">
            <a:avLst/>
          </a:prstGeom>
          <a:solidFill>
            <a:sysClr val="window" lastClr="FFFFFF"/>
          </a:solidFill>
          <a:ln w="25400" cap="flat" cmpd="sng" algn="ctr">
            <a:solidFill>
              <a:srgbClr val="0000FF"/>
            </a:solidFill>
            <a:prstDash val="soli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latin typeface="Calibri"/>
                <a:ea typeface="ＭＳ Ｐゴシック" charset="0"/>
                <a:cs typeface="ＭＳ Ｐゴシック" charset="0"/>
              </a:rPr>
              <a:t>Newer device families have more weak cells than older ones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latin typeface="Calibri"/>
                <a:ea typeface="ＭＳ Ｐゴシック" charset="0"/>
                <a:cs typeface="ＭＳ Ｐゴシック" charset="0"/>
              </a:rPr>
              <a:t>Likely a result of technology scaling</a:t>
            </a:r>
          </a:p>
        </p:txBody>
      </p:sp>
      <p:sp>
        <p:nvSpPr>
          <p:cNvPr id="10" name="Oval 9"/>
          <p:cNvSpPr/>
          <p:nvPr/>
        </p:nvSpPr>
        <p:spPr>
          <a:xfrm>
            <a:off x="7423150" y="436562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1" name="Oval 10"/>
          <p:cNvSpPr/>
          <p:nvPr/>
        </p:nvSpPr>
        <p:spPr>
          <a:xfrm>
            <a:off x="7431088" y="240982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2" name="TextBox 38"/>
          <p:cNvSpPr txBox="1">
            <a:spLocks noChangeArrowheads="1"/>
          </p:cNvSpPr>
          <p:nvPr/>
        </p:nvSpPr>
        <p:spPr bwMode="auto">
          <a:xfrm>
            <a:off x="8329613" y="4356100"/>
            <a:ext cx="890587"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OLDER</a:t>
            </a:r>
          </a:p>
        </p:txBody>
      </p:sp>
      <p:sp>
        <p:nvSpPr>
          <p:cNvPr id="13" name="TextBox 38"/>
          <p:cNvSpPr txBox="1">
            <a:spLocks noChangeArrowheads="1"/>
          </p:cNvSpPr>
          <p:nvPr/>
        </p:nvSpPr>
        <p:spPr bwMode="auto">
          <a:xfrm>
            <a:off x="8289925" y="2439988"/>
            <a:ext cx="947738"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NEWER</a:t>
            </a:r>
          </a:p>
        </p:txBody>
      </p:sp>
      <p:sp>
        <p:nvSpPr>
          <p:cNvPr id="14" name="Oval 13"/>
          <p:cNvSpPr/>
          <p:nvPr/>
        </p:nvSpPr>
        <p:spPr>
          <a:xfrm>
            <a:off x="7386638" y="514667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5" name="TextBox 38"/>
          <p:cNvSpPr txBox="1">
            <a:spLocks noChangeArrowheads="1"/>
          </p:cNvSpPr>
          <p:nvPr/>
        </p:nvSpPr>
        <p:spPr bwMode="auto">
          <a:xfrm>
            <a:off x="8329613" y="5186363"/>
            <a:ext cx="890587"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OLDER</a:t>
            </a:r>
          </a:p>
        </p:txBody>
      </p:sp>
      <p:sp>
        <p:nvSpPr>
          <p:cNvPr id="16" name="Oval 15"/>
          <p:cNvSpPr/>
          <p:nvPr/>
        </p:nvSpPr>
        <p:spPr>
          <a:xfrm>
            <a:off x="7432675" y="188277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7" name="TextBox 38"/>
          <p:cNvSpPr txBox="1">
            <a:spLocks noChangeArrowheads="1"/>
          </p:cNvSpPr>
          <p:nvPr/>
        </p:nvSpPr>
        <p:spPr bwMode="auto">
          <a:xfrm>
            <a:off x="8291513" y="1912938"/>
            <a:ext cx="947737"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NEWER</a:t>
            </a:r>
          </a:p>
        </p:txBody>
      </p:sp>
    </p:spTree>
    <p:extLst>
      <p:ext uri="{BB962C8B-B14F-4D97-AF65-F5344CB8AC3E}">
        <p14:creationId xmlns:p14="http://schemas.microsoft.com/office/powerpoint/2010/main" val="4083736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1" grpId="0" animBg="1"/>
      <p:bldP spid="11" grpId="1" animBg="1"/>
      <p:bldP spid="12" grpId="0"/>
      <p:bldP spid="12" grpId="1"/>
      <p:bldP spid="13" grpId="0"/>
      <p:bldP spid="13" grpId="1"/>
      <p:bldP spid="14" grpId="0" animBg="1"/>
      <p:bldP spid="15" grpId="0"/>
      <p:bldP spid="16" grpId="0" animBg="1"/>
      <p:bldP spid="17"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650177"/>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256520"/>
            <a:ext cx="9144000" cy="2051158"/>
          </a:xfrm>
          <a:prstGeom prst="rect">
            <a:avLst/>
          </a:prstGeom>
          <a:noFill/>
        </p:spPr>
        <p:txBody>
          <a:bodyPr anchor="ctr">
            <a:noAutofit/>
          </a:bodyPr>
          <a:lstStyle/>
          <a:p>
            <a:pPr algn="ctr">
              <a:lnSpc>
                <a:spcPct val="100000"/>
              </a:lnSpc>
            </a:pPr>
            <a:r>
              <a:rPr lang="en-US" sz="5000" b="1" i="1" dirty="0">
                <a:solidFill>
                  <a:schemeClr val="bg1">
                    <a:lumMod val="95000"/>
                  </a:schemeClr>
                </a:solidFill>
                <a:latin typeface="Cambria"/>
                <a:cs typeface="Cambria"/>
              </a:rPr>
              <a:t>The DRAM Latency PUF: </a:t>
            </a:r>
            <a:br>
              <a:rPr lang="en-US" sz="5000" b="1" i="1" dirty="0">
                <a:solidFill>
                  <a:schemeClr val="bg1">
                    <a:lumMod val="95000"/>
                  </a:schemeClr>
                </a:solidFill>
                <a:latin typeface="Cambria"/>
                <a:cs typeface="Cambria"/>
              </a:rPr>
            </a:br>
            <a:br>
              <a:rPr lang="en-US" sz="1200" b="1" i="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Quickly Evaluating Physical </a:t>
            </a:r>
            <a:r>
              <a:rPr lang="en-US" sz="2800" b="1" dirty="0" err="1">
                <a:solidFill>
                  <a:schemeClr val="bg1">
                    <a:lumMod val="95000"/>
                  </a:schemeClr>
                </a:solidFill>
                <a:latin typeface="Cambria"/>
                <a:cs typeface="Cambria"/>
              </a:rPr>
              <a:t>Unclonable</a:t>
            </a:r>
            <a:r>
              <a:rPr lang="en-US" sz="2800" b="1" dirty="0">
                <a:solidFill>
                  <a:schemeClr val="bg1">
                    <a:lumMod val="95000"/>
                  </a:schemeClr>
                </a:solidFill>
                <a:latin typeface="Cambria"/>
                <a:cs typeface="Cambria"/>
              </a:rPr>
              <a:t> Functions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by Exploiting the Latency-Reliability Tradeoff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in Modern Commodity DRAM Devices</a:t>
            </a:r>
            <a:endParaRPr lang="en-US" sz="1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2801475"/>
            <a:ext cx="8686800" cy="724829"/>
          </a:xfrm>
          <a:prstGeom prst="rect">
            <a:avLst/>
          </a:prstGeom>
        </p:spPr>
        <p:txBody>
          <a:bodyPr anchor="ctr">
            <a:noAutofit/>
          </a:bodyPr>
          <a:lstStyle/>
          <a:p>
            <a:pPr marL="0" indent="0" algn="ctr">
              <a:buNone/>
            </a:pPr>
            <a:r>
              <a:rPr lang="en-US" sz="2400" b="1" u="sng" dirty="0" err="1">
                <a:latin typeface="Cambria"/>
                <a:cs typeface="Cambria"/>
              </a:rPr>
              <a:t>Jeremie</a:t>
            </a:r>
            <a:r>
              <a:rPr lang="en-US" sz="2400" b="1" u="sng" dirty="0">
                <a:latin typeface="Cambria"/>
                <a:cs typeface="Cambria"/>
              </a:rPr>
              <a:t> S. Kim</a:t>
            </a:r>
            <a:r>
              <a:rPr lang="en-US" sz="2400" b="1" dirty="0">
                <a:latin typeface="Cambria"/>
                <a:cs typeface="Cambria"/>
              </a:rPr>
              <a:t>    </a:t>
            </a:r>
            <a:r>
              <a:rPr lang="en-US" sz="2400" b="1" dirty="0" err="1">
                <a:latin typeface="Cambria"/>
                <a:cs typeface="Cambria"/>
              </a:rPr>
              <a:t>Minesh</a:t>
            </a:r>
            <a:r>
              <a:rPr lang="en-US" sz="2400" b="1" dirty="0">
                <a:latin typeface="Cambria"/>
                <a:cs typeface="Cambria"/>
              </a:rPr>
              <a:t> Patel  </a:t>
            </a:r>
          </a:p>
          <a:p>
            <a:pPr marL="0" indent="0" algn="ctr">
              <a:buNone/>
            </a:pPr>
            <a:r>
              <a:rPr lang="en-US" sz="2400" b="1" dirty="0">
                <a:latin typeface="Cambria"/>
                <a:cs typeface="Cambria"/>
              </a:rPr>
              <a:t>Hasan Hassan   </a:t>
            </a:r>
            <a:r>
              <a:rPr lang="en-US" sz="2400" b="1" dirty="0" err="1">
                <a:latin typeface="Cambria"/>
                <a:cs typeface="Cambria"/>
              </a:rPr>
              <a:t>Onur</a:t>
            </a:r>
            <a:r>
              <a:rPr lang="en-US" sz="2400" b="1" dirty="0">
                <a:latin typeface="Cambria"/>
                <a:cs typeface="Cambria"/>
              </a:rPr>
              <a:t> </a:t>
            </a:r>
            <a:r>
              <a:rPr lang="en-US" sz="2400" b="1" dirty="0" err="1">
                <a:latin typeface="Cambria"/>
                <a:cs typeface="Cambria"/>
              </a:rPr>
              <a:t>Mutlu</a:t>
            </a:r>
            <a:r>
              <a:rPr lang="en-US" sz="2400" b="1" dirty="0">
                <a:latin typeface="Cambria"/>
                <a:cs typeface="Cambria"/>
              </a:rPr>
              <a:t>  </a:t>
            </a:r>
            <a:endParaRPr lang="en-US" sz="24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782" y="59970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911164" y="5997065"/>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24146" y="4987127"/>
            <a:ext cx="2472546" cy="71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094" y="4710650"/>
            <a:ext cx="1323444" cy="112343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3892" y="3615592"/>
            <a:ext cx="1706059" cy="1706059"/>
          </a:xfrm>
          <a:prstGeom prst="rect">
            <a:avLst/>
          </a:prstGeom>
        </p:spPr>
      </p:pic>
      <p:sp>
        <p:nvSpPr>
          <p:cNvPr id="3" name="TextBox 2"/>
          <p:cNvSpPr txBox="1"/>
          <p:nvPr/>
        </p:nvSpPr>
        <p:spPr>
          <a:xfrm>
            <a:off x="2889695" y="5182362"/>
            <a:ext cx="3634451"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QR Code for the paper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https://</a:t>
            </a:r>
            <a:r>
              <a:rPr kumimoji="0" lang="en-US" sz="900" b="0" i="0" u="sng" strike="noStrike" kern="1200" cap="none" spc="0" normalizeH="0" baseline="0" noProof="0" dirty="0" err="1">
                <a:ln>
                  <a:noFill/>
                </a:ln>
                <a:solidFill>
                  <a:srgbClr val="00B0F0"/>
                </a:solidFill>
                <a:effectLst/>
                <a:uLnTx/>
                <a:uFillTx/>
                <a:latin typeface="Calibri" panose="020F0502020204030204"/>
                <a:ea typeface="+mn-ea"/>
                <a:cs typeface="+mn-cs"/>
              </a:rPr>
              <a:t>people.inf.ethz.ch</a:t>
            </a: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900" b="0" i="0" u="sng" strike="noStrike" kern="1200" cap="none" spc="0" normalizeH="0" baseline="0" noProof="0" dirty="0" err="1">
                <a:ln>
                  <a:noFill/>
                </a:ln>
                <a:solidFill>
                  <a:srgbClr val="00B0F0"/>
                </a:solidFill>
                <a:effectLst/>
                <a:uLnTx/>
                <a:uFillTx/>
                <a:latin typeface="Calibri" panose="020F0502020204030204"/>
                <a:ea typeface="+mn-ea"/>
                <a:cs typeface="+mn-cs"/>
              </a:rPr>
              <a:t>omutlu</a:t>
            </a: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/pub/dram-latency-puf_hpca18.pdf</a:t>
            </a:r>
          </a:p>
        </p:txBody>
      </p:sp>
      <p:sp>
        <p:nvSpPr>
          <p:cNvPr id="11" name="Rectangle 10">
            <a:extLst>
              <a:ext uri="{FF2B5EF4-FFF2-40B4-BE49-F238E27FC236}">
                <a16:creationId xmlns:a16="http://schemas.microsoft.com/office/drawing/2014/main" id="{D0272797-7B19-6B45-B32C-06F620B40514}"/>
              </a:ext>
            </a:extLst>
          </p:cNvPr>
          <p:cNvSpPr/>
          <p:nvPr/>
        </p:nvSpPr>
        <p:spPr>
          <a:xfrm>
            <a:off x="6256258" y="3911355"/>
            <a:ext cx="244971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HPCA 2018</a:t>
            </a:r>
          </a:p>
        </p:txBody>
      </p:sp>
    </p:spTree>
    <p:extLst>
      <p:ext uri="{BB962C8B-B14F-4D97-AF65-F5344CB8AC3E}">
        <p14:creationId xmlns:p14="http://schemas.microsoft.com/office/powerpoint/2010/main" val="168236697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Understand and Model with Experiments (Flash)</a:t>
            </a:r>
            <a:endParaRPr lang="en-US" sz="3800" dirty="0"/>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FFFF00"/>
                </a:solidFill>
                <a:effectLst/>
                <a:uLnTx/>
                <a:uFillTx/>
                <a:latin typeface="Arial" charset="0"/>
                <a:ea typeface="MS PGothic" charset="0"/>
              </a:rPr>
              <a:t>Virtex</a:t>
            </a:r>
            <a:r>
              <a:rPr kumimoji="0" lang="en-US" sz="1800" b="0" i="0" u="none" strike="noStrike" kern="0" cap="none" spc="0" normalizeH="0" baseline="0" noProof="0" dirty="0">
                <a:ln>
                  <a:noFill/>
                </a:ln>
                <a:solidFill>
                  <a:srgbClr val="FFFF00"/>
                </a:solidFill>
                <a:effectLst/>
                <a:uLnTx/>
                <a:uFillTx/>
                <a:latin typeface="Arial" charset="0"/>
                <a:ea typeface="MS PGothic" charset="0"/>
              </a:rPr>
              <a:t>-V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61" name="Rectangle 60"/>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PIEEE’17, HPCA’18, SIGMETRICS’18]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Tree>
    <p:extLst>
      <p:ext uri="{BB962C8B-B14F-4D97-AF65-F5344CB8AC3E}">
        <p14:creationId xmlns:p14="http://schemas.microsoft.com/office/powerpoint/2010/main" val="127631579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22C30508-BBE9-0049-8B62-499400F76D8D}"/>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DRAM Is Critical for Performance &amp; Energy</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300450360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sp>
        <p:nvSpPr>
          <p:cNvPr id="8" name="Rectangle 7">
            <a:hlinkClick r:id="rId3"/>
          </p:cNvPr>
          <p:cNvSpPr/>
          <p:nvPr/>
        </p:nvSpPr>
        <p:spPr>
          <a:xfrm>
            <a:off x="1619672" y="6021288"/>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3"/>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
        <p:nvSpPr>
          <p:cNvPr id="10" name="Title 1"/>
          <p:cNvSpPr>
            <a:spLocks noGrp="1"/>
          </p:cNvSpPr>
          <p:nvPr>
            <p:ph type="title"/>
          </p:nvPr>
        </p:nvSpPr>
        <p:spPr>
          <a:xfrm>
            <a:off x="228600" y="152400"/>
            <a:ext cx="8915400" cy="1066800"/>
          </a:xfrm>
        </p:spPr>
        <p:txBody>
          <a:bodyPr/>
          <a:lstStyle/>
          <a:p>
            <a:r>
              <a:rPr lang="en-US" dirty="0"/>
              <a:t>Understanding Flash Memory Reliability</a:t>
            </a:r>
            <a:endParaRPr lang="en-US" sz="3000" b="1" dirty="0"/>
          </a:p>
        </p:txBody>
      </p:sp>
    </p:spTree>
    <p:extLst>
      <p:ext uri="{BB962C8B-B14F-4D97-AF65-F5344CB8AC3E}">
        <p14:creationId xmlns:p14="http://schemas.microsoft.com/office/powerpoint/2010/main" val="2526220048"/>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E4575-181B-3C48-AC96-8F9C9DE9E980}"/>
              </a:ext>
            </a:extLst>
          </p:cNvPr>
          <p:cNvSpPr>
            <a:spLocks noGrp="1"/>
          </p:cNvSpPr>
          <p:nvPr>
            <p:ph type="title"/>
          </p:nvPr>
        </p:nvSpPr>
        <p:spPr/>
        <p:txBody>
          <a:bodyPr/>
          <a:lstStyle/>
          <a:p>
            <a:r>
              <a:rPr lang="en-US" dirty="0"/>
              <a:t>Understanding Flash Memory Reliability</a:t>
            </a:r>
          </a:p>
        </p:txBody>
      </p:sp>
      <p:sp>
        <p:nvSpPr>
          <p:cNvPr id="3" name="Content Placeholder 2">
            <a:extLst>
              <a:ext uri="{FF2B5EF4-FFF2-40B4-BE49-F238E27FC236}">
                <a16:creationId xmlns:a16="http://schemas.microsoft.com/office/drawing/2014/main" id="{2D441233-28C4-D14B-9D23-00386DE0C1F9}"/>
              </a:ext>
            </a:extLst>
          </p:cNvPr>
          <p:cNvSpPr>
            <a:spLocks noGrp="1"/>
          </p:cNvSpPr>
          <p:nvPr>
            <p:ph idx="1"/>
          </p:nvPr>
        </p:nvSpPr>
        <p:spPr>
          <a:xfrm>
            <a:off x="228600" y="1052736"/>
            <a:ext cx="8610600" cy="5195664"/>
          </a:xfrm>
        </p:spPr>
        <p:txBody>
          <a:bodyPr/>
          <a:lstStyle/>
          <a:p>
            <a:r>
              <a:rPr lang="en-US" sz="2000" dirty="0"/>
              <a:t>Justin Meza, </a:t>
            </a:r>
            <a:r>
              <a:rPr lang="en-US" sz="2000" dirty="0" err="1"/>
              <a:t>Qiang</a:t>
            </a:r>
            <a:r>
              <a:rPr lang="en-US" sz="2000" dirty="0"/>
              <a:t> Wu, Sanjeev Kumar, and </a:t>
            </a:r>
            <a:r>
              <a:rPr lang="en-US" sz="2000" u="sng" dirty="0"/>
              <a:t>Onur Mutlu</a:t>
            </a:r>
            <a:r>
              <a:rPr lang="en-US" sz="2000" dirty="0"/>
              <a:t>,</a:t>
            </a:r>
            <a:br>
              <a:rPr lang="en-US" sz="2000" dirty="0"/>
            </a:br>
            <a:r>
              <a:rPr lang="en-US" sz="2000" b="1" dirty="0">
                <a:hlinkClick r:id="rId2"/>
              </a:rPr>
              <a:t>"A Large-Scale Study of Flash Memory Errors in the Field"</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Portland, OR,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Coverage at ZDNet</a:t>
            </a:r>
            <a:r>
              <a:rPr lang="en-US" sz="2000" dirty="0"/>
              <a:t>] [</a:t>
            </a:r>
            <a:r>
              <a:rPr lang="en-US" sz="2000" dirty="0">
                <a:hlinkClick r:id="rId7"/>
              </a:rPr>
              <a:t>Coverage on The Register</a:t>
            </a:r>
            <a:r>
              <a:rPr lang="en-US" sz="2000" dirty="0"/>
              <a:t>] [</a:t>
            </a:r>
            <a:r>
              <a:rPr lang="en-US" sz="2000" dirty="0">
                <a:hlinkClick r:id="rId8"/>
              </a:rPr>
              <a:t>Coverage on TechSpot</a:t>
            </a:r>
            <a:r>
              <a:rPr lang="en-US" sz="2000" dirty="0"/>
              <a:t>] [</a:t>
            </a:r>
            <a:r>
              <a:rPr lang="en-US" sz="2000" dirty="0">
                <a:hlinkClick r:id="rId9"/>
              </a:rPr>
              <a:t>Coverage on The Tech Report</a:t>
            </a:r>
            <a:r>
              <a:rPr lang="en-US" sz="2000" dirty="0"/>
              <a:t>]</a:t>
            </a:r>
          </a:p>
          <a:p>
            <a:pPr marL="0" indent="0">
              <a:buNone/>
            </a:pPr>
            <a:br>
              <a:rPr lang="en-US" sz="2000" dirty="0"/>
            </a:br>
            <a:endParaRPr lang="en-US" sz="2000" dirty="0"/>
          </a:p>
        </p:txBody>
      </p:sp>
      <p:sp>
        <p:nvSpPr>
          <p:cNvPr id="4" name="Slide Number Placeholder 3">
            <a:extLst>
              <a:ext uri="{FF2B5EF4-FFF2-40B4-BE49-F238E27FC236}">
                <a16:creationId xmlns:a16="http://schemas.microsoft.com/office/drawing/2014/main" id="{D976BA20-FA8B-1A44-849F-A9FFDE3D034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985DE80-46FE-384D-A22A-647CFCF3BDC8}"/>
              </a:ext>
            </a:extLst>
          </p:cNvPr>
          <p:cNvPicPr>
            <a:picLocks noChangeAspect="1"/>
          </p:cNvPicPr>
          <p:nvPr/>
        </p:nvPicPr>
        <p:blipFill>
          <a:blip r:embed="rId10"/>
          <a:stretch>
            <a:fillRect/>
          </a:stretch>
        </p:blipFill>
        <p:spPr>
          <a:xfrm>
            <a:off x="0" y="4271678"/>
            <a:ext cx="9144000" cy="1461578"/>
          </a:xfrm>
          <a:prstGeom prst="rect">
            <a:avLst/>
          </a:prstGeom>
        </p:spPr>
      </p:pic>
    </p:spTree>
    <p:extLst>
      <p:ext uri="{BB962C8B-B14F-4D97-AF65-F5344CB8AC3E}">
        <p14:creationId xmlns:p14="http://schemas.microsoft.com/office/powerpoint/2010/main" val="3074294288"/>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NAND Flash Vulnerabilities </a:t>
            </a:r>
            <a:r>
              <a:rPr lang="en-US" sz="3200" b="1" dirty="0">
                <a:solidFill>
                  <a:srgbClr val="006633"/>
                </a:solidFill>
                <a:latin typeface="Garamond" charset="0"/>
                <a:ea typeface="ＭＳ Ｐゴシック" pitchFamily="-105" charset="-128"/>
                <a:cs typeface="ＭＳ Ｐゴシック" pitchFamily="-105" charset="-128"/>
              </a:rPr>
              <a:t>[HPCA’17]</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rotWithShape="1">
          <a:blip r:embed="rId2"/>
          <a:srcRect t="6317" b="32108"/>
          <a:stretch/>
        </p:blipFill>
        <p:spPr>
          <a:xfrm>
            <a:off x="35496" y="1052736"/>
            <a:ext cx="8969184" cy="4402008"/>
          </a:xfrm>
          <a:prstGeom prst="rect">
            <a:avLst/>
          </a:prstGeom>
          <a:ln w="19050">
            <a:solidFill>
              <a:schemeClr val="tx1">
                <a:lumMod val="50000"/>
                <a:lumOff val="50000"/>
              </a:schemeClr>
            </a:solidFill>
          </a:ln>
          <a:effectLst>
            <a:outerShdw blurRad="50800" dist="38100" dir="2700000" algn="tl" rotWithShape="0">
              <a:prstClr val="black">
                <a:alpha val="40000"/>
              </a:prstClr>
            </a:outerShdw>
          </a:effectLst>
        </p:spPr>
      </p:pic>
      <p:sp>
        <p:nvSpPr>
          <p:cNvPr id="6" name="TextBox 5"/>
          <p:cNvSpPr txBox="1"/>
          <p:nvPr/>
        </p:nvSpPr>
        <p:spPr>
          <a:xfrm>
            <a:off x="0" y="5805264"/>
            <a:ext cx="9111662"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https://people.inf.ethz.ch/omutlu/pub/flash-memory-programming-vulnerabilities_hpca17.pdf</a:t>
            </a:r>
            <a:r>
              <a:rPr kumimoji="0" lang="en-US" sz="17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7" name="TextBox 6"/>
          <p:cNvSpPr txBox="1"/>
          <p:nvPr/>
        </p:nvSpPr>
        <p:spPr>
          <a:xfrm>
            <a:off x="3538332" y="1009814"/>
            <a:ext cx="18977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0000"/>
                </a:solidFill>
                <a:effectLst/>
                <a:uLnTx/>
                <a:uFillTx/>
                <a:latin typeface="Tahoma"/>
                <a:ea typeface="+mn-ea"/>
                <a:cs typeface="+mn-cs"/>
              </a:rPr>
              <a:t>HPCA, Feb. </a:t>
            </a:r>
            <a:r>
              <a:rPr kumimoji="0" lang="en-US" sz="1800" b="0" i="1" u="none" strike="noStrike" kern="1200" cap="none" spc="0" normalizeH="0" baseline="0" noProof="0" dirty="0">
                <a:ln>
                  <a:noFill/>
                </a:ln>
                <a:solidFill>
                  <a:srgbClr val="FF0000"/>
                </a:solidFill>
                <a:effectLst/>
                <a:uLnTx/>
                <a:uFillTx/>
                <a:latin typeface="Tahoma"/>
                <a:ea typeface="+mn-ea"/>
                <a:cs typeface="+mn-cs"/>
              </a:rPr>
              <a:t>2017</a:t>
            </a:r>
          </a:p>
        </p:txBody>
      </p:sp>
    </p:spTree>
    <p:extLst>
      <p:ext uri="{BB962C8B-B14F-4D97-AF65-F5344CB8AC3E}">
        <p14:creationId xmlns:p14="http://schemas.microsoft.com/office/powerpoint/2010/main" val="2659999111"/>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p:txBody>
          <a:bodyPr/>
          <a:lstStyle/>
          <a:p>
            <a:r>
              <a:rPr lang="en-US" dirty="0"/>
              <a:t>3D NAND Flash Reliability I </a:t>
            </a:r>
            <a:r>
              <a:rPr lang="en-US" sz="3200" b="1" dirty="0">
                <a:solidFill>
                  <a:srgbClr val="006633"/>
                </a:solidFill>
                <a:latin typeface="Garamond" charset="0"/>
                <a:ea typeface="ＭＳ Ｐゴシック" pitchFamily="-105" charset="-128"/>
                <a:cs typeface="ＭＳ Ｐゴシック" pitchFamily="-105" charset="-128"/>
              </a:rPr>
              <a:t>[HPCA’18]</a:t>
            </a:r>
            <a:r>
              <a:rPr lang="en-US"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Onur Mutlu,</a:t>
            </a:r>
            <a:br>
              <a:rPr lang="en-US" sz="2000" dirty="0"/>
            </a:br>
            <a:r>
              <a:rPr lang="en-US" sz="2000" b="1" dirty="0">
                <a:hlinkClick r:id="rId2"/>
              </a:rPr>
              <a:t>"HeatWatch: Improving 3D NAND Flash Memory Device Reliability by Exploiting Self-Recovery and Temperature-Awareness"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a:p>
            <a:pPr marL="0" indent="0">
              <a:buNone/>
            </a:pPr>
            <a:endParaRPr lang="en-US"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D4CC2D85-85E9-C443-AED0-5ED880D0C28D}"/>
              </a:ext>
            </a:extLst>
          </p:cNvPr>
          <p:cNvPicPr>
            <a:picLocks noChangeAspect="1"/>
          </p:cNvPicPr>
          <p:nvPr/>
        </p:nvPicPr>
        <p:blipFill>
          <a:blip r:embed="rId9"/>
          <a:stretch>
            <a:fillRect/>
          </a:stretch>
        </p:blipFill>
        <p:spPr>
          <a:xfrm>
            <a:off x="0" y="4346293"/>
            <a:ext cx="9144000" cy="1674995"/>
          </a:xfrm>
          <a:prstGeom prst="rect">
            <a:avLst/>
          </a:prstGeom>
        </p:spPr>
      </p:pic>
    </p:spTree>
    <p:extLst>
      <p:ext uri="{BB962C8B-B14F-4D97-AF65-F5344CB8AC3E}">
        <p14:creationId xmlns:p14="http://schemas.microsoft.com/office/powerpoint/2010/main" val="341131834"/>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a:xfrm>
            <a:off x="228600" y="152400"/>
            <a:ext cx="8915400" cy="1066800"/>
          </a:xfrm>
        </p:spPr>
        <p:txBody>
          <a:bodyPr/>
          <a:lstStyle/>
          <a:p>
            <a:r>
              <a:rPr lang="en-US" dirty="0"/>
              <a:t>3D NAND Flash Reliability II</a:t>
            </a:r>
            <a:r>
              <a:rPr lang="en-US" sz="2400" dirty="0"/>
              <a:t> </a:t>
            </a:r>
            <a:r>
              <a:rPr lang="en-US" sz="2400" b="1" dirty="0">
                <a:solidFill>
                  <a:srgbClr val="006633"/>
                </a:solidFill>
                <a:latin typeface="Garamond" charset="0"/>
                <a:ea typeface="ＭＳ Ｐゴシック" pitchFamily="-105" charset="-128"/>
                <a:cs typeface="ＭＳ Ｐゴシック" pitchFamily="-105" charset="-128"/>
              </a:rPr>
              <a:t>[SIGMETRICS’18]</a:t>
            </a:r>
            <a:r>
              <a:rPr lang="en-US" sz="2400"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Onur Mutlu,</a:t>
            </a:r>
            <a:br>
              <a:rPr lang="en-US" sz="2000" dirty="0"/>
            </a:br>
            <a:r>
              <a:rPr lang="en-US" sz="2000" b="1" dirty="0"/>
              <a:t>"Improving 3D NAND Flash Memory Lifetime by Tolerating Early Retention Loss and Process Variation"</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Irvine, CA, USA, June 2018. </a:t>
            </a:r>
            <a:br>
              <a:rPr lang="en-US" sz="2000" dirty="0"/>
            </a:br>
            <a:r>
              <a:rPr lang="en-US" sz="2000" dirty="0"/>
              <a:t>[</a:t>
            </a:r>
            <a:r>
              <a:rPr lang="en-US" sz="2000" dirty="0">
                <a:hlinkClick r:id="rId3"/>
              </a:rPr>
              <a:t>Abstract</a:t>
            </a:r>
            <a:r>
              <a:rPr lang="en-US" sz="2000" dirty="0"/>
              <a:t>]</a:t>
            </a:r>
          </a:p>
          <a:p>
            <a:pPr marL="0" indent="0">
              <a:buNone/>
            </a:pPr>
            <a:br>
              <a:rPr lang="en-US" sz="2000" dirty="0"/>
            </a:br>
            <a:endParaRPr lang="en-US"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a:extLst>
              <a:ext uri="{FF2B5EF4-FFF2-40B4-BE49-F238E27FC236}">
                <a16:creationId xmlns:a16="http://schemas.microsoft.com/office/drawing/2014/main" id="{9DE96A07-FDB9-AD4A-A94E-B3BE0AD167ED}"/>
              </a:ext>
            </a:extLst>
          </p:cNvPr>
          <p:cNvPicPr>
            <a:picLocks noChangeAspect="1"/>
          </p:cNvPicPr>
          <p:nvPr/>
        </p:nvPicPr>
        <p:blipFill>
          <a:blip r:embed="rId4"/>
          <a:stretch>
            <a:fillRect/>
          </a:stretch>
        </p:blipFill>
        <p:spPr>
          <a:xfrm>
            <a:off x="0" y="4062093"/>
            <a:ext cx="9144000" cy="1743171"/>
          </a:xfrm>
          <a:prstGeom prst="rect">
            <a:avLst/>
          </a:prstGeom>
        </p:spPr>
      </p:pic>
    </p:spTree>
    <p:extLst>
      <p:ext uri="{BB962C8B-B14F-4D97-AF65-F5344CB8AC3E}">
        <p14:creationId xmlns:p14="http://schemas.microsoft.com/office/powerpoint/2010/main" val="4278228018"/>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solidFill>
                  <a:srgbClr val="006633"/>
                </a:solidFill>
              </a:rPr>
              <a:t>Potential NAND Flash Memory Vulnerabilities</a:t>
            </a:r>
            <a:endParaRPr lang="en-US" sz="3500" dirty="0"/>
          </a:p>
        </p:txBody>
      </p:sp>
      <p:sp>
        <p:nvSpPr>
          <p:cNvPr id="3" name="Content Placeholder 2"/>
          <p:cNvSpPr>
            <a:spLocks noGrp="1"/>
          </p:cNvSpPr>
          <p:nvPr>
            <p:ph idx="1"/>
          </p:nvPr>
        </p:nvSpPr>
        <p:spPr>
          <a:xfrm>
            <a:off x="228600" y="908720"/>
            <a:ext cx="8915400" cy="5256584"/>
          </a:xfrm>
        </p:spPr>
        <p:txBody>
          <a:bodyPr/>
          <a:lstStyle/>
          <a:p>
            <a:r>
              <a:rPr lang="en-US" sz="1800" dirty="0"/>
              <a:t>Yu Cai, Saugata Ghose, Erich F. </a:t>
            </a:r>
            <a:r>
              <a:rPr lang="en-US" sz="1800" dirty="0" err="1"/>
              <a:t>Haratsch</a:t>
            </a:r>
            <a:r>
              <a:rPr lang="en-US" sz="1800" dirty="0"/>
              <a:t>, Yixin Luo, and Onur Mutlu,</a:t>
            </a:r>
            <a:br>
              <a:rPr lang="en-US" sz="1800" dirty="0"/>
            </a:br>
            <a:r>
              <a:rPr lang="en-US" sz="1800" b="1" dirty="0">
                <a:hlinkClick r:id="rId2"/>
              </a:rPr>
              <a:t>"Error Characterization, Mitigation, and Recovery in Flash Memory Based Solid State Drives"</a:t>
            </a:r>
            <a:br>
              <a:rPr lang="en-US" sz="1800" dirty="0"/>
            </a:br>
            <a:r>
              <a:rPr lang="en-US" sz="1800" i="1" dirty="0">
                <a:hlinkClick r:id="rId3"/>
              </a:rPr>
              <a:t>Proceedings of the IEEE</a:t>
            </a:r>
            <a:r>
              <a:rPr lang="en-US" sz="1800" dirty="0"/>
              <a:t>, September 2017. </a:t>
            </a:r>
          </a:p>
          <a:p>
            <a:endParaRPr lang="en-US" sz="600" dirty="0"/>
          </a:p>
          <a:p>
            <a:endParaRPr lang="en-US" sz="100" dirty="0"/>
          </a:p>
          <a:p>
            <a:endParaRPr lang="en-US" sz="300" dirty="0"/>
          </a:p>
          <a:p>
            <a:pPr marL="0" indent="0">
              <a:buNone/>
            </a:pPr>
            <a:r>
              <a:rPr lang="en-US" sz="1250" dirty="0" err="1"/>
              <a:t>Cai</a:t>
            </a:r>
            <a:r>
              <a:rPr lang="en-US" sz="1250" dirty="0"/>
              <a:t>+, “</a:t>
            </a:r>
            <a:r>
              <a:rPr lang="en-US" sz="1250" dirty="0">
                <a:solidFill>
                  <a:srgbClr val="0000FF"/>
                </a:solidFill>
              </a:rPr>
              <a:t>Error Patterns in MLC NAND Flash Memory: Measurement, Characterization, and Analysis</a:t>
            </a:r>
            <a:r>
              <a:rPr lang="en-US" sz="1250" dirty="0"/>
              <a:t>,” DATE 2012.</a:t>
            </a:r>
          </a:p>
          <a:p>
            <a:pPr marL="0" indent="0">
              <a:buNone/>
            </a:pPr>
            <a:r>
              <a:rPr lang="en-US" sz="1250" dirty="0" err="1"/>
              <a:t>Cai</a:t>
            </a:r>
            <a:r>
              <a:rPr lang="en-US" sz="1250" dirty="0"/>
              <a:t>+, “</a:t>
            </a:r>
            <a:r>
              <a:rPr lang="en-US" sz="1250" dirty="0">
                <a:solidFill>
                  <a:srgbClr val="0000FF"/>
                </a:solidFill>
              </a:rPr>
              <a:t>Flash Correct-and-Refresh: Retention-Aware Error Management for Increased Flash Memory Lifetime</a:t>
            </a:r>
            <a:r>
              <a:rPr lang="en-US" sz="1250" dirty="0"/>
              <a:t>,” ICCD 2012.</a:t>
            </a:r>
          </a:p>
          <a:p>
            <a:pPr marL="0" indent="0">
              <a:buNone/>
            </a:pPr>
            <a:r>
              <a:rPr lang="en-US" sz="1250" dirty="0" err="1"/>
              <a:t>Cai</a:t>
            </a:r>
            <a:r>
              <a:rPr lang="en-US" sz="1250" dirty="0"/>
              <a:t>+, “</a:t>
            </a:r>
            <a:r>
              <a:rPr lang="en-US" sz="1250" dirty="0">
                <a:solidFill>
                  <a:srgbClr val="0000FF"/>
                </a:solidFill>
              </a:rPr>
              <a:t>Threshold Voltage Distribution in MLC NAND Flash Memory: Characterization, Analysis and Modeling</a:t>
            </a:r>
            <a:r>
              <a:rPr lang="en-US" sz="1250" dirty="0"/>
              <a:t>,” DATE 2013.</a:t>
            </a:r>
          </a:p>
          <a:p>
            <a:pPr marL="0" indent="0">
              <a:buNone/>
            </a:pPr>
            <a:r>
              <a:rPr lang="en-US" sz="1250" dirty="0" err="1"/>
              <a:t>Cai</a:t>
            </a:r>
            <a:r>
              <a:rPr lang="en-US" sz="1250" dirty="0"/>
              <a:t>+, “</a:t>
            </a:r>
            <a:r>
              <a:rPr lang="en-US" sz="1250" dirty="0">
                <a:solidFill>
                  <a:srgbClr val="0000FF"/>
                </a:solidFill>
              </a:rPr>
              <a:t>Error Analysis and Retention-Aware Error Management for NAND Flash Memory</a:t>
            </a:r>
            <a:r>
              <a:rPr lang="en-US" sz="1250" dirty="0"/>
              <a:t>,” Intel Technology Journal 2013.</a:t>
            </a:r>
          </a:p>
          <a:p>
            <a:pPr marL="0" indent="0">
              <a:buNone/>
            </a:pPr>
            <a:r>
              <a:rPr lang="en-US" sz="1250" dirty="0" err="1"/>
              <a:t>Cai</a:t>
            </a:r>
            <a:r>
              <a:rPr lang="en-US" sz="1250" dirty="0"/>
              <a:t>+, “</a:t>
            </a:r>
            <a:r>
              <a:rPr lang="en-US" sz="1250" dirty="0">
                <a:solidFill>
                  <a:srgbClr val="0000FF"/>
                </a:solidFill>
              </a:rPr>
              <a:t>Program Interference in MLC NAND Flash Memory: Characterization, Modeling, and Mitigation</a:t>
            </a:r>
            <a:r>
              <a:rPr lang="en-US" sz="1250" dirty="0"/>
              <a:t>,” ICCD 2013.</a:t>
            </a:r>
          </a:p>
          <a:p>
            <a:pPr marL="0" indent="0">
              <a:buNone/>
            </a:pPr>
            <a:r>
              <a:rPr lang="en-US" sz="1250" dirty="0" err="1"/>
              <a:t>Cai</a:t>
            </a:r>
            <a:r>
              <a:rPr lang="en-US" sz="1250" dirty="0"/>
              <a:t>+, “</a:t>
            </a:r>
            <a:r>
              <a:rPr lang="en-US" sz="1250" dirty="0">
                <a:solidFill>
                  <a:srgbClr val="0000FF"/>
                </a:solidFill>
              </a:rPr>
              <a:t>Neighbor-Cell Assisted Error Correction for MLC NAND Flash Memories</a:t>
            </a:r>
            <a:r>
              <a:rPr lang="en-US" sz="1250" dirty="0"/>
              <a:t>,” SIGMETRICS 2014.</a:t>
            </a:r>
          </a:p>
          <a:p>
            <a:pPr marL="0" indent="0">
              <a:buNone/>
            </a:pPr>
            <a:r>
              <a:rPr lang="en-US" sz="1250" dirty="0" err="1"/>
              <a:t>Cai</a:t>
            </a:r>
            <a:r>
              <a:rPr lang="en-US" sz="1250" dirty="0"/>
              <a:t>+,”</a:t>
            </a:r>
            <a:r>
              <a:rPr lang="en-US" sz="1250" dirty="0">
                <a:solidFill>
                  <a:srgbClr val="0000FF"/>
                </a:solidFill>
              </a:rPr>
              <a:t>Data Retention in MLC NAND Flash Memory: Characterization, Optimization and Recovery</a:t>
            </a:r>
            <a:r>
              <a:rPr lang="en-US" sz="1250" dirty="0"/>
              <a:t>,” HPCA 2015.</a:t>
            </a:r>
          </a:p>
          <a:p>
            <a:pPr marL="0" indent="0">
              <a:buNone/>
            </a:pPr>
            <a:r>
              <a:rPr lang="en-US" sz="1250" dirty="0" err="1"/>
              <a:t>Cai</a:t>
            </a:r>
            <a:r>
              <a:rPr lang="en-US" sz="1250" dirty="0"/>
              <a:t>+, “</a:t>
            </a:r>
            <a:r>
              <a:rPr lang="en-US" sz="1250" dirty="0">
                <a:solidFill>
                  <a:srgbClr val="0000FF"/>
                </a:solidFill>
              </a:rPr>
              <a:t>Read Disturb Errors in MLC NAND Flash Memory: Characterization and Mitigation</a:t>
            </a:r>
            <a:r>
              <a:rPr lang="en-US" sz="1250" dirty="0"/>
              <a:t>,” DSN 2015. </a:t>
            </a:r>
          </a:p>
          <a:p>
            <a:pPr marL="0" indent="0">
              <a:buNone/>
            </a:pPr>
            <a:r>
              <a:rPr lang="en-US" sz="1250" dirty="0" err="1"/>
              <a:t>Luo</a:t>
            </a:r>
            <a:r>
              <a:rPr lang="en-US" sz="1250" dirty="0"/>
              <a:t>+, “</a:t>
            </a:r>
            <a:r>
              <a:rPr lang="en-US" sz="1250" dirty="0">
                <a:solidFill>
                  <a:srgbClr val="0000FF"/>
                </a:solidFill>
              </a:rPr>
              <a:t>WARM: Improving NAND Flash Memory Lifetime with Write-hotness Aware Retention Management</a:t>
            </a:r>
            <a:r>
              <a:rPr lang="en-US" sz="1250" dirty="0"/>
              <a:t>,” MSST 2015.</a:t>
            </a:r>
          </a:p>
          <a:p>
            <a:pPr marL="0" indent="0">
              <a:buNone/>
            </a:pPr>
            <a:r>
              <a:rPr lang="en-US" sz="1250" dirty="0"/>
              <a:t>Meza+, “</a:t>
            </a:r>
            <a:r>
              <a:rPr lang="en-US" sz="1250" dirty="0">
                <a:solidFill>
                  <a:srgbClr val="0000FF"/>
                </a:solidFill>
              </a:rPr>
              <a:t>A Large-Scale Study of Flash Memory Errors in the Field</a:t>
            </a:r>
            <a:r>
              <a:rPr lang="en-US" sz="1250" dirty="0"/>
              <a:t>,” SIGMETRICS 2015.</a:t>
            </a:r>
          </a:p>
          <a:p>
            <a:pPr marL="0" indent="0">
              <a:buNone/>
            </a:pPr>
            <a:r>
              <a:rPr lang="en-US" sz="1250" dirty="0"/>
              <a:t>Luo+, “</a:t>
            </a:r>
            <a:r>
              <a:rPr lang="en-US" sz="1250" dirty="0">
                <a:solidFill>
                  <a:srgbClr val="0000FF"/>
                </a:solidFill>
              </a:rPr>
              <a:t>Enabling Accurate and Practical Online Flash Channel Modeling for Modern MLC NAND Flash Memory</a:t>
            </a:r>
            <a:r>
              <a:rPr lang="en-US" sz="1250" dirty="0"/>
              <a:t>,” IEEE JSAC 2016.</a:t>
            </a:r>
          </a:p>
          <a:p>
            <a:pPr marL="0" indent="0">
              <a:buNone/>
            </a:pPr>
            <a:r>
              <a:rPr lang="en-US" sz="1250" dirty="0"/>
              <a:t>Cai+, “</a:t>
            </a:r>
            <a:r>
              <a:rPr lang="en-US" sz="1250" dirty="0">
                <a:solidFill>
                  <a:srgbClr val="0000FF"/>
                </a:solidFill>
              </a:rPr>
              <a:t>Vulnerabilities in MLC NAND Flash Memory Programming: Experimental Analysis, Exploits, and Mitigation Techniques</a:t>
            </a:r>
            <a:r>
              <a:rPr lang="en-US" sz="1250" dirty="0"/>
              <a:t>,” HPCA 2017.</a:t>
            </a:r>
          </a:p>
          <a:p>
            <a:pPr marL="0" indent="0">
              <a:buNone/>
            </a:pPr>
            <a:r>
              <a:rPr lang="en-US" sz="1250" dirty="0" err="1"/>
              <a:t>Fukami</a:t>
            </a:r>
            <a:r>
              <a:rPr lang="en-US" sz="1250" dirty="0"/>
              <a:t>+, “</a:t>
            </a:r>
            <a:r>
              <a:rPr lang="en-US" sz="1250" dirty="0">
                <a:solidFill>
                  <a:srgbClr val="0000FF"/>
                </a:solidFill>
              </a:rPr>
              <a:t>Improving the Reliability of Chip-Off Forensic Analysis of NAND Flash Memory Devices</a:t>
            </a:r>
            <a:r>
              <a:rPr lang="en-US" sz="1250" dirty="0"/>
              <a:t>,” DFRWS EU 2017. </a:t>
            </a:r>
          </a:p>
          <a:p>
            <a:pPr marL="0" indent="0">
              <a:buNone/>
            </a:pPr>
            <a:r>
              <a:rPr lang="en-US" sz="1250" dirty="0"/>
              <a:t>Luo+, “</a:t>
            </a:r>
            <a:r>
              <a:rPr lang="en-US" sz="1250" dirty="0" err="1">
                <a:solidFill>
                  <a:srgbClr val="0000FF"/>
                </a:solidFill>
              </a:rPr>
              <a:t>HeatWatch</a:t>
            </a:r>
            <a:r>
              <a:rPr lang="en-US" sz="1250" dirty="0">
                <a:solidFill>
                  <a:srgbClr val="0000FF"/>
                </a:solidFill>
              </a:rPr>
              <a:t>: Improving 3D NAND Flash Memory Device Reliability by Exploiting Self-Recovery and Temperature-Awareness</a:t>
            </a:r>
            <a:r>
              <a:rPr lang="en-US" sz="1250" dirty="0"/>
              <a:t>," HPCA 2018.</a:t>
            </a:r>
          </a:p>
          <a:p>
            <a:pPr marL="0" indent="0">
              <a:buNone/>
            </a:pPr>
            <a:r>
              <a:rPr lang="en-US" sz="1250" dirty="0"/>
              <a:t>Luo+, “</a:t>
            </a:r>
            <a:r>
              <a:rPr lang="en-US" sz="1250" dirty="0">
                <a:solidFill>
                  <a:srgbClr val="0000FF"/>
                </a:solidFill>
              </a:rPr>
              <a:t>Improving 3D NAND Flash Memory Lifetime by Tolerating Early Retention Loss and Process Variation</a:t>
            </a:r>
            <a:r>
              <a:rPr lang="en-US" sz="1250" dirty="0"/>
              <a:t>," SIGMETRICS 2018.</a:t>
            </a:r>
          </a:p>
          <a:p>
            <a:pPr marL="0" indent="0">
              <a:buNone/>
            </a:pPr>
            <a:endParaRPr lang="en-US" sz="1200" dirty="0"/>
          </a:p>
          <a:p>
            <a:pPr marL="0" indent="0">
              <a:buNone/>
            </a:pPr>
            <a:endParaRPr lang="en-US" sz="1500" dirty="0"/>
          </a:p>
          <a:p>
            <a:endParaRPr lang="en-US" sz="1700" dirty="0"/>
          </a:p>
          <a:p>
            <a:endParaRPr lang="en-US" sz="2000" dirty="0"/>
          </a:p>
        </p:txBody>
      </p:sp>
      <p:sp>
        <p:nvSpPr>
          <p:cNvPr id="5" name="TextBox 4"/>
          <p:cNvSpPr txBox="1"/>
          <p:nvPr/>
        </p:nvSpPr>
        <p:spPr>
          <a:xfrm>
            <a:off x="-19422" y="6505599"/>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
        <p:nvSpPr>
          <p:cNvPr id="6" name="Rectangle 5"/>
          <p:cNvSpPr>
            <a:spLocks noChangeArrowheads="1"/>
          </p:cNvSpPr>
          <p:nvPr/>
        </p:nvSpPr>
        <p:spPr bwMode="auto">
          <a:xfrm>
            <a:off x="232939" y="3140968"/>
            <a:ext cx="8227493" cy="28803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7" name="Rectangle 6"/>
          <p:cNvSpPr>
            <a:spLocks noChangeArrowheads="1"/>
          </p:cNvSpPr>
          <p:nvPr/>
        </p:nvSpPr>
        <p:spPr bwMode="auto">
          <a:xfrm>
            <a:off x="228600" y="3854969"/>
            <a:ext cx="7223720" cy="222103"/>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8" name="Rectangle 7"/>
          <p:cNvSpPr>
            <a:spLocks noChangeArrowheads="1"/>
          </p:cNvSpPr>
          <p:nvPr/>
        </p:nvSpPr>
        <p:spPr bwMode="auto">
          <a:xfrm>
            <a:off x="228600" y="4941168"/>
            <a:ext cx="8087816" cy="464820"/>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16034656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are Two Other Solution Directions</a:t>
            </a:r>
          </a:p>
        </p:txBody>
      </p:sp>
      <p:sp>
        <p:nvSpPr>
          <p:cNvPr id="3" name="Content Placeholder 2"/>
          <p:cNvSpPr>
            <a:spLocks noGrp="1"/>
          </p:cNvSpPr>
          <p:nvPr>
            <p:ph idx="1"/>
          </p:nvPr>
        </p:nvSpPr>
        <p:spPr>
          <a:xfrm>
            <a:off x="107504" y="980728"/>
            <a:ext cx="8964488" cy="5193723"/>
          </a:xfrm>
        </p:spPr>
        <p:txBody>
          <a:bodyPr/>
          <a:lstStyle/>
          <a:p>
            <a:r>
              <a:rPr lang="en-US" b="1" dirty="0">
                <a:solidFill>
                  <a:srgbClr val="FF0000"/>
                </a:solidFill>
              </a:rPr>
              <a:t>New Technologies: </a:t>
            </a:r>
            <a:r>
              <a:rPr lang="en-US" dirty="0"/>
              <a:t>Replace or (more likely) augment DRAM with a different technology</a:t>
            </a:r>
          </a:p>
          <a:p>
            <a:pPr lvl="1"/>
            <a:r>
              <a:rPr lang="en-US" dirty="0">
                <a:solidFill>
                  <a:srgbClr val="0000FF"/>
                </a:solidFill>
              </a:rPr>
              <a:t>Non-volatile memories</a:t>
            </a:r>
          </a:p>
          <a:p>
            <a:endParaRPr lang="en-US" dirty="0"/>
          </a:p>
          <a:p>
            <a:r>
              <a:rPr lang="en-US" b="1" dirty="0">
                <a:solidFill>
                  <a:srgbClr val="FF0000"/>
                </a:solidFill>
              </a:rPr>
              <a:t>Embracing Un-reliability:</a:t>
            </a:r>
            <a:r>
              <a:rPr lang="en-US" dirty="0">
                <a:solidFill>
                  <a:srgbClr val="FF0000"/>
                </a:solidFill>
              </a:rPr>
              <a:t> </a:t>
            </a:r>
          </a:p>
          <a:p>
            <a:pPr marL="0" indent="0">
              <a:buNone/>
            </a:pPr>
            <a:r>
              <a:rPr lang="en-US" dirty="0">
                <a:solidFill>
                  <a:srgbClr val="FF0000"/>
                </a:solidFill>
              </a:rPr>
              <a:t>    </a:t>
            </a:r>
            <a:r>
              <a:rPr lang="en-US" dirty="0"/>
              <a:t>Design memories with different reliability</a:t>
            </a:r>
          </a:p>
          <a:p>
            <a:pPr marL="0" indent="0">
              <a:buNone/>
            </a:pPr>
            <a:r>
              <a:rPr lang="en-US" dirty="0"/>
              <a:t>    and store data intelligently across them</a:t>
            </a:r>
          </a:p>
          <a:p>
            <a:pPr marL="0" indent="0">
              <a:buNone/>
            </a:pPr>
            <a:r>
              <a:rPr lang="en-US" b="1" dirty="0">
                <a:solidFill>
                  <a:schemeClr val="accent2">
                    <a:lumMod val="75000"/>
                  </a:schemeClr>
                </a:solidFill>
              </a:rPr>
              <a:t>    [Luo+ DSN 2014]</a:t>
            </a:r>
          </a:p>
          <a:p>
            <a:pPr marL="0" indent="0">
              <a:buNone/>
            </a:pPr>
            <a:endParaRPr lang="en-US" dirty="0"/>
          </a:p>
          <a:p>
            <a:r>
              <a:rPr lang="en-US" dirty="0"/>
              <a:t>…</a:t>
            </a:r>
          </a:p>
          <a:p>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TextBox 4"/>
          <p:cNvSpPr txBox="1"/>
          <p:nvPr/>
        </p:nvSpPr>
        <p:spPr>
          <a:xfrm>
            <a:off x="179512" y="5445224"/>
            <a:ext cx="8784976" cy="1323439"/>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Calibri"/>
                <a:ea typeface="+mn-ea"/>
                <a:cs typeface="+mn-cs"/>
              </a:rPr>
              <a:t>Fundamental solutions to security require co-design across the hierarchy</a:t>
            </a:r>
          </a:p>
        </p:txBody>
      </p:sp>
      <p:sp>
        <p:nvSpPr>
          <p:cNvPr id="19" name="Text Box 17"/>
          <p:cNvSpPr txBox="1">
            <a:spLocks noChangeArrowheads="1"/>
          </p:cNvSpPr>
          <p:nvPr/>
        </p:nvSpPr>
        <p:spPr bwMode="auto">
          <a:xfrm>
            <a:off x="6957984" y="333077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20" name="Text Box 18"/>
          <p:cNvSpPr txBox="1">
            <a:spLocks noChangeAspect="1" noChangeArrowheads="1"/>
          </p:cNvSpPr>
          <p:nvPr/>
        </p:nvSpPr>
        <p:spPr bwMode="auto">
          <a:xfrm>
            <a:off x="6957984" y="295929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21" name="Text Box 19"/>
          <p:cNvSpPr txBox="1">
            <a:spLocks noChangeAspect="1" noChangeArrowheads="1"/>
          </p:cNvSpPr>
          <p:nvPr/>
        </p:nvSpPr>
        <p:spPr bwMode="auto">
          <a:xfrm>
            <a:off x="6954809" y="229498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22" name="Text Box 20"/>
          <p:cNvSpPr txBox="1">
            <a:spLocks noChangeAspect="1" noChangeArrowheads="1"/>
          </p:cNvSpPr>
          <p:nvPr/>
        </p:nvSpPr>
        <p:spPr bwMode="auto">
          <a:xfrm>
            <a:off x="6954809" y="192350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23" name="Text Box 21"/>
          <p:cNvSpPr txBox="1">
            <a:spLocks noChangeAspect="1" noChangeArrowheads="1"/>
          </p:cNvSpPr>
          <p:nvPr/>
        </p:nvSpPr>
        <p:spPr bwMode="auto">
          <a:xfrm>
            <a:off x="6954809" y="155679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24" name="Text Box 22"/>
          <p:cNvSpPr txBox="1">
            <a:spLocks noChangeAspect="1" noChangeArrowheads="1"/>
          </p:cNvSpPr>
          <p:nvPr/>
        </p:nvSpPr>
        <p:spPr bwMode="auto">
          <a:xfrm>
            <a:off x="6957984" y="3703836"/>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25" name="Text Box 23"/>
          <p:cNvSpPr txBox="1">
            <a:spLocks noChangeAspect="1" noChangeArrowheads="1"/>
          </p:cNvSpPr>
          <p:nvPr/>
        </p:nvSpPr>
        <p:spPr bwMode="auto">
          <a:xfrm>
            <a:off x="6957984" y="407531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26" name="Text Box 24"/>
          <p:cNvSpPr txBox="1">
            <a:spLocks noChangeAspect="1" noChangeArrowheads="1"/>
          </p:cNvSpPr>
          <p:nvPr/>
        </p:nvSpPr>
        <p:spPr bwMode="auto">
          <a:xfrm>
            <a:off x="6957984" y="263691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27" name="Text Box 23"/>
          <p:cNvSpPr txBox="1">
            <a:spLocks noChangeAspect="1" noChangeArrowheads="1"/>
          </p:cNvSpPr>
          <p:nvPr/>
        </p:nvSpPr>
        <p:spPr bwMode="auto">
          <a:xfrm>
            <a:off x="6959572" y="443091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28" name="Rounded Rectangle 27"/>
          <p:cNvSpPr>
            <a:spLocks noChangeArrowheads="1"/>
          </p:cNvSpPr>
          <p:nvPr/>
        </p:nvSpPr>
        <p:spPr bwMode="auto">
          <a:xfrm rot="5400000">
            <a:off x="6849380" y="2033972"/>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35584475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2961744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nvPr>
        </p:nvGraphicFramePr>
        <p:xfrm>
          <a:off x="228600" y="3520440"/>
          <a:ext cx="8763000" cy="2804160"/>
        </p:xfrm>
        <a:graphic>
          <a:graphicData uri="http://schemas.openxmlformats.org/drawingml/2006/table">
            <a:tbl>
              <a:tblPr firstRow="1" bandRow="1">
                <a:tableStyleId>{5940675A-B579-460E-94D1-54222C63F5DA}</a:tableStyleId>
              </a:tblPr>
              <a:tblGrid>
                <a:gridCol w="38100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RLDRAM, TL-DRAM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5"/>
          <p:cNvSpPr txBox="1"/>
          <p:nvPr/>
        </p:nvSpPr>
        <p:spPr>
          <a:xfrm>
            <a:off x="304800" y="3556517"/>
            <a:ext cx="2514600" cy="32004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9" name="TextBox 18"/>
          <p:cNvSpPr txBox="1"/>
          <p:nvPr/>
        </p:nvSpPr>
        <p:spPr>
          <a:xfrm>
            <a:off x="4114800" y="3556517"/>
            <a:ext cx="2100804" cy="32004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0" name="TextBox 19"/>
          <p:cNvSpPr txBox="1"/>
          <p:nvPr/>
        </p:nvSpPr>
        <p:spPr>
          <a:xfrm>
            <a:off x="6324600" y="3556517"/>
            <a:ext cx="2514600" cy="32004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1" name="TextBox 20"/>
          <p:cNvSpPr txBox="1"/>
          <p:nvPr/>
        </p:nvSpPr>
        <p:spPr>
          <a:xfrm>
            <a:off x="270986" y="3942755"/>
            <a:ext cx="3310414" cy="64008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2" name="TextBox 21"/>
          <p:cNvSpPr txBox="1">
            <a:spLocks/>
          </p:cNvSpPr>
          <p:nvPr/>
        </p:nvSpPr>
        <p:spPr>
          <a:xfrm>
            <a:off x="4114800" y="4066512"/>
            <a:ext cx="2024604" cy="36576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3" name="TextBox 22"/>
          <p:cNvSpPr txBox="1"/>
          <p:nvPr/>
        </p:nvSpPr>
        <p:spPr>
          <a:xfrm>
            <a:off x="6343891" y="3948541"/>
            <a:ext cx="2571508" cy="59861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4" name="TextBox 23"/>
          <p:cNvSpPr txBox="1"/>
          <p:nvPr/>
        </p:nvSpPr>
        <p:spPr>
          <a:xfrm>
            <a:off x="304800" y="4690137"/>
            <a:ext cx="3124200" cy="60599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5" name="TextBox 24"/>
          <p:cNvSpPr txBox="1"/>
          <p:nvPr/>
        </p:nvSpPr>
        <p:spPr>
          <a:xfrm>
            <a:off x="4127665" y="4864201"/>
            <a:ext cx="2100804" cy="32004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6" name="TextBox 25"/>
          <p:cNvSpPr txBox="1">
            <a:spLocks/>
          </p:cNvSpPr>
          <p:nvPr/>
        </p:nvSpPr>
        <p:spPr>
          <a:xfrm>
            <a:off x="6324599" y="4656928"/>
            <a:ext cx="2590799" cy="64008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7" name="TextBox 26"/>
          <p:cNvSpPr txBox="1"/>
          <p:nvPr/>
        </p:nvSpPr>
        <p:spPr>
          <a:xfrm>
            <a:off x="255345" y="5344835"/>
            <a:ext cx="3665329" cy="95097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8" name="TextBox 27"/>
          <p:cNvSpPr txBox="1"/>
          <p:nvPr/>
        </p:nvSpPr>
        <p:spPr>
          <a:xfrm>
            <a:off x="4114800" y="5687538"/>
            <a:ext cx="2100804" cy="32004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9" name="TextBox 28"/>
          <p:cNvSpPr txBox="1"/>
          <p:nvPr/>
        </p:nvSpPr>
        <p:spPr>
          <a:xfrm>
            <a:off x="6300733" y="5410719"/>
            <a:ext cx="2598517" cy="87367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7" name="Slide Number Placeholder 6"/>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881808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nvPr>
        </p:nvGraphicFramePr>
        <p:xfrm>
          <a:off x="156592" y="3520440"/>
          <a:ext cx="8879904" cy="2804160"/>
        </p:xfrm>
        <a:graphic>
          <a:graphicData uri="http://schemas.openxmlformats.org/drawingml/2006/table">
            <a:tbl>
              <a:tblPr firstRow="1" bandRow="1">
                <a:tableStyleId>{5940675A-B579-460E-94D1-54222C63F5DA}</a:tableStyleId>
              </a:tblPr>
              <a:tblGrid>
                <a:gridCol w="3911352">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gridCol w="2736304">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RL/TL-DRAM, FLY-RAM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 Voltron)</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Slide Number Placeholder 6"/>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00008251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DRAM Is Critical for Performance &amp; Energy</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Memory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51200758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Major Trend: Hybrid Main Memory</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CPU</a:t>
            </a: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33">
                    <a:lumMod val="75000"/>
                  </a:srgbClr>
                </a:solidFill>
                <a:effectLst/>
                <a:uLnTx/>
                <a:uFillTx/>
                <a:latin typeface="Tahoma"/>
                <a:ea typeface="+mn-ea"/>
                <a:cs typeface="+mn-cs"/>
              </a:rPr>
              <a:t>Fast, </a:t>
            </a:r>
            <a:r>
              <a:rPr kumimoji="0" lang="en-US" sz="1800" b="1" i="0" u="none" strike="noStrike" kern="1200" cap="none" spc="0" normalizeH="0" baseline="0" noProof="0" dirty="0">
                <a:ln>
                  <a:noFill/>
                </a:ln>
                <a:solidFill>
                  <a:srgbClr val="006633">
                    <a:lumMod val="75000"/>
                  </a:srgbClr>
                </a:solidFill>
                <a:effectLst/>
                <a:uLnTx/>
                <a:uFillTx/>
                <a:latin typeface="Tahoma"/>
                <a:ea typeface="+mn-ea"/>
                <a:cs typeface="+mn-cs"/>
              </a:rPr>
              <a:t>durable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leaky, volatile,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D26"/>
                </a:solidFill>
                <a:effectLst/>
                <a:uLnTx/>
                <a:uFillTx/>
                <a:latin typeface="Tahoma"/>
                <a:ea typeface="+mn-ea"/>
                <a:cs typeface="+mn-cs"/>
              </a:rPr>
              <a:t>Large, non-volatile, low-cost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Slow, </a:t>
            </a:r>
            <a:r>
              <a:rPr kumimoji="0" lang="en-US" sz="1800" b="1" i="0" u="none" strike="noStrike" kern="1200" cap="none" spc="0" normalizeH="0" baseline="0" noProof="0" dirty="0">
                <a:ln>
                  <a:noFill/>
                </a:ln>
                <a:solidFill>
                  <a:srgbClr val="8C0000"/>
                </a:solidFill>
                <a:effectLst/>
                <a:uLnTx/>
                <a:uFillTx/>
                <a:latin typeface="Tahoma"/>
                <a:ea typeface="+mn-ea"/>
                <a:cs typeface="+mn-cs"/>
              </a:rPr>
              <a:t>wears out, </a:t>
            </a:r>
            <a:r>
              <a:rPr kumimoji="0" lang="en-US" sz="1800" b="0" i="0" u="none" strike="noStrike" kern="1200" cap="none" spc="0" normalizeH="0" baseline="0" noProof="0" dirty="0">
                <a:ln>
                  <a:noFill/>
                </a:ln>
                <a:solidFill>
                  <a:srgbClr val="8C0000"/>
                </a:solidFill>
                <a:effectLst/>
                <a:uLnTx/>
                <a:uFillTx/>
                <a:latin typeface="Tahoma"/>
                <a:ea typeface="+mn-ea"/>
                <a:cs typeface="+mn-cs"/>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03030"/>
                </a:solidFill>
                <a:effectLst/>
                <a:uLnTx/>
                <a:uFillTx/>
                <a:latin typeface="Tahoma"/>
                <a:ea typeface="+mn-ea"/>
                <a:cs typeface="+mn-cs"/>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Hardware/software manage data allocation and movement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Tahoma"/>
                <a:ea typeface="+mn-ea"/>
                <a:cs typeface="+mn-cs"/>
              </a:rPr>
              <a:t>to achieve the best of multiple technologies</a:t>
            </a:r>
          </a:p>
        </p:txBody>
      </p:sp>
    </p:spTree>
    <p:extLst>
      <p:ext uri="{BB962C8B-B14F-4D97-AF65-F5344CB8AC3E}">
        <p14:creationId xmlns:p14="http://schemas.microsoft.com/office/powerpoint/2010/main" val="18710091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Flash Memory</a:t>
            </a:r>
            <a:br>
              <a:rPr lang="en-US" sz="5000" dirty="0">
                <a:latin typeface="Garamond" charset="0"/>
              </a:rPr>
            </a:br>
            <a:r>
              <a:rPr lang="en-US" sz="5000" dirty="0">
                <a:latin typeface="Garamond" charset="0"/>
              </a:rPr>
              <a:t>Reliability and Security</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987315132"/>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p:cNvSpPr>
            <a:spLocks noGrp="1"/>
          </p:cNvSpPr>
          <p:nvPr>
            <p:ph type="title"/>
          </p:nvPr>
        </p:nvSpPr>
        <p:spPr/>
        <p:txBody>
          <a:bodyPr/>
          <a:lstStyle/>
          <a:p>
            <a:r>
              <a:rPr lang="en-US">
                <a:latin typeface="Garamond" charset="0"/>
                <a:ea typeface="ＭＳ Ｐゴシック" charset="0"/>
                <a:cs typeface="ＭＳ Ｐゴシック" charset="0"/>
              </a:rPr>
              <a:t>Limits of Charge Memory</a:t>
            </a:r>
          </a:p>
        </p:txBody>
      </p:sp>
      <p:sp>
        <p:nvSpPr>
          <p:cNvPr id="261122" name="Content Placeholder 2"/>
          <p:cNvSpPr>
            <a:spLocks noGrp="1"/>
          </p:cNvSpPr>
          <p:nvPr>
            <p:ph idx="1"/>
          </p:nvPr>
        </p:nvSpPr>
        <p:spPr>
          <a:xfrm>
            <a:off x="228600" y="996950"/>
            <a:ext cx="8777288" cy="5194300"/>
          </a:xfrm>
        </p:spPr>
        <p:txBody>
          <a:bodyPr/>
          <a:lstStyle/>
          <a:p>
            <a:r>
              <a:rPr lang="en-US" sz="2800">
                <a:latin typeface="Tahoma" charset="0"/>
                <a:ea typeface="ＭＳ Ｐゴシック" charset="0"/>
                <a:cs typeface="ＭＳ Ｐゴシック" charset="0"/>
              </a:rPr>
              <a:t>Difficult charge placement and control</a:t>
            </a:r>
          </a:p>
          <a:p>
            <a:pPr lvl="1"/>
            <a:r>
              <a:rPr lang="en-US" sz="2400">
                <a:latin typeface="Tahoma" charset="0"/>
                <a:ea typeface="ＭＳ Ｐゴシック" charset="0"/>
              </a:rPr>
              <a:t>Flash: floating gate charge</a:t>
            </a:r>
          </a:p>
          <a:p>
            <a:pPr lvl="1"/>
            <a:r>
              <a:rPr lang="en-US" sz="2400">
                <a:latin typeface="Tahoma" charset="0"/>
                <a:ea typeface="ＭＳ Ｐゴシック" charset="0"/>
              </a:rPr>
              <a:t>DRAM: capacitor charge, transistor leakage</a:t>
            </a:r>
          </a:p>
          <a:p>
            <a:endParaRPr lang="en-US" sz="1400">
              <a:latin typeface="Tahoma" charset="0"/>
              <a:ea typeface="ＭＳ Ｐゴシック" charset="0"/>
              <a:cs typeface="ＭＳ Ｐゴシック" charset="0"/>
            </a:endParaRPr>
          </a:p>
          <a:p>
            <a:r>
              <a:rPr lang="en-US" sz="3000">
                <a:solidFill>
                  <a:srgbClr val="FF0000"/>
                </a:solidFill>
                <a:latin typeface="Tahoma" charset="0"/>
                <a:ea typeface="ＭＳ Ｐゴシック" charset="0"/>
                <a:cs typeface="ＭＳ Ｐゴシック" charset="0"/>
              </a:rPr>
              <a:t>Reliable sensing becomes difficult as charge storage unit size reduces</a:t>
            </a:r>
          </a:p>
        </p:txBody>
      </p:sp>
      <p:sp>
        <p:nvSpPr>
          <p:cNvPr id="26112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E2A71C-AAD6-1343-AD29-0DFA78FE85A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6112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605213"/>
            <a:ext cx="8140700" cy="2719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5056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Title 1"/>
          <p:cNvSpPr>
            <a:spLocks noGrp="1"/>
          </p:cNvSpPr>
          <p:nvPr>
            <p:ph type="title"/>
          </p:nvPr>
        </p:nvSpPr>
        <p:spPr/>
        <p:txBody>
          <a:bodyPr/>
          <a:lstStyle/>
          <a:p>
            <a:r>
              <a:rPr lang="en-US">
                <a:latin typeface="Garamond" charset="0"/>
                <a:ea typeface="ＭＳ Ｐゴシック" charset="0"/>
                <a:cs typeface="MS PGothic" charset="0"/>
              </a:rPr>
              <a:t>Evolution of NAND Flash Memory</a:t>
            </a:r>
          </a:p>
        </p:txBody>
      </p:sp>
      <p:sp>
        <p:nvSpPr>
          <p:cNvPr id="207874" name="Content Placeholder 2"/>
          <p:cNvSpPr>
            <a:spLocks noGrp="1"/>
          </p:cNvSpPr>
          <p:nvPr>
            <p:ph idx="1"/>
          </p:nvPr>
        </p:nvSpPr>
        <p:spPr>
          <a:xfrm>
            <a:off x="85725" y="5303838"/>
            <a:ext cx="8972550" cy="841375"/>
          </a:xfrm>
        </p:spPr>
        <p:txBody>
          <a:bodyPr/>
          <a:lstStyle/>
          <a:p>
            <a:r>
              <a:rPr lang="en-US">
                <a:latin typeface="Arial" charset="0"/>
                <a:ea typeface="ＭＳ Ｐゴシック" charset="0"/>
                <a:cs typeface="MS PGothic" charset="0"/>
              </a:rPr>
              <a:t>Flash memory is widening its range of applications</a:t>
            </a:r>
          </a:p>
          <a:p>
            <a:pPr lvl="1"/>
            <a:r>
              <a:rPr lang="en-US">
                <a:latin typeface="Arial" charset="0"/>
                <a:ea typeface="ＭＳ Ｐゴシック" charset="0"/>
                <a:cs typeface="MS PGothic" charset="0"/>
              </a:rPr>
              <a:t>Portable consumer devices, laptop PCs and enterprise servers</a:t>
            </a:r>
          </a:p>
        </p:txBody>
      </p:sp>
      <p:sp>
        <p:nvSpPr>
          <p:cNvPr id="207875" name="Text Box 6"/>
          <p:cNvSpPr txBox="1">
            <a:spLocks noChangeArrowheads="1"/>
          </p:cNvSpPr>
          <p:nvPr/>
        </p:nvSpPr>
        <p:spPr bwMode="auto">
          <a:xfrm>
            <a:off x="1212850" y="4887913"/>
            <a:ext cx="67183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000000"/>
                </a:solidFill>
                <a:effectLst/>
                <a:uLnTx/>
                <a:uFillTx/>
                <a:latin typeface="Arial" charset="0"/>
                <a:ea typeface="宋体" charset="0"/>
                <a:cs typeface="宋体" charset="0"/>
              </a:rPr>
              <a:t>Seaung Suk Lee, “Emerging Challenges in NAND Flash Technology”, Flash Summit 2011 (Hynix)</a:t>
            </a:r>
          </a:p>
        </p:txBody>
      </p:sp>
      <p:pic>
        <p:nvPicPr>
          <p:cNvPr id="20787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075" y="1008063"/>
            <a:ext cx="768985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877" name="TextBox 5"/>
          <p:cNvSpPr txBox="1">
            <a:spLocks noChangeArrowheads="1"/>
          </p:cNvSpPr>
          <p:nvPr/>
        </p:nvSpPr>
        <p:spPr bwMode="auto">
          <a:xfrm>
            <a:off x="6327775" y="2547938"/>
            <a:ext cx="21209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cs typeface="MS PGothic" charset="0"/>
              </a:rPr>
              <a:t>CMOS scaling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cs typeface="MS PGothic" charset="0"/>
              </a:rPr>
              <a:t>More bits per Cell</a:t>
            </a:r>
          </a:p>
        </p:txBody>
      </p:sp>
      <p:sp>
        <p:nvSpPr>
          <p:cNvPr id="207878" name="Slide Number Placeholder 1"/>
          <p:cNvSpPr>
            <a:spLocks noGrp="1"/>
          </p:cNvSpPr>
          <p:nvPr>
            <p:ph type="sldNum" sz="quarter" idx="11"/>
          </p:nvPr>
        </p:nvSpPr>
        <p:spPr>
          <a:xfrm>
            <a:off x="6553200" y="6332538"/>
            <a:ext cx="2133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49DB7D-5EF2-3747-9747-0A1E16FC5B8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89243438"/>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1"/>
          <p:cNvSpPr>
            <a:spLocks noGrp="1"/>
          </p:cNvSpPr>
          <p:nvPr>
            <p:ph type="title"/>
          </p:nvPr>
        </p:nvSpPr>
        <p:spPr>
          <a:xfrm>
            <a:off x="228600" y="152400"/>
            <a:ext cx="8810625" cy="1066800"/>
          </a:xfrm>
        </p:spPr>
        <p:txBody>
          <a:bodyPr/>
          <a:lstStyle/>
          <a:p>
            <a:pPr eaLnBrk="1" hangingPunct="1"/>
            <a:r>
              <a:rPr lang="en-US">
                <a:latin typeface="Garamond" charset="0"/>
              </a:rPr>
              <a:t>Flash Challenges: Reliability and Endurance</a:t>
            </a:r>
          </a:p>
        </p:txBody>
      </p:sp>
      <p:pic>
        <p:nvPicPr>
          <p:cNvPr id="20889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1123950"/>
            <a:ext cx="6188075" cy="442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8899" name="Text Box 6"/>
          <p:cNvSpPr txBox="1">
            <a:spLocks noChangeArrowheads="1"/>
          </p:cNvSpPr>
          <p:nvPr/>
        </p:nvSpPr>
        <p:spPr bwMode="auto">
          <a:xfrm>
            <a:off x="438150" y="5745163"/>
            <a:ext cx="5857875"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Arial" charset="0"/>
                <a:ea typeface="SimSun" charset="0"/>
                <a:cs typeface="SimSun" charset="0"/>
              </a:rPr>
              <a:t>E. Grochowski et al., “Future technology challenges for NAND flash and HDD products”, Flash Memory Summit 2012</a:t>
            </a:r>
          </a:p>
        </p:txBody>
      </p:sp>
      <p:sp>
        <p:nvSpPr>
          <p:cNvPr id="15" name="Rectangle 3"/>
          <p:cNvSpPr txBox="1">
            <a:spLocks noChangeArrowheads="1"/>
          </p:cNvSpPr>
          <p:nvPr/>
        </p:nvSpPr>
        <p:spPr bwMode="auto">
          <a:xfrm>
            <a:off x="6261100" y="2797175"/>
            <a:ext cx="2778125" cy="1309688"/>
          </a:xfrm>
          <a:prstGeom prst="rect">
            <a:avLst/>
          </a:prstGeom>
          <a:noFill/>
          <a:ln w="9525">
            <a:noFill/>
            <a:miter lim="800000"/>
            <a:headEnd/>
            <a:tailEnd/>
          </a:ln>
        </p:spPr>
        <p:txBody>
          <a:bodyPr/>
          <a:lstStyle/>
          <a:p>
            <a:pPr marL="342900" marR="0" lvl="0" indent="-342900" algn="l" defTabSz="914400" rtl="0" eaLnBrk="1" fontAlgn="auto" latinLnBrk="0" hangingPunct="1">
              <a:lnSpc>
                <a:spcPct val="100000"/>
              </a:lnSpc>
              <a:spcBef>
                <a:spcPct val="20000"/>
              </a:spcBef>
              <a:spcAft>
                <a:spcPts val="0"/>
              </a:spcAft>
              <a:buClr>
                <a:srgbClr val="400561"/>
              </a:buClr>
              <a:buSzTx/>
              <a:buFont typeface="Wingdings" pitchFamily="2" charset="2"/>
              <a:buChar char="§"/>
              <a:tabLst/>
              <a:defRPr/>
            </a:pPr>
            <a:r>
              <a:rPr kumimoji="0" lang="en-US" altLang="ko-KR" sz="1800" b="1" i="0" u="none" strike="noStrike" kern="0" cap="none" spc="0" normalizeH="0" baseline="0" noProof="0" dirty="0">
                <a:ln>
                  <a:noFill/>
                </a:ln>
                <a:solidFill>
                  <a:srgbClr val="000000"/>
                </a:solidFill>
                <a:effectLst/>
                <a:uLnTx/>
                <a:uFillTx/>
                <a:latin typeface="Tahoma"/>
                <a:ea typeface="굴림" charset="-127"/>
                <a:cs typeface="+mn-cs"/>
              </a:rPr>
              <a:t>P/E cycles (required)</a:t>
            </a:r>
          </a:p>
        </p:txBody>
      </p:sp>
      <p:sp>
        <p:nvSpPr>
          <p:cNvPr id="16" name="Rectangle 3"/>
          <p:cNvSpPr txBox="1">
            <a:spLocks noChangeArrowheads="1"/>
          </p:cNvSpPr>
          <p:nvPr/>
        </p:nvSpPr>
        <p:spPr bwMode="auto">
          <a:xfrm>
            <a:off x="6261100" y="1308100"/>
            <a:ext cx="2778125" cy="1309688"/>
          </a:xfrm>
          <a:prstGeom prst="rect">
            <a:avLst/>
          </a:prstGeom>
          <a:noFill/>
          <a:ln w="9525">
            <a:noFill/>
            <a:miter lim="800000"/>
            <a:headEnd/>
            <a:tailEnd/>
          </a:ln>
        </p:spPr>
        <p:txBody>
          <a:bodyPr/>
          <a:lstStyle/>
          <a:p>
            <a:pPr marL="342900" marR="0" lvl="0" indent="-342900" algn="l" defTabSz="914400" rtl="0" eaLnBrk="1" fontAlgn="auto" latinLnBrk="0" hangingPunct="1">
              <a:lnSpc>
                <a:spcPct val="100000"/>
              </a:lnSpc>
              <a:spcBef>
                <a:spcPct val="20000"/>
              </a:spcBef>
              <a:spcAft>
                <a:spcPts val="0"/>
              </a:spcAft>
              <a:buClr>
                <a:srgbClr val="400561"/>
              </a:buClr>
              <a:buSzTx/>
              <a:buFont typeface="Wingdings" pitchFamily="2" charset="2"/>
              <a:buChar char="§"/>
              <a:tabLst/>
              <a:defRPr/>
            </a:pPr>
            <a:r>
              <a:rPr kumimoji="0" lang="en-US" altLang="ko-KR" sz="1800" b="1" i="0" u="none" strike="noStrike" kern="0" cap="none" spc="0" normalizeH="0" baseline="0" noProof="0" dirty="0">
                <a:ln>
                  <a:noFill/>
                </a:ln>
                <a:solidFill>
                  <a:srgbClr val="000000"/>
                </a:solidFill>
                <a:effectLst/>
                <a:uLnTx/>
                <a:uFillTx/>
                <a:latin typeface="Tahoma"/>
                <a:ea typeface="굴림" charset="-127"/>
                <a:cs typeface="+mn-cs"/>
              </a:rPr>
              <a:t>P/E cycles (provided)</a:t>
            </a:r>
          </a:p>
        </p:txBody>
      </p:sp>
      <p:sp>
        <p:nvSpPr>
          <p:cNvPr id="17" name="TextBox 16"/>
          <p:cNvSpPr txBox="1">
            <a:spLocks noChangeArrowheads="1"/>
          </p:cNvSpPr>
          <p:nvPr/>
        </p:nvSpPr>
        <p:spPr bwMode="auto">
          <a:xfrm>
            <a:off x="6704013" y="2087563"/>
            <a:ext cx="189388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rPr>
              <a:t>A few thousand</a:t>
            </a:r>
          </a:p>
        </p:txBody>
      </p:sp>
      <p:sp>
        <p:nvSpPr>
          <p:cNvPr id="24590" name="TextBox 11"/>
          <p:cNvSpPr txBox="1">
            <a:spLocks noChangeArrowheads="1"/>
          </p:cNvSpPr>
          <p:nvPr/>
        </p:nvSpPr>
        <p:spPr bwMode="auto">
          <a:xfrm>
            <a:off x="6329363" y="3551238"/>
            <a:ext cx="2409825" cy="1754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Writing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the full capacity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of the drive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FF"/>
                </a:solidFill>
                <a:effectLst/>
                <a:uLnTx/>
                <a:uFillTx/>
                <a:latin typeface="Arial" charset="0"/>
                <a:ea typeface="ＭＳ Ｐゴシック" charset="0"/>
              </a:rPr>
              <a:t>10 times per day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FF"/>
                </a:solidFill>
                <a:effectLst/>
                <a:uLnTx/>
                <a:uFillTx/>
                <a:latin typeface="Arial" charset="0"/>
                <a:ea typeface="ＭＳ Ｐゴシック" charset="0"/>
              </a:rPr>
              <a:t>for 5 years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(STEC)</a:t>
            </a:r>
          </a:p>
        </p:txBody>
      </p:sp>
      <p:sp>
        <p:nvSpPr>
          <p:cNvPr id="22" name="TextBox 21"/>
          <p:cNvSpPr txBox="1">
            <a:spLocks noChangeArrowheads="1"/>
          </p:cNvSpPr>
          <p:nvPr/>
        </p:nvSpPr>
        <p:spPr bwMode="auto">
          <a:xfrm>
            <a:off x="6704013" y="5603875"/>
            <a:ext cx="201136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rPr>
              <a:t>&gt; 50k P/E cycles</a:t>
            </a:r>
          </a:p>
        </p:txBody>
      </p:sp>
      <p:sp>
        <p:nvSpPr>
          <p:cNvPr id="208905" name="Slide Number Placeholder 1"/>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B08329-B652-724B-978B-915F0D48DA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grpSp>
        <p:nvGrpSpPr>
          <p:cNvPr id="5" name="Group 4"/>
          <p:cNvGrpSpPr>
            <a:grpSpLocks/>
          </p:cNvGrpSpPr>
          <p:nvPr/>
        </p:nvGrpSpPr>
        <p:grpSpPr bwMode="auto">
          <a:xfrm>
            <a:off x="6353175" y="2008188"/>
            <a:ext cx="2362200" cy="4046537"/>
            <a:chOff x="6353175" y="2007554"/>
            <a:chExt cx="2362200" cy="4046854"/>
          </a:xfrm>
        </p:grpSpPr>
        <p:sp>
          <p:nvSpPr>
            <p:cNvPr id="208907" name="Oval 15"/>
            <p:cNvSpPr>
              <a:spLocks noChangeArrowheads="1"/>
            </p:cNvSpPr>
            <p:nvPr/>
          </p:nvSpPr>
          <p:spPr bwMode="auto">
            <a:xfrm>
              <a:off x="6353175" y="2007554"/>
              <a:ext cx="2362200" cy="526414"/>
            </a:xfrm>
            <a:prstGeom prst="ellipse">
              <a:avLst/>
            </a:prstGeom>
            <a:noFill/>
            <a:ln w="28575">
              <a:solidFill>
                <a:schemeClr val="tx1"/>
              </a:solidFill>
              <a:prstDash val="sysDash"/>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08908" name="Oval 15"/>
            <p:cNvSpPr>
              <a:spLocks noChangeArrowheads="1"/>
            </p:cNvSpPr>
            <p:nvPr/>
          </p:nvSpPr>
          <p:spPr bwMode="auto">
            <a:xfrm>
              <a:off x="6353175" y="5527994"/>
              <a:ext cx="2362200" cy="526414"/>
            </a:xfrm>
            <a:prstGeom prst="ellipse">
              <a:avLst/>
            </a:prstGeom>
            <a:noFill/>
            <a:ln w="28575">
              <a:solidFill>
                <a:schemeClr val="tx1"/>
              </a:solidFill>
              <a:prstDash val="sysDash"/>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grpSp>
    </p:spTree>
    <p:extLst>
      <p:ext uri="{BB962C8B-B14F-4D97-AF65-F5344CB8AC3E}">
        <p14:creationId xmlns:p14="http://schemas.microsoft.com/office/powerpoint/2010/main" val="960497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4590" grpId="0"/>
      <p:bldP spid="22"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a:xfrm>
            <a:off x="228600" y="152400"/>
            <a:ext cx="8915400" cy="1066800"/>
          </a:xfrm>
        </p:spPr>
        <p:txBody>
          <a:bodyPr/>
          <a:lstStyle/>
          <a:p>
            <a:r>
              <a:rPr lang="en-US">
                <a:latin typeface="Garamond" charset="0"/>
              </a:rPr>
              <a:t>NAND Flash Memory is Increasingly Noisy</a:t>
            </a:r>
          </a:p>
        </p:txBody>
      </p:sp>
      <p:pic>
        <p:nvPicPr>
          <p:cNvPr id="21094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2306638"/>
            <a:ext cx="2533650" cy="173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7" name="TextBox 58"/>
          <p:cNvSpPr txBox="1">
            <a:spLocks noChangeArrowheads="1"/>
          </p:cNvSpPr>
          <p:nvPr/>
        </p:nvSpPr>
        <p:spPr bwMode="auto">
          <a:xfrm>
            <a:off x="3368675" y="2925763"/>
            <a:ext cx="22018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rPr>
              <a:t>Noisy NAND</a:t>
            </a:r>
          </a:p>
        </p:txBody>
      </p:sp>
      <p:cxnSp>
        <p:nvCxnSpPr>
          <p:cNvPr id="210948" name="Straight Arrow Connector 7"/>
          <p:cNvCxnSpPr>
            <a:cxnSpLocks noChangeShapeType="1"/>
          </p:cNvCxnSpPr>
          <p:nvPr/>
        </p:nvCxnSpPr>
        <p:spPr bwMode="auto">
          <a:xfrm>
            <a:off x="2141538" y="3157538"/>
            <a:ext cx="1060450" cy="0"/>
          </a:xfrm>
          <a:prstGeom prst="straightConnector1">
            <a:avLst/>
          </a:prstGeom>
          <a:noFill/>
          <a:ln w="5715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10949" name="Straight Arrow Connector 8"/>
          <p:cNvCxnSpPr>
            <a:cxnSpLocks noChangeShapeType="1"/>
          </p:cNvCxnSpPr>
          <p:nvPr/>
        </p:nvCxnSpPr>
        <p:spPr bwMode="auto">
          <a:xfrm>
            <a:off x="5683250" y="3151188"/>
            <a:ext cx="1060450" cy="0"/>
          </a:xfrm>
          <a:prstGeom prst="straightConnector1">
            <a:avLst/>
          </a:prstGeom>
          <a:noFill/>
          <a:ln w="57150">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10950" name="TextBox 67"/>
          <p:cNvSpPr txBox="1">
            <a:spLocks noChangeArrowheads="1"/>
          </p:cNvSpPr>
          <p:nvPr/>
        </p:nvSpPr>
        <p:spPr bwMode="auto">
          <a:xfrm>
            <a:off x="828675" y="2874963"/>
            <a:ext cx="10160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0951" name="TextBox 68"/>
          <p:cNvSpPr txBox="1">
            <a:spLocks noChangeArrowheads="1"/>
          </p:cNvSpPr>
          <p:nvPr/>
        </p:nvSpPr>
        <p:spPr bwMode="auto">
          <a:xfrm>
            <a:off x="6958013" y="2817813"/>
            <a:ext cx="10445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210952" name="Slide Number Placeholder 1"/>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20627D4-C87F-CD43-AD6C-67E22DBAAEE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980892911"/>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itle 1"/>
          <p:cNvSpPr>
            <a:spLocks noGrp="1"/>
          </p:cNvSpPr>
          <p:nvPr>
            <p:ph type="title"/>
          </p:nvPr>
        </p:nvSpPr>
        <p:spPr>
          <a:xfrm>
            <a:off x="228600" y="152400"/>
            <a:ext cx="8915400" cy="1066800"/>
          </a:xfrm>
        </p:spPr>
        <p:txBody>
          <a:bodyPr/>
          <a:lstStyle/>
          <a:p>
            <a:r>
              <a:rPr lang="en-US" altLang="zh-CN" sz="3600">
                <a:latin typeface="Garamond" charset="0"/>
                <a:ea typeface="SimSun" charset="0"/>
                <a:cs typeface="SimSun" charset="0"/>
              </a:rPr>
              <a:t>Future NAND Flash-based Storage Architecture</a:t>
            </a:r>
            <a:endParaRPr lang="en-US" sz="3600">
              <a:latin typeface="Garamond" charset="0"/>
            </a:endParaRPr>
          </a:p>
        </p:txBody>
      </p:sp>
      <p:pic>
        <p:nvPicPr>
          <p:cNvPr id="21197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2305050"/>
            <a:ext cx="1844676"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19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1084263"/>
            <a:ext cx="1905001" cy="1296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7" name="Straight Connector 26"/>
          <p:cNvCxnSpPr>
            <a:cxnSpLocks noChangeShapeType="1"/>
          </p:cNvCxnSpPr>
          <p:nvPr/>
        </p:nvCxnSpPr>
        <p:spPr bwMode="auto">
          <a:xfrm>
            <a:off x="4316413" y="2522538"/>
            <a:ext cx="987425" cy="0"/>
          </a:xfrm>
          <a:prstGeom prst="line">
            <a:avLst/>
          </a:prstGeom>
          <a:noFill/>
          <a:ln w="57150">
            <a:solidFill>
              <a:schemeClr val="tx1"/>
            </a:solidFill>
            <a:round/>
            <a:headEnd/>
            <a:tailEnd type="triangle" w="med" len="me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nvGrpSpPr>
          <p:cNvPr id="28" name="Group 21"/>
          <p:cNvGrpSpPr>
            <a:grpSpLocks/>
          </p:cNvGrpSpPr>
          <p:nvPr/>
        </p:nvGrpSpPr>
        <p:grpSpPr bwMode="auto">
          <a:xfrm>
            <a:off x="1570038" y="1379538"/>
            <a:ext cx="2673350" cy="2362200"/>
            <a:chOff x="2057400" y="1531938"/>
            <a:chExt cx="2673350" cy="2362200"/>
          </a:xfrm>
        </p:grpSpPr>
        <p:cxnSp>
          <p:nvCxnSpPr>
            <p:cNvPr id="29" name="Straight Connector 28"/>
            <p:cNvCxnSpPr>
              <a:cxnSpLocks noChangeShapeType="1"/>
            </p:cNvCxnSpPr>
            <p:nvPr/>
          </p:nvCxnSpPr>
          <p:spPr bwMode="auto">
            <a:xfrm>
              <a:off x="2057400" y="2674938"/>
              <a:ext cx="914400" cy="0"/>
            </a:xfrm>
            <a:prstGeom prst="line">
              <a:avLst/>
            </a:prstGeom>
            <a:noFill/>
            <a:ln w="57150">
              <a:solidFill>
                <a:schemeClr val="tx1"/>
              </a:solidFill>
              <a:round/>
              <a:headEnd/>
              <a:tailEnd type="triangle" w="med" len="me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nvGrpSpPr>
            <p:cNvPr id="211990" name="Group 16"/>
            <p:cNvGrpSpPr>
              <a:grpSpLocks/>
            </p:cNvGrpSpPr>
            <p:nvPr/>
          </p:nvGrpSpPr>
          <p:grpSpPr bwMode="auto">
            <a:xfrm>
              <a:off x="3021013" y="1531938"/>
              <a:ext cx="1709737" cy="2362200"/>
              <a:chOff x="2971800" y="1531938"/>
              <a:chExt cx="1709738" cy="2362200"/>
            </a:xfrm>
          </p:grpSpPr>
          <p:sp>
            <p:nvSpPr>
              <p:cNvPr id="31" name="Rectangle 30"/>
              <p:cNvSpPr/>
              <p:nvPr/>
            </p:nvSpPr>
            <p:spPr>
              <a:xfrm>
                <a:off x="2971799" y="1531938"/>
                <a:ext cx="1676401" cy="2362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211992" name="TextBox 16"/>
              <p:cNvSpPr txBox="1">
                <a:spLocks noChangeArrowheads="1"/>
              </p:cNvSpPr>
              <p:nvPr/>
            </p:nvSpPr>
            <p:spPr bwMode="auto">
              <a:xfrm>
                <a:off x="2971800" y="2063750"/>
                <a:ext cx="1709738"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Memory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Signal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Processing</a:t>
                </a:r>
              </a:p>
            </p:txBody>
          </p:sp>
        </p:grpSp>
      </p:grpSp>
      <p:grpSp>
        <p:nvGrpSpPr>
          <p:cNvPr id="33" name="Group 20"/>
          <p:cNvGrpSpPr>
            <a:grpSpLocks/>
          </p:cNvGrpSpPr>
          <p:nvPr/>
        </p:nvGrpSpPr>
        <p:grpSpPr bwMode="auto">
          <a:xfrm>
            <a:off x="5380038" y="1379538"/>
            <a:ext cx="1676400" cy="2362200"/>
            <a:chOff x="5867400" y="1531938"/>
            <a:chExt cx="1676400" cy="2362200"/>
          </a:xfrm>
        </p:grpSpPr>
        <p:sp>
          <p:nvSpPr>
            <p:cNvPr id="34" name="Rectangle 33"/>
            <p:cNvSpPr/>
            <p:nvPr/>
          </p:nvSpPr>
          <p:spPr>
            <a:xfrm>
              <a:off x="5867400" y="1531938"/>
              <a:ext cx="1676400" cy="2362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211988" name="TextBox 17"/>
            <p:cNvSpPr txBox="1">
              <a:spLocks noChangeArrowheads="1"/>
            </p:cNvSpPr>
            <p:nvPr/>
          </p:nvSpPr>
          <p:spPr bwMode="auto">
            <a:xfrm>
              <a:off x="5867400" y="2217738"/>
              <a:ext cx="160655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Error</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Correction</a:t>
              </a:r>
            </a:p>
          </p:txBody>
        </p:sp>
      </p:grpSp>
      <p:sp>
        <p:nvSpPr>
          <p:cNvPr id="211975" name="TextBox 18"/>
          <p:cNvSpPr txBox="1">
            <a:spLocks noChangeArrowheads="1"/>
          </p:cNvSpPr>
          <p:nvPr/>
        </p:nvSpPr>
        <p:spPr bwMode="auto">
          <a:xfrm>
            <a:off x="4160838" y="1800225"/>
            <a:ext cx="1249362"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Raw Bit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Error Rate</a:t>
            </a:r>
          </a:p>
        </p:txBody>
      </p:sp>
      <p:grpSp>
        <p:nvGrpSpPr>
          <p:cNvPr id="38" name="Group 24"/>
          <p:cNvGrpSpPr>
            <a:grpSpLocks/>
          </p:cNvGrpSpPr>
          <p:nvPr/>
        </p:nvGrpSpPr>
        <p:grpSpPr bwMode="auto">
          <a:xfrm>
            <a:off x="7056438" y="1800225"/>
            <a:ext cx="1684337" cy="696913"/>
            <a:chOff x="7482840" y="1824724"/>
            <a:chExt cx="1685077" cy="697814"/>
          </a:xfrm>
        </p:grpSpPr>
        <p:cxnSp>
          <p:nvCxnSpPr>
            <p:cNvPr id="39" name="Straight Connector 38"/>
            <p:cNvCxnSpPr>
              <a:cxnSpLocks noChangeShapeType="1"/>
            </p:cNvCxnSpPr>
            <p:nvPr/>
          </p:nvCxnSpPr>
          <p:spPr bwMode="auto">
            <a:xfrm>
              <a:off x="7619425" y="2522538"/>
              <a:ext cx="1418260" cy="0"/>
            </a:xfrm>
            <a:prstGeom prst="line">
              <a:avLst/>
            </a:prstGeom>
            <a:noFill/>
            <a:ln w="57150">
              <a:solidFill>
                <a:schemeClr val="tx1"/>
              </a:solidFill>
              <a:round/>
              <a:headEnd/>
              <a:tailEnd type="triangle" w="med" len="me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211986" name="TextBox 20"/>
            <p:cNvSpPr txBox="1">
              <a:spLocks noChangeArrowheads="1"/>
            </p:cNvSpPr>
            <p:nvPr/>
          </p:nvSpPr>
          <p:spPr bwMode="auto">
            <a:xfrm>
              <a:off x="7482840" y="1824724"/>
              <a:ext cx="168507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Uncorrectable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BER &lt; 10</a:t>
              </a:r>
              <a:r>
                <a:rPr kumimoji="0" lang="en-US" sz="1800" b="0" i="0" u="none" strike="noStrike" kern="1200" cap="none" spc="0" normalizeH="0" baseline="30000" noProof="0">
                  <a:ln>
                    <a:noFill/>
                  </a:ln>
                  <a:solidFill>
                    <a:srgbClr val="000000"/>
                  </a:solidFill>
                  <a:effectLst/>
                  <a:uLnTx/>
                  <a:uFillTx/>
                  <a:latin typeface="Arial" charset="0"/>
                  <a:ea typeface="ＭＳ Ｐゴシック" charset="0"/>
                </a:rPr>
                <a:t>-15</a:t>
              </a:r>
            </a:p>
          </p:txBody>
        </p:sp>
      </p:grpSp>
      <p:sp>
        <p:nvSpPr>
          <p:cNvPr id="211977" name="TextBox 17"/>
          <p:cNvSpPr txBox="1">
            <a:spLocks noChangeArrowheads="1"/>
          </p:cNvSpPr>
          <p:nvPr/>
        </p:nvSpPr>
        <p:spPr bwMode="auto">
          <a:xfrm>
            <a:off x="11113" y="2114550"/>
            <a:ext cx="116363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charset="0"/>
                <a:ea typeface="ＭＳ Ｐゴシック" charset="0"/>
              </a:rPr>
              <a:t>Noisy</a:t>
            </a:r>
          </a:p>
        </p:txBody>
      </p:sp>
      <p:sp>
        <p:nvSpPr>
          <p:cNvPr id="44" name="TextBox 43"/>
          <p:cNvSpPr txBox="1">
            <a:spLocks noChangeArrowheads="1"/>
          </p:cNvSpPr>
          <p:nvPr/>
        </p:nvSpPr>
        <p:spPr bwMode="auto">
          <a:xfrm>
            <a:off x="4418013" y="2619375"/>
            <a:ext cx="6588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High</a:t>
            </a:r>
          </a:p>
        </p:txBody>
      </p:sp>
      <p:sp>
        <p:nvSpPr>
          <p:cNvPr id="45" name="TextBox 44"/>
          <p:cNvSpPr txBox="1">
            <a:spLocks noChangeArrowheads="1"/>
          </p:cNvSpPr>
          <p:nvPr/>
        </p:nvSpPr>
        <p:spPr bwMode="auto">
          <a:xfrm>
            <a:off x="4295775" y="2619375"/>
            <a:ext cx="8651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rPr>
              <a:t>Lower</a:t>
            </a:r>
          </a:p>
        </p:txBody>
      </p:sp>
      <p:sp>
        <p:nvSpPr>
          <p:cNvPr id="211980" name="Slide Number Placeholder 1"/>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6C87E67-9A24-9A4D-9794-E3D0DFA14B4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4" name="TextBox 21"/>
          <p:cNvSpPr txBox="1">
            <a:spLocks noChangeArrowheads="1"/>
          </p:cNvSpPr>
          <p:nvPr/>
        </p:nvSpPr>
        <p:spPr bwMode="auto">
          <a:xfrm>
            <a:off x="152400" y="4641850"/>
            <a:ext cx="7094538"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charset="0"/>
                <a:ea typeface="ＭＳ Ｐゴシック" charset="0"/>
              </a:rPr>
              <a:t>Build reliable error models for NAND flash memory </a:t>
            </a:r>
          </a:p>
        </p:txBody>
      </p:sp>
      <p:sp>
        <p:nvSpPr>
          <p:cNvPr id="25" name="TextBox 21"/>
          <p:cNvSpPr txBox="1">
            <a:spLocks noChangeArrowheads="1"/>
          </p:cNvSpPr>
          <p:nvPr/>
        </p:nvSpPr>
        <p:spPr bwMode="auto">
          <a:xfrm>
            <a:off x="142875" y="5118100"/>
            <a:ext cx="8424863"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charset="0"/>
                <a:ea typeface="ＭＳ Ｐゴシック" charset="0"/>
              </a:rPr>
              <a:t>Design efficient reliability mechanisms based on the model</a:t>
            </a:r>
          </a:p>
        </p:txBody>
      </p:sp>
      <p:sp>
        <p:nvSpPr>
          <p:cNvPr id="26" name="TextBox 21"/>
          <p:cNvSpPr txBox="1">
            <a:spLocks noChangeArrowheads="1"/>
          </p:cNvSpPr>
          <p:nvPr/>
        </p:nvSpPr>
        <p:spPr bwMode="auto">
          <a:xfrm>
            <a:off x="139700" y="4184650"/>
            <a:ext cx="1673225"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Our Goals:</a:t>
            </a:r>
          </a:p>
        </p:txBody>
      </p:sp>
      <p:sp>
        <p:nvSpPr>
          <p:cNvPr id="30" name="TextBox 29"/>
          <p:cNvSpPr txBox="1">
            <a:spLocks noChangeArrowheads="1"/>
          </p:cNvSpPr>
          <p:nvPr/>
        </p:nvSpPr>
        <p:spPr bwMode="auto">
          <a:xfrm>
            <a:off x="5813425" y="3038475"/>
            <a:ext cx="8524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rPr>
              <a:t>Better</a:t>
            </a:r>
          </a:p>
        </p:txBody>
      </p:sp>
    </p:spTree>
    <p:extLst>
      <p:ext uri="{BB962C8B-B14F-4D97-AF65-F5344CB8AC3E}">
        <p14:creationId xmlns:p14="http://schemas.microsoft.com/office/powerpoint/2010/main" val="7933412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xit" presetSubtype="10" fill="hold" grpId="0" nodeType="clickEffect">
                                  <p:stCondLst>
                                    <p:cond delay="0"/>
                                  </p:stCondLst>
                                  <p:childTnLst>
                                    <p:animEffect transition="out" filter="blinds(horizontal)">
                                      <p:cBhvr>
                                        <p:cTn id="18" dur="500"/>
                                        <p:tgtEl>
                                          <p:spTgt spid="44"/>
                                        </p:tgtEl>
                                      </p:cBhvr>
                                    </p:animEffect>
                                    <p:set>
                                      <p:cBhvr>
                                        <p:cTn id="19" dur="1" fill="hold">
                                          <p:stCondLst>
                                            <p:cond delay="499"/>
                                          </p:stCondLst>
                                        </p:cTn>
                                        <p:tgtEl>
                                          <p:spTgt spid="44"/>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6">
                                            <p:bg/>
                                          </p:spTgt>
                                        </p:tgtEl>
                                        <p:attrNameLst>
                                          <p:attrName>style.visibility</p:attrName>
                                        </p:attrNameLst>
                                      </p:cBhvr>
                                      <p:to>
                                        <p:strVal val="visible"/>
                                      </p:to>
                                    </p:set>
                                    <p:animEffect transition="in" filter="blinds(horizontal)">
                                      <p:cBhvr>
                                        <p:cTn id="32" dur="500"/>
                                        <p:tgtEl>
                                          <p:spTgt spid="26">
                                            <p:bg/>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6">
                                            <p:txEl>
                                              <p:pRg st="0" end="0"/>
                                            </p:txEl>
                                          </p:spTgt>
                                        </p:tgtEl>
                                        <p:attrNameLst>
                                          <p:attrName>style.visibility</p:attrName>
                                        </p:attrNameLst>
                                      </p:cBhvr>
                                      <p:to>
                                        <p:strVal val="visible"/>
                                      </p:to>
                                    </p:set>
                                    <p:animEffect transition="in" filter="blinds(horizontal)">
                                      <p:cBhvr>
                                        <p:cTn id="35" dur="500"/>
                                        <p:tgtEl>
                                          <p:spTgt spid="26">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4">
                                            <p:bg/>
                                          </p:spTgt>
                                        </p:tgtEl>
                                        <p:attrNameLst>
                                          <p:attrName>style.visibility</p:attrName>
                                        </p:attrNameLst>
                                      </p:cBhvr>
                                      <p:to>
                                        <p:strVal val="visible"/>
                                      </p:to>
                                    </p:set>
                                    <p:animEffect transition="in" filter="blinds(horizontal)">
                                      <p:cBhvr>
                                        <p:cTn id="40" dur="500"/>
                                        <p:tgtEl>
                                          <p:spTgt spid="24">
                                            <p:bg/>
                                          </p:spTgt>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4">
                                            <p:txEl>
                                              <p:pRg st="0" end="0"/>
                                            </p:txEl>
                                          </p:spTgt>
                                        </p:tgtEl>
                                        <p:attrNameLst>
                                          <p:attrName>style.visibility</p:attrName>
                                        </p:attrNameLst>
                                      </p:cBhvr>
                                      <p:to>
                                        <p:strVal val="visible"/>
                                      </p:to>
                                    </p:set>
                                    <p:animEffect transition="in" filter="blinds(horizontal)">
                                      <p:cBhvr>
                                        <p:cTn id="43" dur="500"/>
                                        <p:tgtEl>
                                          <p:spTgt spid="24">
                                            <p:txEl>
                                              <p:pRg st="0" end="0"/>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5">
                                            <p:bg/>
                                          </p:spTgt>
                                        </p:tgtEl>
                                        <p:attrNameLst>
                                          <p:attrName>style.visibility</p:attrName>
                                        </p:attrNameLst>
                                      </p:cBhvr>
                                      <p:to>
                                        <p:strVal val="visible"/>
                                      </p:to>
                                    </p:set>
                                    <p:animEffect transition="in" filter="blinds(horizontal)">
                                      <p:cBhvr>
                                        <p:cTn id="48" dur="500"/>
                                        <p:tgtEl>
                                          <p:spTgt spid="25">
                                            <p:bg/>
                                          </p:spTgt>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25">
                                            <p:txEl>
                                              <p:pRg st="0" end="0"/>
                                            </p:txEl>
                                          </p:spTgt>
                                        </p:tgtEl>
                                        <p:attrNameLst>
                                          <p:attrName>style.visibility</p:attrName>
                                        </p:attrNameLst>
                                      </p:cBhvr>
                                      <p:to>
                                        <p:strVal val="visible"/>
                                      </p:to>
                                    </p:set>
                                    <p:animEffect transition="in" filter="blinds(horizontal)">
                                      <p:cBhvr>
                                        <p:cTn id="51"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24" grpId="0" build="allAtOnce" animBg="1"/>
      <p:bldP spid="25" grpId="0" build="allAtOnce" animBg="1"/>
      <p:bldP spid="26" grpId="0" build="allAtOnce" animBg="1"/>
      <p:bldP spid="30"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NAND Flash Error Model</a:t>
            </a:r>
          </a:p>
        </p:txBody>
      </p:sp>
      <p:pic>
        <p:nvPicPr>
          <p:cNvPr id="21299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998538"/>
            <a:ext cx="2533650" cy="173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2995" name="TextBox 58"/>
          <p:cNvSpPr txBox="1">
            <a:spLocks noChangeArrowheads="1"/>
          </p:cNvSpPr>
          <p:nvPr/>
        </p:nvSpPr>
        <p:spPr bwMode="auto">
          <a:xfrm>
            <a:off x="3368675" y="1617663"/>
            <a:ext cx="22018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rPr>
              <a:t>Noisy NAND</a:t>
            </a:r>
          </a:p>
        </p:txBody>
      </p:sp>
      <p:cxnSp>
        <p:nvCxnSpPr>
          <p:cNvPr id="212996" name="Straight Arrow Connector 7"/>
          <p:cNvCxnSpPr>
            <a:cxnSpLocks noChangeShapeType="1"/>
          </p:cNvCxnSpPr>
          <p:nvPr/>
        </p:nvCxnSpPr>
        <p:spPr bwMode="auto">
          <a:xfrm>
            <a:off x="2141538" y="1849438"/>
            <a:ext cx="1060450" cy="0"/>
          </a:xfrm>
          <a:prstGeom prst="straightConnector1">
            <a:avLst/>
          </a:prstGeom>
          <a:noFill/>
          <a:ln w="5715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12997" name="Straight Arrow Connector 8"/>
          <p:cNvCxnSpPr>
            <a:cxnSpLocks noChangeShapeType="1"/>
          </p:cNvCxnSpPr>
          <p:nvPr/>
        </p:nvCxnSpPr>
        <p:spPr bwMode="auto">
          <a:xfrm>
            <a:off x="5683250" y="1843088"/>
            <a:ext cx="1060450" cy="0"/>
          </a:xfrm>
          <a:prstGeom prst="straightConnector1">
            <a:avLst/>
          </a:prstGeom>
          <a:noFill/>
          <a:ln w="57150">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12998" name="TextBox 67"/>
          <p:cNvSpPr txBox="1">
            <a:spLocks noChangeArrowheads="1"/>
          </p:cNvSpPr>
          <p:nvPr/>
        </p:nvSpPr>
        <p:spPr bwMode="auto">
          <a:xfrm>
            <a:off x="896938" y="1541463"/>
            <a:ext cx="10160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2999" name="TextBox 68"/>
          <p:cNvSpPr txBox="1">
            <a:spLocks noChangeArrowheads="1"/>
          </p:cNvSpPr>
          <p:nvPr/>
        </p:nvSpPr>
        <p:spPr bwMode="auto">
          <a:xfrm>
            <a:off x="6907213" y="1563688"/>
            <a:ext cx="10445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143369" name="TextBox 102"/>
          <p:cNvSpPr txBox="1">
            <a:spLocks noChangeArrowheads="1"/>
          </p:cNvSpPr>
          <p:nvPr/>
        </p:nvSpPr>
        <p:spPr bwMode="auto">
          <a:xfrm>
            <a:off x="1089025" y="2740918"/>
            <a:ext cx="69691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3B812F"/>
                </a:solidFill>
                <a:effectLst/>
                <a:uLnTx/>
                <a:uFillTx/>
                <a:latin typeface="Arial" charset="0"/>
                <a:ea typeface="ＭＳ Ｐゴシック" charset="0"/>
              </a:rPr>
              <a:t>Experimentally characterize and model dominant errors</a:t>
            </a:r>
          </a:p>
        </p:txBody>
      </p:sp>
      <p:grpSp>
        <p:nvGrpSpPr>
          <p:cNvPr id="4" name="Group 3"/>
          <p:cNvGrpSpPr>
            <a:grpSpLocks/>
          </p:cNvGrpSpPr>
          <p:nvPr/>
        </p:nvGrpSpPr>
        <p:grpSpPr bwMode="auto">
          <a:xfrm>
            <a:off x="3549650" y="3617913"/>
            <a:ext cx="2174478" cy="912812"/>
            <a:chOff x="3549171" y="3617913"/>
            <a:chExt cx="2065817" cy="912812"/>
          </a:xfrm>
        </p:grpSpPr>
        <p:sp>
          <p:nvSpPr>
            <p:cNvPr id="15" name="Content Placeholder 2"/>
            <p:cNvSpPr txBox="1">
              <a:spLocks/>
            </p:cNvSpPr>
            <p:nvPr/>
          </p:nvSpPr>
          <p:spPr bwMode="auto">
            <a:xfrm>
              <a:off x="3549171" y="3673475"/>
              <a:ext cx="2059466" cy="638175"/>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Neighbor page </a:t>
              </a:r>
              <a:r>
                <a:rPr kumimoji="0" lang="en-US" sz="1600" b="1" i="0" u="none" strike="noStrike" kern="0" cap="none" spc="0" normalizeH="0" baseline="0" noProof="0" dirty="0" err="1">
                  <a:ln>
                    <a:noFill/>
                  </a:ln>
                  <a:solidFill>
                    <a:srgbClr val="000000"/>
                  </a:solidFill>
                  <a:effectLst/>
                  <a:uLnTx/>
                  <a:uFillTx/>
                  <a:latin typeface="Tahoma"/>
                  <a:ea typeface="ＭＳ Ｐゴシック" charset="-128"/>
                  <a:cs typeface="+mn-cs"/>
                </a:rPr>
                <a:t>prog</a:t>
              </a: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/read (c-to-c interference)</a:t>
              </a:r>
            </a:p>
          </p:txBody>
        </p:sp>
        <p:sp>
          <p:nvSpPr>
            <p:cNvPr id="213022" name="Rounded Rectangle 30"/>
            <p:cNvSpPr>
              <a:spLocks noChangeArrowheads="1"/>
            </p:cNvSpPr>
            <p:nvPr/>
          </p:nvSpPr>
          <p:spPr bwMode="auto">
            <a:xfrm>
              <a:off x="3573463" y="3617913"/>
              <a:ext cx="2041525" cy="912812"/>
            </a:xfrm>
            <a:prstGeom prst="roundRect">
              <a:avLst>
                <a:gd name="adj" fmla="val 16667"/>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grpSp>
        <p:nvGrpSpPr>
          <p:cNvPr id="6" name="Group 5"/>
          <p:cNvGrpSpPr>
            <a:grpSpLocks/>
          </p:cNvGrpSpPr>
          <p:nvPr/>
        </p:nvGrpSpPr>
        <p:grpSpPr bwMode="auto">
          <a:xfrm>
            <a:off x="6175375" y="3624263"/>
            <a:ext cx="2043113" cy="912812"/>
            <a:chOff x="6175375" y="3624263"/>
            <a:chExt cx="2043113" cy="912812"/>
          </a:xfrm>
        </p:grpSpPr>
        <p:sp>
          <p:nvSpPr>
            <p:cNvPr id="16" name="Content Placeholder 2"/>
            <p:cNvSpPr txBox="1">
              <a:spLocks/>
            </p:cNvSpPr>
            <p:nvPr/>
          </p:nvSpPr>
          <p:spPr bwMode="auto">
            <a:xfrm>
              <a:off x="6413500" y="3871913"/>
              <a:ext cx="1566863" cy="433387"/>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Retention</a:t>
              </a:r>
            </a:p>
          </p:txBody>
        </p:sp>
        <p:sp>
          <p:nvSpPr>
            <p:cNvPr id="213020" name="Rounded Rectangle 28"/>
            <p:cNvSpPr>
              <a:spLocks noChangeArrowheads="1"/>
            </p:cNvSpPr>
            <p:nvPr/>
          </p:nvSpPr>
          <p:spPr bwMode="auto">
            <a:xfrm>
              <a:off x="6175375" y="3624263"/>
              <a:ext cx="2043113" cy="912812"/>
            </a:xfrm>
            <a:prstGeom prst="roundRect">
              <a:avLst>
                <a:gd name="adj" fmla="val 16667"/>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grpSp>
        <p:nvGrpSpPr>
          <p:cNvPr id="3" name="Group 2"/>
          <p:cNvGrpSpPr>
            <a:grpSpLocks/>
          </p:cNvGrpSpPr>
          <p:nvPr/>
        </p:nvGrpSpPr>
        <p:grpSpPr bwMode="auto">
          <a:xfrm>
            <a:off x="963613" y="3630613"/>
            <a:ext cx="2041525" cy="912812"/>
            <a:chOff x="963613" y="3630613"/>
            <a:chExt cx="2041525" cy="912812"/>
          </a:xfrm>
        </p:grpSpPr>
        <p:sp>
          <p:nvSpPr>
            <p:cNvPr id="14" name="Content Placeholder 2"/>
            <p:cNvSpPr txBox="1">
              <a:spLocks/>
            </p:cNvSpPr>
            <p:nvPr/>
          </p:nvSpPr>
          <p:spPr bwMode="auto">
            <a:xfrm>
              <a:off x="1027113" y="3767138"/>
              <a:ext cx="1978025" cy="638175"/>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Erase block</a:t>
              </a:r>
            </a:p>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Program page</a:t>
              </a:r>
            </a:p>
          </p:txBody>
        </p:sp>
        <p:sp>
          <p:nvSpPr>
            <p:cNvPr id="213018" name="Rounded Rectangle 26"/>
            <p:cNvSpPr>
              <a:spLocks noChangeArrowheads="1"/>
            </p:cNvSpPr>
            <p:nvPr/>
          </p:nvSpPr>
          <p:spPr bwMode="auto">
            <a:xfrm>
              <a:off x="963613" y="3630613"/>
              <a:ext cx="2041525" cy="912812"/>
            </a:xfrm>
            <a:prstGeom prst="roundRect">
              <a:avLst>
                <a:gd name="adj" fmla="val 16667"/>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cxnSp>
        <p:nvCxnSpPr>
          <p:cNvPr id="27670" name="Straight Arrow Connector 22"/>
          <p:cNvCxnSpPr>
            <a:cxnSpLocks noChangeShapeType="1"/>
            <a:stCxn id="213018" idx="3"/>
          </p:cNvCxnSpPr>
          <p:nvPr/>
        </p:nvCxnSpPr>
        <p:spPr bwMode="auto">
          <a:xfrm>
            <a:off x="3005138" y="4086225"/>
            <a:ext cx="561975" cy="4763"/>
          </a:xfrm>
          <a:prstGeom prst="straightConnector1">
            <a:avLst/>
          </a:prstGeom>
          <a:noFill/>
          <a:ln w="381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7671" name="Straight Arrow Connector 23"/>
          <p:cNvCxnSpPr>
            <a:cxnSpLocks noChangeShapeType="1"/>
          </p:cNvCxnSpPr>
          <p:nvPr/>
        </p:nvCxnSpPr>
        <p:spPr bwMode="auto">
          <a:xfrm>
            <a:off x="5608638" y="4092575"/>
            <a:ext cx="561975" cy="4763"/>
          </a:xfrm>
          <a:prstGeom prst="straightConnector1">
            <a:avLst/>
          </a:prstGeom>
          <a:noFill/>
          <a:ln w="381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13006" name="Straight Arrow Connector 24"/>
          <p:cNvCxnSpPr>
            <a:cxnSpLocks noChangeShapeType="1"/>
          </p:cNvCxnSpPr>
          <p:nvPr/>
        </p:nvCxnSpPr>
        <p:spPr bwMode="auto">
          <a:xfrm>
            <a:off x="390525" y="4092575"/>
            <a:ext cx="560388" cy="4763"/>
          </a:xfrm>
          <a:prstGeom prst="straightConnector1">
            <a:avLst/>
          </a:prstGeom>
          <a:noFill/>
          <a:ln w="381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13007" name="Straight Arrow Connector 25"/>
          <p:cNvCxnSpPr>
            <a:cxnSpLocks noChangeShapeType="1"/>
          </p:cNvCxnSpPr>
          <p:nvPr/>
        </p:nvCxnSpPr>
        <p:spPr bwMode="auto">
          <a:xfrm>
            <a:off x="8224838" y="4086225"/>
            <a:ext cx="560387" cy="4763"/>
          </a:xfrm>
          <a:prstGeom prst="straightConnector1">
            <a:avLst/>
          </a:prstGeom>
          <a:noFill/>
          <a:ln w="38100">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13008" name="TextBox 106"/>
          <p:cNvSpPr txBox="1">
            <a:spLocks noChangeArrowheads="1"/>
          </p:cNvSpPr>
          <p:nvPr/>
        </p:nvSpPr>
        <p:spPr bwMode="auto">
          <a:xfrm>
            <a:off x="139700" y="3713163"/>
            <a:ext cx="72072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3009" name="TextBox 107"/>
          <p:cNvSpPr txBox="1">
            <a:spLocks noChangeArrowheads="1"/>
          </p:cNvSpPr>
          <p:nvPr/>
        </p:nvSpPr>
        <p:spPr bwMode="auto">
          <a:xfrm>
            <a:off x="8267700" y="3695700"/>
            <a:ext cx="7366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33" name="TextBox 32"/>
          <p:cNvSpPr txBox="1">
            <a:spLocks noChangeArrowheads="1"/>
          </p:cNvSpPr>
          <p:nvPr/>
        </p:nvSpPr>
        <p:spPr bwMode="auto">
          <a:xfrm>
            <a:off x="79375" y="4581128"/>
            <a:ext cx="2836441"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Threshold voltage distribution in MLC NAND Flash Memory: Characterization, Analysis, and Modeling</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DATE 2013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Vulnerabilities in MLC NAND Flash Memory Programming: Experimental Analysis, Exploits, and Mitigation Techniques</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HPCA 2017</a:t>
            </a: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35" name="TextBox 34"/>
          <p:cNvSpPr txBox="1">
            <a:spLocks noChangeArrowheads="1"/>
          </p:cNvSpPr>
          <p:nvPr/>
        </p:nvSpPr>
        <p:spPr bwMode="auto">
          <a:xfrm>
            <a:off x="5957888" y="4509120"/>
            <a:ext cx="32543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Flash Correct-and-Refresh: Retention-aware error management for increased flash memory lifetime</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ICCD 2012</a:t>
            </a: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213012" name="Slide Number Placeholder 1"/>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0EE30EC-A97F-1C49-9637-E521652DD1D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32" name="TextBox 31"/>
          <p:cNvSpPr txBox="1">
            <a:spLocks noChangeArrowheads="1"/>
          </p:cNvSpPr>
          <p:nvPr/>
        </p:nvSpPr>
        <p:spPr bwMode="auto">
          <a:xfrm>
            <a:off x="2915817" y="4564285"/>
            <a:ext cx="3042072"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Program Interference in MLC NAND Flash Memory: Characterization, Modeling, and Mitigation</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ICCD 2013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2C6123"/>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“Neighbor-Cell Assisted Error Correction in MLC NAND Flash Memories”, </a:t>
            </a:r>
            <a:r>
              <a:rPr kumimoji="0" lang="en-US" sz="1200" b="1" i="0" u="none" strike="noStrike" kern="1200" cap="none" spc="0" normalizeH="0" baseline="0" noProof="0" dirty="0">
                <a:ln>
                  <a:noFill/>
                </a:ln>
                <a:solidFill>
                  <a:srgbClr val="0000FF"/>
                </a:solidFill>
                <a:effectLst/>
                <a:uLnTx/>
                <a:uFillTx/>
                <a:latin typeface="Arial" charset="0"/>
                <a:ea typeface="ＭＳ Ｐゴシック" charset="0"/>
              </a:rPr>
              <a:t>SIGMETRICS 2014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“Read Disturb Errors in MLC NAND Flash Memory: Characterization and Mitigation”, </a:t>
            </a:r>
            <a:r>
              <a:rPr kumimoji="0" lang="en-US" sz="1200" b="1" i="0" u="none" strike="noStrike" kern="1200" cap="none" spc="0" normalizeH="0" baseline="0" noProof="0" dirty="0">
                <a:ln>
                  <a:noFill/>
                </a:ln>
                <a:solidFill>
                  <a:srgbClr val="0000FF"/>
                </a:solidFill>
                <a:effectLst/>
                <a:uLnTx/>
                <a:uFillTx/>
                <a:latin typeface="Arial" charset="0"/>
                <a:ea typeface="ＭＳ Ｐゴシック" charset="0"/>
              </a:rPr>
              <a:t>DSN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2" name="Rectangle 1"/>
          <p:cNvSpPr>
            <a:spLocks noChangeArrowheads="1"/>
          </p:cNvSpPr>
          <p:nvPr/>
        </p:nvSpPr>
        <p:spPr bwMode="auto">
          <a:xfrm>
            <a:off x="635000" y="3068960"/>
            <a:ext cx="80391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mn-cs"/>
              </a:rPr>
              <a:t>Cai et al., “Error Patterns in MLC NAND Flash Memory: Measurement, Characterization, and Analysis””, </a:t>
            </a:r>
            <a:r>
              <a:rPr kumimoji="0" lang="en-US" sz="1200" b="1" i="0" u="none" strike="noStrike" kern="1200" cap="none" spc="0" normalizeH="0" baseline="0" noProof="0" dirty="0">
                <a:ln>
                  <a:noFill/>
                </a:ln>
                <a:solidFill>
                  <a:srgbClr val="0000FF"/>
                </a:solidFill>
                <a:effectLst/>
                <a:uLnTx/>
                <a:uFillTx/>
                <a:latin typeface="Tahoma"/>
                <a:ea typeface="+mn-ea"/>
                <a:cs typeface="+mn-cs"/>
              </a:rPr>
              <a:t>DATE 2012</a:t>
            </a:r>
          </a:p>
        </p:txBody>
      </p:sp>
      <p:sp>
        <p:nvSpPr>
          <p:cNvPr id="5" name="Rectangle 4"/>
          <p:cNvSpPr>
            <a:spLocks noChangeArrowheads="1"/>
          </p:cNvSpPr>
          <p:nvPr/>
        </p:nvSpPr>
        <p:spPr bwMode="auto">
          <a:xfrm>
            <a:off x="5956300" y="5130930"/>
            <a:ext cx="30226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Arial" charset="0"/>
              </a:rPr>
              <a:t>Cai et al., “Error Analysis and Retention-Aware Error Management for NAND Flash Memory”</a:t>
            </a:r>
            <a:r>
              <a:rPr kumimoji="0" lang="en-US" sz="1200" b="1" i="0" u="none" strike="noStrike" kern="1200" cap="none" spc="0" normalizeH="0" baseline="0" noProof="0" dirty="0">
                <a:ln>
                  <a:noFill/>
                </a:ln>
                <a:solidFill>
                  <a:srgbClr val="0000FF"/>
                </a:solidFill>
                <a:effectLst/>
                <a:uLnTx/>
                <a:uFillTx/>
                <a:latin typeface="Tahoma"/>
                <a:ea typeface="+mn-ea"/>
                <a:cs typeface="Arial" charset="0"/>
              </a:rPr>
              <a:t>, ITJ 2013</a:t>
            </a:r>
          </a:p>
        </p:txBody>
      </p:sp>
      <p:sp>
        <p:nvSpPr>
          <p:cNvPr id="34" name="Rectangle 33"/>
          <p:cNvSpPr>
            <a:spLocks noChangeArrowheads="1"/>
          </p:cNvSpPr>
          <p:nvPr/>
        </p:nvSpPr>
        <p:spPr bwMode="auto">
          <a:xfrm>
            <a:off x="5940152" y="5779002"/>
            <a:ext cx="320384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Arial" charset="0"/>
              </a:rPr>
              <a:t>Cai et al., “Data Retention in MLC NAND Flash Memory: Characterization, Optimization and Recovery”,</a:t>
            </a:r>
            <a:r>
              <a:rPr kumimoji="0" lang="en-US" sz="1200" b="1" i="0" u="none" strike="noStrike" kern="1200" cap="none" spc="0" normalizeH="0" baseline="0" noProof="0" dirty="0">
                <a:ln>
                  <a:noFill/>
                </a:ln>
                <a:solidFill>
                  <a:srgbClr val="0000FF"/>
                </a:solidFill>
                <a:effectLst/>
                <a:uLnTx/>
                <a:uFillTx/>
                <a:latin typeface="Tahoma"/>
                <a:ea typeface="+mn-ea"/>
                <a:cs typeface="Arial" charset="0"/>
              </a:rPr>
              <a:t> HPCA 2015</a:t>
            </a:r>
          </a:p>
        </p:txBody>
      </p:sp>
      <p:sp>
        <p:nvSpPr>
          <p:cNvPr id="37" name="Rectangle 36"/>
          <p:cNvSpPr>
            <a:spLocks noChangeArrowheads="1"/>
          </p:cNvSpPr>
          <p:nvPr/>
        </p:nvSpPr>
        <p:spPr bwMode="auto">
          <a:xfrm>
            <a:off x="251520" y="3255487"/>
            <a:ext cx="878497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mn-cs"/>
              </a:rPr>
              <a:t>Luo et al., “Enabling Accurate and Practical Online Flash Channel Modeling for Modern MLC NAND Flash Memory”, </a:t>
            </a:r>
            <a:r>
              <a:rPr kumimoji="0" lang="en-US" sz="1200" b="1" i="0" u="none" strike="noStrike" kern="1200" cap="none" spc="0" normalizeH="0" baseline="0" noProof="0" dirty="0">
                <a:ln>
                  <a:noFill/>
                </a:ln>
                <a:solidFill>
                  <a:srgbClr val="0000FF"/>
                </a:solidFill>
                <a:effectLst/>
                <a:uLnTx/>
                <a:uFillTx/>
                <a:latin typeface="Tahoma"/>
                <a:ea typeface="+mn-ea"/>
                <a:cs typeface="+mn-cs"/>
              </a:rPr>
              <a:t>JSAC 2016</a:t>
            </a:r>
          </a:p>
        </p:txBody>
      </p:sp>
    </p:spTree>
    <p:extLst>
      <p:ext uri="{BB962C8B-B14F-4D97-AF65-F5344CB8AC3E}">
        <p14:creationId xmlns:p14="http://schemas.microsoft.com/office/powerpoint/2010/main" val="42918764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767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67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9" grpId="0"/>
      <p:bldP spid="33" grpId="0"/>
      <p:bldP spid="35" grpId="0"/>
      <p:bldP spid="32" grpId="0"/>
      <p:bldP spid="2" grpId="0"/>
      <p:bldP spid="5" grpId="0"/>
      <p:bldP spid="34" grpId="0"/>
      <p:bldP spid="37"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Garamond" charset="0"/>
              </a:rPr>
              <a:t>Our Goals and Approach</a:t>
            </a:r>
          </a:p>
        </p:txBody>
      </p:sp>
      <p:sp>
        <p:nvSpPr>
          <p:cNvPr id="3" name="Content Placeholder 2"/>
          <p:cNvSpPr>
            <a:spLocks noGrp="1"/>
          </p:cNvSpPr>
          <p:nvPr>
            <p:ph idx="1"/>
          </p:nvPr>
        </p:nvSpPr>
        <p:spPr/>
        <p:txBody>
          <a:bodyPr/>
          <a:lstStyle/>
          <a:p>
            <a:r>
              <a:rPr lang="en-US" dirty="0">
                <a:latin typeface="Tahoma" charset="0"/>
              </a:rPr>
              <a:t>Goals:</a:t>
            </a:r>
          </a:p>
          <a:p>
            <a:pPr lvl="1"/>
            <a:r>
              <a:rPr lang="en-US" dirty="0">
                <a:solidFill>
                  <a:srgbClr val="0000FF"/>
                </a:solidFill>
                <a:latin typeface="Tahoma" charset="0"/>
              </a:rPr>
              <a:t>Understand error mechanisms and develop reliable predictive models </a:t>
            </a:r>
            <a:r>
              <a:rPr lang="en-US" dirty="0">
                <a:latin typeface="Tahoma" charset="0"/>
              </a:rPr>
              <a:t>for MLC NAND flash memory errors</a:t>
            </a:r>
          </a:p>
          <a:p>
            <a:pPr lvl="1"/>
            <a:r>
              <a:rPr lang="en-US" dirty="0">
                <a:solidFill>
                  <a:srgbClr val="0000FF"/>
                </a:solidFill>
                <a:latin typeface="Tahoma" charset="0"/>
              </a:rPr>
              <a:t>Develop efficient error management techniques </a:t>
            </a:r>
            <a:r>
              <a:rPr lang="en-US" dirty="0">
                <a:latin typeface="Tahoma" charset="0"/>
              </a:rPr>
              <a:t>to mitigate errors and improve flash reliability and endurance</a:t>
            </a:r>
          </a:p>
          <a:p>
            <a:endParaRPr lang="en-US" dirty="0">
              <a:latin typeface="Tahoma" charset="0"/>
            </a:endParaRPr>
          </a:p>
          <a:p>
            <a:r>
              <a:rPr lang="en-US" dirty="0">
                <a:latin typeface="Tahoma" charset="0"/>
              </a:rPr>
              <a:t>Approach:</a:t>
            </a:r>
          </a:p>
          <a:p>
            <a:pPr lvl="1"/>
            <a:r>
              <a:rPr lang="en-US" dirty="0">
                <a:latin typeface="Tahoma" charset="0"/>
              </a:rPr>
              <a:t>Solid </a:t>
            </a:r>
            <a:r>
              <a:rPr lang="en-US" dirty="0">
                <a:solidFill>
                  <a:srgbClr val="FF0000"/>
                </a:solidFill>
                <a:latin typeface="Tahoma" charset="0"/>
              </a:rPr>
              <a:t>experimental analyses of errors in real MLC NAND flash </a:t>
            </a:r>
            <a:r>
              <a:rPr lang="en-US" dirty="0">
                <a:latin typeface="Tahoma" charset="0"/>
              </a:rPr>
              <a:t>memory </a:t>
            </a:r>
            <a:r>
              <a:rPr lang="en-US" dirty="0">
                <a:latin typeface="Tahoma" charset="0"/>
                <a:sym typeface="Wingdings" charset="0"/>
              </a:rPr>
              <a:t> drive the understanding and models</a:t>
            </a:r>
          </a:p>
          <a:p>
            <a:pPr lvl="1"/>
            <a:r>
              <a:rPr lang="en-US" dirty="0">
                <a:solidFill>
                  <a:srgbClr val="FF0000"/>
                </a:solidFill>
                <a:latin typeface="Tahoma" charset="0"/>
                <a:sym typeface="Wingdings" charset="0"/>
              </a:rPr>
              <a:t>Understanding, models, and creativity </a:t>
            </a:r>
            <a:r>
              <a:rPr lang="en-US" dirty="0">
                <a:latin typeface="Tahoma" charset="0"/>
                <a:sym typeface="Wingdings" charset="0"/>
              </a:rPr>
              <a:t> drive the new techniques</a:t>
            </a:r>
            <a:endParaRPr lang="en-US" dirty="0">
              <a:latin typeface="Tahoma" charset="0"/>
            </a:endParaRPr>
          </a:p>
          <a:p>
            <a:pPr lvl="1"/>
            <a:endParaRPr lang="en-US" dirty="0">
              <a:latin typeface="Tahoma" charset="0"/>
            </a:endParaRPr>
          </a:p>
          <a:p>
            <a:endParaRPr lang="en-US" dirty="0">
              <a:latin typeface="Tahoma" charset="0"/>
            </a:endParaRPr>
          </a:p>
        </p:txBody>
      </p:sp>
      <p:sp>
        <p:nvSpPr>
          <p:cNvPr id="21401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E853FF-C699-1F45-9011-37D75239EA8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4955432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solidFill>
                  <a:srgbClr val="006633"/>
                </a:solidFill>
                <a:latin typeface="Garamond" charset="0"/>
              </a:rPr>
              <a:t>Experimental Testing Platform</a:t>
            </a:r>
            <a:endParaRPr lang="en-US" sz="3800" dirty="0"/>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61" name="Rectangle 60"/>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Tree>
    <p:extLst>
      <p:ext uri="{BB962C8B-B14F-4D97-AF65-F5344CB8AC3E}">
        <p14:creationId xmlns:p14="http://schemas.microsoft.com/office/powerpoint/2010/main" val="205724335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DRAM Is Critical for Performance &amp; Energy</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1567379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le 1"/>
          <p:cNvSpPr>
            <a:spLocks noGrp="1"/>
          </p:cNvSpPr>
          <p:nvPr>
            <p:ph type="title"/>
          </p:nvPr>
        </p:nvSpPr>
        <p:spPr/>
        <p:txBody>
          <a:bodyPr/>
          <a:lstStyle/>
          <a:p>
            <a:r>
              <a:rPr lang="en-US">
                <a:latin typeface="Garamond" charset="0"/>
              </a:rPr>
              <a:t>NAND Flash Error Types</a:t>
            </a:r>
          </a:p>
        </p:txBody>
      </p:sp>
      <p:sp>
        <p:nvSpPr>
          <p:cNvPr id="3" name="Content Placeholder 2"/>
          <p:cNvSpPr>
            <a:spLocks noGrp="1"/>
          </p:cNvSpPr>
          <p:nvPr>
            <p:ph idx="1"/>
          </p:nvPr>
        </p:nvSpPr>
        <p:spPr>
          <a:xfrm>
            <a:off x="228600" y="1206500"/>
            <a:ext cx="8610600" cy="5041900"/>
          </a:xfrm>
        </p:spPr>
        <p:txBody>
          <a:bodyPr/>
          <a:lstStyle/>
          <a:p>
            <a:r>
              <a:rPr lang="en-US">
                <a:latin typeface="Tahoma" charset="0"/>
              </a:rPr>
              <a:t>Four types of errors [Cai+, DATE 2012]</a:t>
            </a:r>
          </a:p>
          <a:p>
            <a:endParaRPr lang="en-US">
              <a:latin typeface="Tahoma" charset="0"/>
            </a:endParaRPr>
          </a:p>
          <a:p>
            <a:r>
              <a:rPr lang="en-US">
                <a:latin typeface="Tahoma" charset="0"/>
              </a:rPr>
              <a:t>Caused by </a:t>
            </a:r>
            <a:r>
              <a:rPr lang="en-US">
                <a:solidFill>
                  <a:srgbClr val="FF0000"/>
                </a:solidFill>
                <a:latin typeface="Tahoma" charset="0"/>
              </a:rPr>
              <a:t>common flash operations</a:t>
            </a:r>
          </a:p>
          <a:p>
            <a:pPr lvl="1"/>
            <a:r>
              <a:rPr lang="en-US">
                <a:solidFill>
                  <a:srgbClr val="0000FF"/>
                </a:solidFill>
                <a:latin typeface="Tahoma" charset="0"/>
              </a:rPr>
              <a:t>Read</a:t>
            </a:r>
            <a:r>
              <a:rPr lang="en-US">
                <a:latin typeface="Tahoma" charset="0"/>
              </a:rPr>
              <a:t> errors</a:t>
            </a:r>
          </a:p>
          <a:p>
            <a:pPr lvl="1"/>
            <a:r>
              <a:rPr lang="en-US">
                <a:solidFill>
                  <a:srgbClr val="0000FF"/>
                </a:solidFill>
                <a:latin typeface="Tahoma" charset="0"/>
              </a:rPr>
              <a:t>Erase</a:t>
            </a:r>
            <a:r>
              <a:rPr lang="en-US">
                <a:latin typeface="Tahoma" charset="0"/>
              </a:rPr>
              <a:t> errors</a:t>
            </a:r>
          </a:p>
          <a:p>
            <a:pPr lvl="1"/>
            <a:r>
              <a:rPr lang="en-US">
                <a:solidFill>
                  <a:srgbClr val="0000FF"/>
                </a:solidFill>
                <a:latin typeface="Tahoma" charset="0"/>
              </a:rPr>
              <a:t>Program</a:t>
            </a:r>
            <a:r>
              <a:rPr lang="en-US">
                <a:latin typeface="Tahoma" charset="0"/>
              </a:rPr>
              <a:t> (interference) errors</a:t>
            </a:r>
          </a:p>
          <a:p>
            <a:pPr lvl="1"/>
            <a:endParaRPr lang="en-US">
              <a:latin typeface="Tahoma" charset="0"/>
            </a:endParaRPr>
          </a:p>
          <a:p>
            <a:r>
              <a:rPr lang="en-US">
                <a:latin typeface="Tahoma" charset="0"/>
              </a:rPr>
              <a:t>Caused by flash </a:t>
            </a:r>
            <a:r>
              <a:rPr lang="en-US">
                <a:solidFill>
                  <a:srgbClr val="FF0000"/>
                </a:solidFill>
                <a:latin typeface="Tahoma" charset="0"/>
              </a:rPr>
              <a:t>cell losing charge over time</a:t>
            </a:r>
          </a:p>
          <a:p>
            <a:pPr lvl="1"/>
            <a:r>
              <a:rPr lang="en-US">
                <a:solidFill>
                  <a:srgbClr val="0000FF"/>
                </a:solidFill>
                <a:latin typeface="Tahoma" charset="0"/>
              </a:rPr>
              <a:t>Retention</a:t>
            </a:r>
            <a:r>
              <a:rPr lang="en-US">
                <a:latin typeface="Tahoma" charset="0"/>
              </a:rPr>
              <a:t> errors</a:t>
            </a:r>
          </a:p>
          <a:p>
            <a:pPr lvl="2"/>
            <a:r>
              <a:rPr lang="en-US">
                <a:latin typeface="Tahoma" charset="0"/>
              </a:rPr>
              <a:t>Whether an error happens depends on required retention time</a:t>
            </a:r>
          </a:p>
          <a:p>
            <a:pPr lvl="2"/>
            <a:r>
              <a:rPr lang="en-US">
                <a:latin typeface="Tahoma" charset="0"/>
              </a:rPr>
              <a:t>Especially problematic in MLC flash because threshold voltage window to determine stored value is smaller</a:t>
            </a:r>
          </a:p>
          <a:p>
            <a:pPr lvl="2"/>
            <a:endParaRPr lang="en-US">
              <a:latin typeface="Tahoma" charset="0"/>
            </a:endParaRPr>
          </a:p>
        </p:txBody>
      </p:sp>
      <p:sp>
        <p:nvSpPr>
          <p:cNvPr id="221187"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F11EBAE-8EF2-2C41-8609-8DC2CFFBA5B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2813579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4257" name="Group 7"/>
          <p:cNvGrpSpPr>
            <a:grpSpLocks/>
          </p:cNvGrpSpPr>
          <p:nvPr/>
        </p:nvGrpSpPr>
        <p:grpSpPr bwMode="auto">
          <a:xfrm>
            <a:off x="63500" y="815975"/>
            <a:ext cx="9144000" cy="4351338"/>
            <a:chOff x="0" y="906463"/>
            <a:chExt cx="9144000" cy="4351337"/>
          </a:xfrm>
        </p:grpSpPr>
        <p:pic>
          <p:nvPicPr>
            <p:cNvPr id="224265" name="Picture 24" descr="all_errors.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6463"/>
              <a:ext cx="9144000" cy="4351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4266" name="Oval 15"/>
            <p:cNvSpPr>
              <a:spLocks noChangeArrowheads="1"/>
            </p:cNvSpPr>
            <p:nvPr/>
          </p:nvSpPr>
          <p:spPr bwMode="auto">
            <a:xfrm>
              <a:off x="7099300" y="1435100"/>
              <a:ext cx="469900" cy="1284288"/>
            </a:xfrm>
            <a:prstGeom prst="ellipse">
              <a:avLst/>
            </a:prstGeom>
            <a:noFill/>
            <a:ln w="28575">
              <a:solidFill>
                <a:schemeClr val="tx1"/>
              </a:solidFill>
              <a:prstDash val="dash"/>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24267" name="TextBox 16"/>
            <p:cNvSpPr txBox="1">
              <a:spLocks noChangeArrowheads="1"/>
            </p:cNvSpPr>
            <p:nvPr/>
          </p:nvSpPr>
          <p:spPr bwMode="auto">
            <a:xfrm>
              <a:off x="5118100" y="1104900"/>
              <a:ext cx="17494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retention errors</a:t>
              </a:r>
            </a:p>
          </p:txBody>
        </p:sp>
        <p:cxnSp>
          <p:nvCxnSpPr>
            <p:cNvPr id="224268" name="Straight Arrow Connector 22"/>
            <p:cNvCxnSpPr>
              <a:cxnSpLocks noChangeShapeType="1"/>
            </p:cNvCxnSpPr>
            <p:nvPr/>
          </p:nvCxnSpPr>
          <p:spPr bwMode="auto">
            <a:xfrm>
              <a:off x="6223000" y="1423988"/>
              <a:ext cx="876300" cy="4699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grpSp>
      <p:sp>
        <p:nvSpPr>
          <p:cNvPr id="20483" name="Content Placeholder 14"/>
          <p:cNvSpPr>
            <a:spLocks noGrp="1"/>
          </p:cNvSpPr>
          <p:nvPr>
            <p:ph idx="1"/>
          </p:nvPr>
        </p:nvSpPr>
        <p:spPr>
          <a:xfrm>
            <a:off x="117475" y="4962525"/>
            <a:ext cx="8850313" cy="1344613"/>
          </a:xfrm>
        </p:spPr>
        <p:txBody>
          <a:bodyPr/>
          <a:lstStyle/>
          <a:p>
            <a:r>
              <a:rPr lang="en-US">
                <a:solidFill>
                  <a:srgbClr val="0000FF"/>
                </a:solidFill>
                <a:latin typeface="Tahoma" charset="0"/>
              </a:rPr>
              <a:t>Raw bit error rate increases exponentially with P/E cycles</a:t>
            </a:r>
          </a:p>
          <a:p>
            <a:r>
              <a:rPr lang="en-US">
                <a:solidFill>
                  <a:srgbClr val="0000FF"/>
                </a:solidFill>
                <a:latin typeface="Tahoma" charset="0"/>
              </a:rPr>
              <a:t>Retention errors are dominant </a:t>
            </a:r>
            <a:r>
              <a:rPr lang="en-US">
                <a:latin typeface="Tahoma" charset="0"/>
              </a:rPr>
              <a:t>(&gt;99% for 1-year ret. time)</a:t>
            </a:r>
          </a:p>
          <a:p>
            <a:r>
              <a:rPr lang="en-US">
                <a:solidFill>
                  <a:srgbClr val="0000FF"/>
                </a:solidFill>
                <a:latin typeface="Tahoma" charset="0"/>
              </a:rPr>
              <a:t>Retention errors increase with retention time requirement</a:t>
            </a:r>
          </a:p>
          <a:p>
            <a:endParaRPr lang="en-US">
              <a:latin typeface="Tahoma" charset="0"/>
            </a:endParaRPr>
          </a:p>
        </p:txBody>
      </p:sp>
      <p:sp>
        <p:nvSpPr>
          <p:cNvPr id="224259" name="Title 1"/>
          <p:cNvSpPr>
            <a:spLocks noGrp="1"/>
          </p:cNvSpPr>
          <p:nvPr>
            <p:ph type="title"/>
          </p:nvPr>
        </p:nvSpPr>
        <p:spPr>
          <a:xfrm>
            <a:off x="228600" y="152400"/>
            <a:ext cx="8915400" cy="1066800"/>
          </a:xfrm>
        </p:spPr>
        <p:txBody>
          <a:bodyPr/>
          <a:lstStyle/>
          <a:p>
            <a:r>
              <a:rPr lang="en-US">
                <a:latin typeface="Garamond" charset="0"/>
              </a:rPr>
              <a:t>Observations: Flash Error Analysis</a:t>
            </a:r>
          </a:p>
        </p:txBody>
      </p:sp>
      <p:sp>
        <p:nvSpPr>
          <p:cNvPr id="2242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8E76C40-A8C2-6749-A54E-AD8A0DE3FDE0}"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24261" name="TextBox 1"/>
          <p:cNvSpPr txBox="1">
            <a:spLocks noChangeArrowheads="1"/>
          </p:cNvSpPr>
          <p:nvPr/>
        </p:nvSpPr>
        <p:spPr bwMode="auto">
          <a:xfrm>
            <a:off x="3543300" y="4673600"/>
            <a:ext cx="1312863" cy="3698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P/E Cycles</a:t>
            </a:r>
          </a:p>
        </p:txBody>
      </p:sp>
      <p:sp>
        <p:nvSpPr>
          <p:cNvPr id="11" name="TextBox 10"/>
          <p:cNvSpPr txBox="1"/>
          <p:nvPr/>
        </p:nvSpPr>
        <p:spPr>
          <a:xfrm>
            <a:off x="-850900" y="2679700"/>
            <a:ext cx="2108758" cy="369332"/>
          </a:xfrm>
          <a:prstGeom prst="rect">
            <a:avLst/>
          </a:prstGeom>
          <a:solidFill>
            <a:schemeClr val="bg1"/>
          </a:solidFill>
          <a:scene3d>
            <a:camera prst="orthographicFront">
              <a:rot lat="0" lon="0" rev="5400000"/>
            </a:camera>
            <a:lightRig rig="threePt" dir="t"/>
          </a:scene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Raw Bit Error Rate</a:t>
            </a:r>
          </a:p>
        </p:txBody>
      </p:sp>
      <p:sp>
        <p:nvSpPr>
          <p:cNvPr id="224263" name="TextBox 1"/>
          <p:cNvSpPr txBox="1">
            <a:spLocks noChangeArrowheads="1"/>
          </p:cNvSpPr>
          <p:nvPr/>
        </p:nvSpPr>
        <p:spPr bwMode="auto">
          <a:xfrm>
            <a:off x="1371600" y="6464300"/>
            <a:ext cx="69881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Cai et al., </a:t>
            </a:r>
            <a:r>
              <a:rPr kumimoji="0" lang="en-US" sz="1800" b="0" i="0" u="none" strike="noStrike" kern="1200" cap="none" spc="0" normalizeH="0" baseline="0" noProof="0">
                <a:ln>
                  <a:noFill/>
                </a:ln>
                <a:solidFill>
                  <a:srgbClr val="0000FF"/>
                </a:solidFill>
                <a:effectLst/>
                <a:uLnTx/>
                <a:uFillTx/>
                <a:latin typeface="Arial" charset="0"/>
                <a:ea typeface="ＭＳ Ｐゴシック" charset="0"/>
              </a:rPr>
              <a:t>Error Patterns in MLC NAND Flash Memory</a:t>
            </a: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 DATE 2012.</a:t>
            </a:r>
          </a:p>
        </p:txBody>
      </p:sp>
    </p:spTree>
    <p:extLst>
      <p:ext uri="{BB962C8B-B14F-4D97-AF65-F5344CB8AC3E}">
        <p14:creationId xmlns:p14="http://schemas.microsoft.com/office/powerpoint/2010/main" val="251317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itle 1"/>
          <p:cNvSpPr>
            <a:spLocks noGrp="1"/>
          </p:cNvSpPr>
          <p:nvPr>
            <p:ph type="title"/>
          </p:nvPr>
        </p:nvSpPr>
        <p:spPr/>
        <p:txBody>
          <a:bodyPr/>
          <a:lstStyle/>
          <a:p>
            <a:r>
              <a:rPr lang="en-US">
                <a:latin typeface="Garamond" charset="0"/>
              </a:rPr>
              <a:t>More on Flash Error Analysis</a:t>
            </a:r>
          </a:p>
        </p:txBody>
      </p:sp>
      <p:sp>
        <p:nvSpPr>
          <p:cNvPr id="229378" name="Content Placeholder 2"/>
          <p:cNvSpPr>
            <a:spLocks noGrp="1"/>
          </p:cNvSpPr>
          <p:nvPr>
            <p:ph idx="1"/>
          </p:nvPr>
        </p:nvSpPr>
        <p:spPr>
          <a:xfrm>
            <a:off x="228600" y="1124744"/>
            <a:ext cx="8610600" cy="4876800"/>
          </a:xfrm>
        </p:spPr>
        <p:txBody>
          <a:bodyPr/>
          <a:lstStyle/>
          <a:p>
            <a:r>
              <a:rPr lang="en-US" dirty="0">
                <a:latin typeface="Tahoma" charset="0"/>
              </a:rPr>
              <a:t>Yu Cai, Erich F. </a:t>
            </a:r>
            <a:r>
              <a:rPr lang="en-US" dirty="0" err="1">
                <a:latin typeface="Tahoma" charset="0"/>
              </a:rPr>
              <a:t>Haratsch</a:t>
            </a:r>
            <a:r>
              <a:rPr lang="en-US" dirty="0">
                <a:latin typeface="Tahoma" charset="0"/>
              </a:rPr>
              <a:t>, Onur Mutlu, and Ken Mai,</a:t>
            </a:r>
            <a:br>
              <a:rPr lang="en-US" dirty="0">
                <a:latin typeface="Tahoma" charset="0"/>
              </a:rPr>
            </a:br>
            <a:r>
              <a:rPr lang="en-US" b="1" dirty="0">
                <a:latin typeface="Tahoma" charset="0"/>
                <a:hlinkClick r:id="rId2"/>
              </a:rPr>
              <a:t>"Error Patterns in MLC NAND Flash Memory: Measurement, Characterization, and Analysis"</a:t>
            </a:r>
            <a:r>
              <a:rPr lang="en-US" dirty="0">
                <a:latin typeface="Tahoma" charset="0"/>
              </a:rPr>
              <a:t> </a:t>
            </a:r>
            <a:br>
              <a:rPr lang="en-US" dirty="0">
                <a:latin typeface="Tahoma" charset="0"/>
              </a:rPr>
            </a:br>
            <a:r>
              <a:rPr lang="en-US" i="1" dirty="0">
                <a:latin typeface="Tahoma" charset="0"/>
              </a:rPr>
              <a:t>Proceedings of the </a:t>
            </a:r>
            <a:r>
              <a:rPr lang="en-US" i="1" dirty="0">
                <a:latin typeface="Tahoma" charset="0"/>
                <a:hlinkClick r:id="rId3"/>
              </a:rPr>
              <a:t>Design, Automation, and Test in Europe Conference</a:t>
            </a:r>
            <a:r>
              <a:rPr lang="en-US" i="1" dirty="0">
                <a:latin typeface="Tahoma" charset="0"/>
              </a:rPr>
              <a:t> (</a:t>
            </a:r>
            <a:r>
              <a:rPr lang="en-US" b="1" i="1" dirty="0">
                <a:latin typeface="Tahoma" charset="0"/>
              </a:rPr>
              <a:t>DATE</a:t>
            </a:r>
            <a:r>
              <a:rPr lang="en-US" i="1" dirty="0">
                <a:latin typeface="Tahoma" charset="0"/>
              </a:rPr>
              <a:t>)</a:t>
            </a:r>
            <a:r>
              <a:rPr lang="en-US" dirty="0">
                <a:latin typeface="Tahoma" charset="0"/>
              </a:rPr>
              <a:t>, Dresden, Germany, March 2012. </a:t>
            </a:r>
            <a:r>
              <a:rPr lang="en-US" dirty="0">
                <a:latin typeface="Tahoma" charset="0"/>
                <a:hlinkClick r:id="rId4"/>
              </a:rPr>
              <a:t>Slides (ppt)</a:t>
            </a:r>
            <a:endParaRPr lang="en-US" dirty="0">
              <a:latin typeface="Tahoma" charset="0"/>
            </a:endParaRPr>
          </a:p>
          <a:p>
            <a:endParaRPr lang="en-US" dirty="0">
              <a:latin typeface="Tahoma" charset="0"/>
            </a:endParaRPr>
          </a:p>
          <a:p>
            <a:endParaRPr lang="en-US" dirty="0">
              <a:latin typeface="Tahoma" charset="0"/>
            </a:endParaRPr>
          </a:p>
        </p:txBody>
      </p:sp>
      <p:sp>
        <p:nvSpPr>
          <p:cNvPr id="22937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FC5A756-10A1-6C48-8C00-705E2B8E71E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5"/>
          <a:stretch>
            <a:fillRect/>
          </a:stretch>
        </p:blipFill>
        <p:spPr>
          <a:xfrm>
            <a:off x="0" y="3998757"/>
            <a:ext cx="9144000" cy="2094539"/>
          </a:xfrm>
          <a:prstGeom prst="rect">
            <a:avLst/>
          </a:prstGeom>
        </p:spPr>
      </p:pic>
    </p:spTree>
    <p:extLst>
      <p:ext uri="{BB962C8B-B14F-4D97-AF65-F5344CB8AC3E}">
        <p14:creationId xmlns:p14="http://schemas.microsoft.com/office/powerpoint/2010/main" val="4139538340"/>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to Retention Errors</a:t>
            </a:r>
          </a:p>
        </p:txBody>
      </p:sp>
      <p:sp>
        <p:nvSpPr>
          <p:cNvPr id="3" name="Content Placeholder 2"/>
          <p:cNvSpPr>
            <a:spLocks noGrp="1"/>
          </p:cNvSpPr>
          <p:nvPr>
            <p:ph idx="1"/>
          </p:nvPr>
        </p:nvSpPr>
        <p:spPr>
          <a:xfrm>
            <a:off x="228600" y="1124744"/>
            <a:ext cx="8610600" cy="4979640"/>
          </a:xfrm>
        </p:spPr>
        <p:txBody>
          <a:bodyPr/>
          <a:lstStyle/>
          <a:p>
            <a:r>
              <a:rPr lang="en-US" dirty="0"/>
              <a:t>Refresh periodically</a:t>
            </a:r>
          </a:p>
          <a:p>
            <a:endParaRPr lang="en-US" dirty="0"/>
          </a:p>
          <a:p>
            <a:r>
              <a:rPr lang="en-US" dirty="0"/>
              <a:t>Change the period based on P/E cycle </a:t>
            </a:r>
            <a:r>
              <a:rPr lang="en-US" dirty="0" err="1"/>
              <a:t>wearout</a:t>
            </a:r>
            <a:endParaRPr lang="en-US" dirty="0"/>
          </a:p>
          <a:p>
            <a:pPr lvl="1"/>
            <a:r>
              <a:rPr lang="en-US" dirty="0"/>
              <a:t>Refresh more often at higher P/E cycles</a:t>
            </a:r>
          </a:p>
          <a:p>
            <a:endParaRPr lang="en-US" dirty="0"/>
          </a:p>
          <a:p>
            <a:r>
              <a:rPr lang="en-US" dirty="0"/>
              <a:t>Use a combination of </a:t>
            </a:r>
            <a:r>
              <a:rPr lang="en-US" dirty="0">
                <a:solidFill>
                  <a:srgbClr val="0000FF"/>
                </a:solidFill>
              </a:rPr>
              <a:t>in-place </a:t>
            </a:r>
            <a:r>
              <a:rPr lang="en-US" dirty="0"/>
              <a:t>and </a:t>
            </a:r>
            <a:r>
              <a:rPr lang="en-US" dirty="0">
                <a:solidFill>
                  <a:srgbClr val="0000FF"/>
                </a:solidFill>
              </a:rPr>
              <a:t>remapping-based </a:t>
            </a:r>
            <a:r>
              <a:rPr lang="en-US" dirty="0"/>
              <a:t>refresh</a:t>
            </a:r>
          </a:p>
          <a:p>
            <a:endParaRPr lang="en-US" dirty="0"/>
          </a:p>
          <a:p>
            <a:endParaRPr lang="en-US" dirty="0"/>
          </a:p>
          <a:p>
            <a:r>
              <a:rPr lang="en-US" dirty="0"/>
              <a:t>Cai et al. “</a:t>
            </a:r>
            <a:r>
              <a:rPr lang="en-US" dirty="0">
                <a:solidFill>
                  <a:srgbClr val="0000FF"/>
                </a:solidFill>
              </a:rPr>
              <a:t>Flash Correct-and-Refresh: Retention-Aware Error Management for Increased Flash Memory Lifetime</a:t>
            </a:r>
            <a:r>
              <a:rPr lang="en-US" dirty="0"/>
              <a:t>”, ICCD 2012.</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591516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Flash Correct-and-Refresh </a:t>
            </a:r>
            <a:r>
              <a:rPr lang="en-US" sz="3200" b="1" dirty="0"/>
              <a:t>[ICCD’12]</a:t>
            </a:r>
          </a:p>
        </p:txBody>
      </p:sp>
      <p:sp>
        <p:nvSpPr>
          <p:cNvPr id="3" name="Content Placeholder 2"/>
          <p:cNvSpPr>
            <a:spLocks noGrp="1"/>
          </p:cNvSpPr>
          <p:nvPr>
            <p:ph idx="1"/>
          </p:nvPr>
        </p:nvSpPr>
        <p:spPr>
          <a:xfrm>
            <a:off x="228600" y="1124744"/>
            <a:ext cx="8610600" cy="4979640"/>
          </a:xfrm>
        </p:spPr>
        <p:txBody>
          <a:bodyPr/>
          <a:lstStyle/>
          <a:p>
            <a:r>
              <a:rPr lang="en-US" sz="2000" dirty="0"/>
              <a:t>Yu Cai, </a:t>
            </a:r>
            <a:r>
              <a:rPr lang="en-US" sz="2000" dirty="0" err="1"/>
              <a:t>Gulay</a:t>
            </a:r>
            <a:r>
              <a:rPr lang="en-US" sz="2000" dirty="0"/>
              <a:t> </a:t>
            </a:r>
            <a:r>
              <a:rPr lang="en-US" sz="2000" dirty="0" err="1"/>
              <a:t>Yalcin</a:t>
            </a:r>
            <a:r>
              <a:rPr lang="en-US" sz="2000" dirty="0"/>
              <a:t>, Onur Mutlu, Erich F. </a:t>
            </a:r>
            <a:r>
              <a:rPr lang="en-US" sz="2000" dirty="0" err="1"/>
              <a:t>Haratsch</a:t>
            </a:r>
            <a:r>
              <a:rPr lang="en-US" sz="2000" dirty="0"/>
              <a:t>, Adrian Cristal, Osman </a:t>
            </a:r>
            <a:r>
              <a:rPr lang="en-US" sz="2000" dirty="0" err="1"/>
              <a:t>Unsal</a:t>
            </a:r>
            <a:r>
              <a:rPr lang="en-US" sz="2000" dirty="0"/>
              <a:t>, and Ken Mai,</a:t>
            </a:r>
            <a:br>
              <a:rPr lang="en-US" sz="2000" dirty="0"/>
            </a:br>
            <a:r>
              <a:rPr lang="en-US" sz="2000" b="1" dirty="0">
                <a:hlinkClick r:id="rId2"/>
              </a:rPr>
              <a:t>"Flash Correct-and-Refresh: Retention-Aware Error Management for Increased Flash Memory Lifetime"</a:t>
            </a:r>
            <a:br>
              <a:rPr lang="en-US" sz="2000" dirty="0"/>
            </a:br>
            <a:r>
              <a:rPr lang="en-US" sz="2000" i="1" dirty="0"/>
              <a:t>Proceedings of the </a:t>
            </a:r>
            <a:r>
              <a:rPr lang="en-US" sz="2000" i="1" dirty="0">
                <a:hlinkClick r:id="rId3"/>
              </a:rPr>
              <a:t>30th IEEE International Conference on Computer Design</a:t>
            </a:r>
            <a:r>
              <a:rPr lang="en-US" sz="2000" i="1" dirty="0"/>
              <a:t> (</a:t>
            </a:r>
            <a:r>
              <a:rPr lang="en-US" sz="2000" b="1" i="1" dirty="0"/>
              <a:t>ICCD</a:t>
            </a:r>
            <a:r>
              <a:rPr lang="en-US" sz="2000" i="1" dirty="0"/>
              <a:t>)</a:t>
            </a:r>
            <a:r>
              <a:rPr lang="en-US" sz="2000" dirty="0"/>
              <a:t>, Montreal, Quebec, Canada, September 2012. </a:t>
            </a:r>
            <a:r>
              <a:rPr lang="en-US" sz="2000" dirty="0">
                <a:hlinkClick r:id="rId4"/>
              </a:rPr>
              <a:t>Slides (ppt)</a:t>
            </a:r>
            <a:r>
              <a:rPr lang="en-US" sz="2000" dirty="0">
                <a:hlinkClick r:id="rId5"/>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3836494"/>
            <a:ext cx="9144000" cy="2112786"/>
          </a:xfrm>
          <a:prstGeom prst="rect">
            <a:avLst/>
          </a:prstGeom>
        </p:spPr>
      </p:pic>
    </p:spTree>
    <p:extLst>
      <p:ext uri="{BB962C8B-B14F-4D97-AF65-F5344CB8AC3E}">
        <p14:creationId xmlns:p14="http://schemas.microsoft.com/office/powerpoint/2010/main" val="1346171462"/>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Many Errors and Their Mitigation </a:t>
            </a:r>
            <a:r>
              <a:rPr lang="en-US" sz="3000" b="1" dirty="0"/>
              <a:t>[PIEEE’17]</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763688" y="980728"/>
            <a:ext cx="4968552" cy="5077860"/>
          </a:xfrm>
          <a:prstGeom prst="rect">
            <a:avLst/>
          </a:prstGeom>
        </p:spPr>
      </p:pic>
      <p:sp>
        <p:nvSpPr>
          <p:cNvPr id="6" name="TextBox 5"/>
          <p:cNvSpPr txBox="1"/>
          <p:nvPr/>
        </p:nvSpPr>
        <p:spPr>
          <a:xfrm>
            <a:off x="-19422" y="609329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Tree>
    <p:extLst>
      <p:ext uri="{BB962C8B-B14F-4D97-AF65-F5344CB8AC3E}">
        <p14:creationId xmlns:p14="http://schemas.microsoft.com/office/powerpoint/2010/main" val="2633126253"/>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sp>
        <p:nvSpPr>
          <p:cNvPr id="8" name="Rectangle 7">
            <a:hlinkClick r:id="rId3"/>
          </p:cNvPr>
          <p:cNvSpPr/>
          <p:nvPr/>
        </p:nvSpPr>
        <p:spPr>
          <a:xfrm>
            <a:off x="1619672" y="6021288"/>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3"/>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
        <p:nvSpPr>
          <p:cNvPr id="10" name="Title 1"/>
          <p:cNvSpPr>
            <a:spLocks noGrp="1"/>
          </p:cNvSpPr>
          <p:nvPr>
            <p:ph type="title"/>
          </p:nvPr>
        </p:nvSpPr>
        <p:spPr>
          <a:xfrm>
            <a:off x="228600" y="152400"/>
            <a:ext cx="8915400" cy="1066800"/>
          </a:xfrm>
        </p:spPr>
        <p:txBody>
          <a:bodyPr/>
          <a:lstStyle/>
          <a:p>
            <a:r>
              <a:rPr lang="en-US" dirty="0"/>
              <a:t>Many Errors and Their Mitigation </a:t>
            </a:r>
            <a:r>
              <a:rPr lang="en-US" sz="3000" b="1" dirty="0"/>
              <a:t>[PIEEE’17]</a:t>
            </a:r>
          </a:p>
        </p:txBody>
      </p:sp>
    </p:spTree>
    <p:extLst>
      <p:ext uri="{BB962C8B-B14F-4D97-AF65-F5344CB8AC3E}">
        <p14:creationId xmlns:p14="http://schemas.microsoft.com/office/powerpoint/2010/main" val="1078612901"/>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rPr>
              <a:t>One Issue: Read Disturb in Flash Memory</a:t>
            </a:r>
          </a:p>
        </p:txBody>
      </p:sp>
      <p:sp>
        <p:nvSpPr>
          <p:cNvPr id="256002" name="Content Placeholder 2"/>
          <p:cNvSpPr>
            <a:spLocks noGrp="1"/>
          </p:cNvSpPr>
          <p:nvPr>
            <p:ph idx="1"/>
          </p:nvPr>
        </p:nvSpPr>
        <p:spPr>
          <a:xfrm>
            <a:off x="228600" y="1055688"/>
            <a:ext cx="8610600" cy="5192712"/>
          </a:xfrm>
        </p:spPr>
        <p:txBody>
          <a:bodyPr/>
          <a:lstStyle/>
          <a:p>
            <a:r>
              <a:rPr lang="en-US" dirty="0">
                <a:latin typeface="Tahoma" charset="0"/>
              </a:rPr>
              <a:t>All scaled memories are prone to read disturb errors</a:t>
            </a:r>
          </a:p>
          <a:p>
            <a:endParaRPr lang="en-US" dirty="0">
              <a:latin typeface="Tahoma" charset="0"/>
            </a:endParaRPr>
          </a:p>
          <a:p>
            <a:r>
              <a:rPr lang="en-US" dirty="0">
                <a:latin typeface="Tahoma" charset="0"/>
              </a:rPr>
              <a:t>DRAM</a:t>
            </a:r>
          </a:p>
          <a:p>
            <a:r>
              <a:rPr lang="en-US" dirty="0">
                <a:latin typeface="Tahoma" charset="0"/>
              </a:rPr>
              <a:t>SRAM</a:t>
            </a:r>
          </a:p>
          <a:p>
            <a:r>
              <a:rPr lang="en-US" dirty="0">
                <a:latin typeface="Tahoma" charset="0"/>
              </a:rPr>
              <a:t>Hard Disks: Adjacent Track Interference</a:t>
            </a:r>
          </a:p>
          <a:p>
            <a:r>
              <a:rPr lang="en-US" dirty="0">
                <a:latin typeface="Tahoma" charset="0"/>
              </a:rPr>
              <a:t>NAND Flash</a:t>
            </a:r>
          </a:p>
          <a:p>
            <a:pPr lvl="1"/>
            <a:endParaRPr lang="en-US"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
        <p:nvSpPr>
          <p:cNvPr id="2560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8D43E4-1AEE-4448-972F-6510E7266E3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41870688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0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0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0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Title 1"/>
          <p:cNvSpPr>
            <a:spLocks noGrp="1"/>
          </p:cNvSpPr>
          <p:nvPr>
            <p:ph type="title"/>
          </p:nvPr>
        </p:nvSpPr>
        <p:spPr/>
        <p:txBody>
          <a:bodyPr/>
          <a:lstStyle/>
          <a:p>
            <a:pPr eaLnBrk="1" hangingPunct="1"/>
            <a:r>
              <a:rPr lang="en-US">
                <a:latin typeface="Calibri" charset="0"/>
              </a:rPr>
              <a:t>NAND Flash Memory Background</a:t>
            </a:r>
          </a:p>
        </p:txBody>
      </p:sp>
      <p:sp>
        <p:nvSpPr>
          <p:cNvPr id="43" name="Rectangle 42"/>
          <p:cNvSpPr/>
          <p:nvPr/>
        </p:nvSpPr>
        <p:spPr>
          <a:xfrm>
            <a:off x="738188" y="1085850"/>
            <a:ext cx="7693025" cy="3638550"/>
          </a:xfrm>
          <a:prstGeom prst="rect">
            <a:avLst/>
          </a:prstGeom>
          <a:solidFill>
            <a:sysClr val="window" lastClr="FFFFFF">
              <a:lumMod val="65000"/>
            </a:sysClr>
          </a:solidFill>
          <a:ln w="12700" cap="flat" cmpd="sng" algn="ctr">
            <a:solidFill>
              <a:sysClr val="windowText" lastClr="000000"/>
            </a:solidFill>
            <a:prstDash val="solid"/>
            <a:miter lim="800000"/>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Flash Memory</a:t>
            </a:r>
          </a:p>
        </p:txBody>
      </p:sp>
      <p:grpSp>
        <p:nvGrpSpPr>
          <p:cNvPr id="44" name="Group 43"/>
          <p:cNvGrpSpPr/>
          <p:nvPr/>
        </p:nvGrpSpPr>
        <p:grpSpPr>
          <a:xfrm>
            <a:off x="874834" y="1734281"/>
            <a:ext cx="7420709" cy="2800352"/>
            <a:chOff x="1195753" y="1480770"/>
            <a:chExt cx="9894279" cy="2800352"/>
          </a:xfrm>
          <a:solidFill>
            <a:sysClr val="window" lastClr="FFFFFF"/>
          </a:solidFill>
        </p:grpSpPr>
        <p:sp>
          <p:nvSpPr>
            <p:cNvPr id="45" name="Rectangle 44"/>
            <p:cNvSpPr/>
            <p:nvPr/>
          </p:nvSpPr>
          <p:spPr>
            <a:xfrm>
              <a:off x="1195753" y="1879355"/>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1</a:t>
              </a:r>
            </a:p>
          </p:txBody>
        </p:sp>
        <p:sp>
          <p:nvSpPr>
            <p:cNvPr id="46" name="Rectangle 45"/>
            <p:cNvSpPr/>
            <p:nvPr/>
          </p:nvSpPr>
          <p:spPr>
            <a:xfrm>
              <a:off x="1195754" y="148077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0</a:t>
              </a:r>
            </a:p>
          </p:txBody>
        </p:sp>
        <p:sp>
          <p:nvSpPr>
            <p:cNvPr id="47" name="Rectangle 46"/>
            <p:cNvSpPr/>
            <p:nvPr/>
          </p:nvSpPr>
          <p:spPr>
            <a:xfrm>
              <a:off x="1195754" y="227794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a:t>
              </a:r>
            </a:p>
          </p:txBody>
        </p:sp>
        <p:sp>
          <p:nvSpPr>
            <p:cNvPr id="48" name="Rectangle 47"/>
            <p:cNvSpPr/>
            <p:nvPr/>
          </p:nvSpPr>
          <p:spPr>
            <a:xfrm>
              <a:off x="1195753" y="3882536"/>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255</a:t>
              </a:r>
            </a:p>
          </p:txBody>
        </p:sp>
        <p:sp>
          <p:nvSpPr>
            <p:cNvPr id="49" name="Rectangle 48"/>
            <p:cNvSpPr/>
            <p:nvPr/>
          </p:nvSpPr>
          <p:spPr>
            <a:xfrm>
              <a:off x="1195753" y="2667000"/>
              <a:ext cx="1946031" cy="1202332"/>
            </a:xfrm>
            <a:prstGeom prst="rect">
              <a:avLst/>
            </a:prstGeom>
            <a:grpFill/>
            <a:ln w="12700" cap="flat" cmpd="sng" algn="ctr">
              <a:solidFill>
                <a:sysClr val="windowText" lastClr="000000"/>
              </a:solidFill>
              <a:prstDash val="solid"/>
              <a:miter lim="800000"/>
            </a:ln>
            <a:effectLst/>
          </p:spPr>
          <p:txBody>
            <a:bodyPr vert="vert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a:t>
              </a:r>
            </a:p>
          </p:txBody>
        </p:sp>
        <p:sp>
          <p:nvSpPr>
            <p:cNvPr id="50" name="Rectangle 49"/>
            <p:cNvSpPr/>
            <p:nvPr/>
          </p:nvSpPr>
          <p:spPr>
            <a:xfrm>
              <a:off x="3141784" y="1879355"/>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257</a:t>
              </a:r>
            </a:p>
          </p:txBody>
        </p:sp>
        <p:sp>
          <p:nvSpPr>
            <p:cNvPr id="51" name="Rectangle 50"/>
            <p:cNvSpPr/>
            <p:nvPr/>
          </p:nvSpPr>
          <p:spPr>
            <a:xfrm>
              <a:off x="3141785" y="148077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256</a:t>
              </a:r>
            </a:p>
          </p:txBody>
        </p:sp>
        <p:sp>
          <p:nvSpPr>
            <p:cNvPr id="52" name="Rectangle 51"/>
            <p:cNvSpPr/>
            <p:nvPr/>
          </p:nvSpPr>
          <p:spPr>
            <a:xfrm>
              <a:off x="3141785" y="227794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258</a:t>
              </a:r>
            </a:p>
          </p:txBody>
        </p:sp>
        <p:sp>
          <p:nvSpPr>
            <p:cNvPr id="53" name="Rectangle 52"/>
            <p:cNvSpPr/>
            <p:nvPr/>
          </p:nvSpPr>
          <p:spPr>
            <a:xfrm>
              <a:off x="3141784" y="3882536"/>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511</a:t>
              </a:r>
            </a:p>
          </p:txBody>
        </p:sp>
        <p:sp>
          <p:nvSpPr>
            <p:cNvPr id="54" name="Rectangle 53"/>
            <p:cNvSpPr/>
            <p:nvPr/>
          </p:nvSpPr>
          <p:spPr>
            <a:xfrm>
              <a:off x="3141784" y="2667000"/>
              <a:ext cx="1946031" cy="1202332"/>
            </a:xfrm>
            <a:prstGeom prst="rect">
              <a:avLst/>
            </a:prstGeom>
            <a:grpFill/>
            <a:ln w="12700" cap="flat" cmpd="sng" algn="ctr">
              <a:solidFill>
                <a:sysClr val="windowText" lastClr="000000"/>
              </a:solidFill>
              <a:prstDash val="solid"/>
              <a:miter lim="800000"/>
            </a:ln>
            <a:effectLst/>
          </p:spPr>
          <p:txBody>
            <a:bodyPr vert="vert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a:t>
              </a:r>
            </a:p>
          </p:txBody>
        </p:sp>
        <p:sp>
          <p:nvSpPr>
            <p:cNvPr id="55" name="Rectangle 54"/>
            <p:cNvSpPr/>
            <p:nvPr/>
          </p:nvSpPr>
          <p:spPr>
            <a:xfrm>
              <a:off x="5087815" y="1480770"/>
              <a:ext cx="4056185" cy="2800352"/>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a:t>
              </a:r>
            </a:p>
          </p:txBody>
        </p:sp>
        <p:sp>
          <p:nvSpPr>
            <p:cNvPr id="56" name="Rectangle 55"/>
            <p:cNvSpPr/>
            <p:nvPr/>
          </p:nvSpPr>
          <p:spPr>
            <a:xfrm>
              <a:off x="9144000" y="1879355"/>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M+1</a:t>
              </a:r>
            </a:p>
          </p:txBody>
        </p:sp>
        <p:sp>
          <p:nvSpPr>
            <p:cNvPr id="57" name="Rectangle 56"/>
            <p:cNvSpPr/>
            <p:nvPr/>
          </p:nvSpPr>
          <p:spPr>
            <a:xfrm>
              <a:off x="9144001" y="148077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M</a:t>
              </a:r>
            </a:p>
          </p:txBody>
        </p:sp>
        <p:sp>
          <p:nvSpPr>
            <p:cNvPr id="58" name="Rectangle 57"/>
            <p:cNvSpPr/>
            <p:nvPr/>
          </p:nvSpPr>
          <p:spPr>
            <a:xfrm>
              <a:off x="9144001" y="227794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M+2</a:t>
              </a:r>
            </a:p>
          </p:txBody>
        </p:sp>
        <p:sp>
          <p:nvSpPr>
            <p:cNvPr id="59" name="Rectangle 58"/>
            <p:cNvSpPr/>
            <p:nvPr/>
          </p:nvSpPr>
          <p:spPr>
            <a:xfrm>
              <a:off x="9144000" y="3882536"/>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M+255</a:t>
              </a:r>
            </a:p>
          </p:txBody>
        </p:sp>
        <p:sp>
          <p:nvSpPr>
            <p:cNvPr id="60" name="Rectangle 59"/>
            <p:cNvSpPr/>
            <p:nvPr/>
          </p:nvSpPr>
          <p:spPr>
            <a:xfrm>
              <a:off x="9144000" y="2667000"/>
              <a:ext cx="1946031" cy="1202332"/>
            </a:xfrm>
            <a:prstGeom prst="rect">
              <a:avLst/>
            </a:prstGeom>
            <a:grpFill/>
            <a:ln w="12700" cap="flat" cmpd="sng" algn="ctr">
              <a:solidFill>
                <a:sysClr val="windowText" lastClr="000000"/>
              </a:solidFill>
              <a:prstDash val="solid"/>
              <a:miter lim="800000"/>
            </a:ln>
            <a:effectLst/>
          </p:spPr>
          <p:txBody>
            <a:bodyPr vert="vert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a:t>
              </a:r>
            </a:p>
          </p:txBody>
        </p:sp>
      </p:grpSp>
      <p:cxnSp>
        <p:nvCxnSpPr>
          <p:cNvPr id="263172" name="Straight Connector 60"/>
          <p:cNvCxnSpPr>
            <a:cxnSpLocks noChangeShapeType="1"/>
          </p:cNvCxnSpPr>
          <p:nvPr/>
        </p:nvCxnSpPr>
        <p:spPr bwMode="auto">
          <a:xfrm>
            <a:off x="1133475" y="4724400"/>
            <a:ext cx="0" cy="1254125"/>
          </a:xfrm>
          <a:prstGeom prst="line">
            <a:avLst/>
          </a:prstGeom>
          <a:noFill/>
          <a:ln w="38100">
            <a:solidFill>
              <a:srgbClr val="000000"/>
            </a:solidFill>
            <a:miter lim="800000"/>
            <a:headEnd/>
            <a:tailEnd/>
          </a:ln>
          <a:extLst>
            <a:ext uri="{909E8E84-426E-40dd-AFC4-6F175D3DCCD1}">
              <a14:hiddenFill xmlns="" xmlns:a14="http://schemas.microsoft.com/office/drawing/2010/main">
                <a:noFill/>
              </a14:hiddenFill>
            </a:ext>
          </a:extLst>
        </p:spPr>
      </p:cxnSp>
      <p:cxnSp>
        <p:nvCxnSpPr>
          <p:cNvPr id="263173" name="Straight Connector 61"/>
          <p:cNvCxnSpPr>
            <a:cxnSpLocks noChangeShapeType="1"/>
            <a:endCxn id="63" idx="1"/>
          </p:cNvCxnSpPr>
          <p:nvPr/>
        </p:nvCxnSpPr>
        <p:spPr bwMode="auto">
          <a:xfrm>
            <a:off x="1133475" y="5978525"/>
            <a:ext cx="969963" cy="0"/>
          </a:xfrm>
          <a:prstGeom prst="line">
            <a:avLst/>
          </a:prstGeom>
          <a:noFill/>
          <a:ln w="38100">
            <a:solidFill>
              <a:srgbClr val="000000"/>
            </a:solidFill>
            <a:miter lim="800000"/>
            <a:headEnd/>
            <a:tailEnd/>
          </a:ln>
          <a:extLst>
            <a:ext uri="{909E8E84-426E-40dd-AFC4-6F175D3DCCD1}">
              <a14:hiddenFill xmlns="" xmlns:a14="http://schemas.microsoft.com/office/drawing/2010/main">
                <a:noFill/>
              </a14:hiddenFill>
            </a:ext>
          </a:extLst>
        </p:spPr>
      </p:cxnSp>
      <p:sp>
        <p:nvSpPr>
          <p:cNvPr id="63" name="Rectangle 62"/>
          <p:cNvSpPr/>
          <p:nvPr/>
        </p:nvSpPr>
        <p:spPr>
          <a:xfrm>
            <a:off x="2103438" y="5562600"/>
            <a:ext cx="1554162" cy="831850"/>
          </a:xfrm>
          <a:prstGeom prst="rect">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Flash Controller</a:t>
            </a:r>
          </a:p>
        </p:txBody>
      </p:sp>
      <p:cxnSp>
        <p:nvCxnSpPr>
          <p:cNvPr id="263175" name="Straight Connector 63"/>
          <p:cNvCxnSpPr>
            <a:cxnSpLocks noChangeShapeType="1"/>
            <a:stCxn id="63" idx="3"/>
          </p:cNvCxnSpPr>
          <p:nvPr/>
        </p:nvCxnSpPr>
        <p:spPr bwMode="auto">
          <a:xfrm>
            <a:off x="3657600" y="5978525"/>
            <a:ext cx="3565525" cy="0"/>
          </a:xfrm>
          <a:prstGeom prst="line">
            <a:avLst/>
          </a:prstGeom>
          <a:noFill/>
          <a:ln w="38100">
            <a:solidFill>
              <a:srgbClr val="000000"/>
            </a:solidFill>
            <a:miter lim="800000"/>
            <a:headEnd/>
            <a:tailEnd/>
          </a:ln>
          <a:extLst>
            <a:ext uri="{909E8E84-426E-40dd-AFC4-6F175D3DCCD1}">
              <a14:hiddenFill xmlns="" xmlns:a14="http://schemas.microsoft.com/office/drawing/2010/main">
                <a:noFill/>
              </a14:hiddenFill>
            </a:ext>
          </a:extLst>
        </p:spPr>
      </p:cxnSp>
      <p:pic>
        <p:nvPicPr>
          <p:cNvPr id="263176" name="Picture 2" descr="http://www.computerclipart.com/computer_clipart_images/netbook_or_notebook_computer_cartoon_character_waving_0521-1004-3015-4036_SM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8475" y="4962525"/>
            <a:ext cx="183832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3177" name="Slide Number Placeholder 2"/>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AF4636-A662-B64F-9DC7-C5F87E7AE8AC}"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
        <p:nvSpPr>
          <p:cNvPr id="4" name="Rectangle 3"/>
          <p:cNvSpPr/>
          <p:nvPr/>
        </p:nvSpPr>
        <p:spPr>
          <a:xfrm>
            <a:off x="874713" y="1752600"/>
            <a:ext cx="1458912" cy="2781300"/>
          </a:xfrm>
          <a:prstGeom prst="rect">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Block 0</a:t>
            </a:r>
          </a:p>
        </p:txBody>
      </p:sp>
      <p:sp>
        <p:nvSpPr>
          <p:cNvPr id="31" name="Rectangle 30"/>
          <p:cNvSpPr/>
          <p:nvPr/>
        </p:nvSpPr>
        <p:spPr>
          <a:xfrm>
            <a:off x="2330450" y="1752600"/>
            <a:ext cx="1458913" cy="2781300"/>
          </a:xfrm>
          <a:prstGeom prst="rect">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Block 1</a:t>
            </a:r>
          </a:p>
        </p:txBody>
      </p:sp>
      <p:sp>
        <p:nvSpPr>
          <p:cNvPr id="32" name="Rectangle 31"/>
          <p:cNvSpPr/>
          <p:nvPr/>
        </p:nvSpPr>
        <p:spPr>
          <a:xfrm>
            <a:off x="6835775" y="1752600"/>
            <a:ext cx="1460500" cy="2781300"/>
          </a:xfrm>
          <a:prstGeom prst="rect">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Block N</a:t>
            </a:r>
          </a:p>
        </p:txBody>
      </p:sp>
      <p:grpSp>
        <p:nvGrpSpPr>
          <p:cNvPr id="5" name="Group 4"/>
          <p:cNvGrpSpPr>
            <a:grpSpLocks/>
          </p:cNvGrpSpPr>
          <p:nvPr/>
        </p:nvGrpSpPr>
        <p:grpSpPr bwMode="auto">
          <a:xfrm>
            <a:off x="2330450" y="1733550"/>
            <a:ext cx="1463675" cy="2797175"/>
            <a:chOff x="2329807" y="1734280"/>
            <a:chExt cx="1464072" cy="2795939"/>
          </a:xfrm>
        </p:grpSpPr>
        <p:sp>
          <p:nvSpPr>
            <p:cNvPr id="33" name="Rectangle 32"/>
            <p:cNvSpPr/>
            <p:nvPr/>
          </p:nvSpPr>
          <p:spPr>
            <a:xfrm>
              <a:off x="2334571" y="1734280"/>
              <a:ext cx="1459308" cy="398287"/>
            </a:xfrm>
            <a:prstGeom prst="rect">
              <a:avLst/>
            </a:prstGeom>
            <a:solidFill>
              <a:schemeClr val="tx2"/>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Read</a:t>
              </a:r>
            </a:p>
          </p:txBody>
        </p:sp>
        <p:sp>
          <p:nvSpPr>
            <p:cNvPr id="35" name="Rectangle 34"/>
            <p:cNvSpPr/>
            <p:nvPr/>
          </p:nvSpPr>
          <p:spPr>
            <a:xfrm>
              <a:off x="2334571" y="2134153"/>
              <a:ext cx="1459308" cy="399873"/>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Pass</a:t>
              </a:r>
            </a:p>
          </p:txBody>
        </p:sp>
        <p:sp>
          <p:nvSpPr>
            <p:cNvPr id="37" name="Rectangle 36"/>
            <p:cNvSpPr/>
            <p:nvPr/>
          </p:nvSpPr>
          <p:spPr>
            <a:xfrm>
              <a:off x="2334571" y="2537200"/>
              <a:ext cx="1459308" cy="398287"/>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Pass</a:t>
              </a:r>
            </a:p>
          </p:txBody>
        </p:sp>
        <p:sp>
          <p:nvSpPr>
            <p:cNvPr id="38" name="Rectangle 37"/>
            <p:cNvSpPr/>
            <p:nvPr/>
          </p:nvSpPr>
          <p:spPr>
            <a:xfrm>
              <a:off x="2331395" y="2924379"/>
              <a:ext cx="1460896" cy="1198033"/>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a:t>
              </a:r>
            </a:p>
          </p:txBody>
        </p:sp>
        <p:sp>
          <p:nvSpPr>
            <p:cNvPr id="39" name="Rectangle 38"/>
            <p:cNvSpPr/>
            <p:nvPr/>
          </p:nvSpPr>
          <p:spPr>
            <a:xfrm>
              <a:off x="2329807" y="4131933"/>
              <a:ext cx="1459309" cy="398286"/>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Pass</a:t>
              </a:r>
            </a:p>
          </p:txBody>
        </p:sp>
      </p:grpSp>
    </p:spTree>
    <p:custDataLst>
      <p:tags r:id="rId1"/>
    </p:custDataLst>
    <p:extLst>
      <p:ext uri="{BB962C8B-B14F-4D97-AF65-F5344CB8AC3E}">
        <p14:creationId xmlns:p14="http://schemas.microsoft.com/office/powerpoint/2010/main" val="322440928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1"/>
                                        </p:tgtEl>
                                      </p:cBhvr>
                                    </p:animEffect>
                                    <p:set>
                                      <p:cBhvr>
                                        <p:cTn id="10" dur="1" fill="hold">
                                          <p:stCondLst>
                                            <p:cond delay="499"/>
                                          </p:stCondLst>
                                        </p:cTn>
                                        <p:tgtEl>
                                          <p:spTgt spid="3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1" grpId="0" animBg="1"/>
      <p:bldP spid="32"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Rectangle 233"/>
          <p:cNvSpPr/>
          <p:nvPr/>
        </p:nvSpPr>
        <p:spPr>
          <a:xfrm>
            <a:off x="3532188" y="6373813"/>
            <a:ext cx="5143500" cy="4270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Sense Amplifiers</a:t>
            </a:r>
          </a:p>
        </p:txBody>
      </p:sp>
      <p:cxnSp>
        <p:nvCxnSpPr>
          <p:cNvPr id="17" name="Straight Connector 16"/>
          <p:cNvCxnSpPr/>
          <p:nvPr/>
        </p:nvCxnSpPr>
        <p:spPr>
          <a:xfrm>
            <a:off x="2886075" y="206851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2886075" y="3184525"/>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2886075" y="42989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2886075" y="54165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5222" name="Title 1"/>
          <p:cNvSpPr>
            <a:spLocks noGrp="1"/>
          </p:cNvSpPr>
          <p:nvPr>
            <p:ph type="title"/>
          </p:nvPr>
        </p:nvSpPr>
        <p:spPr/>
        <p:txBody>
          <a:bodyPr/>
          <a:lstStyle/>
          <a:p>
            <a:pPr eaLnBrk="1" hangingPunct="1"/>
            <a:r>
              <a:rPr lang="en-US">
                <a:latin typeface="Calibri" charset="0"/>
              </a:rPr>
              <a:t>Flash Cell Array</a:t>
            </a:r>
          </a:p>
        </p:txBody>
      </p:sp>
      <p:grpSp>
        <p:nvGrpSpPr>
          <p:cNvPr id="265223" name="Group 176"/>
          <p:cNvGrpSpPr>
            <a:grpSpLocks/>
          </p:cNvGrpSpPr>
          <p:nvPr/>
        </p:nvGrpSpPr>
        <p:grpSpPr bwMode="auto">
          <a:xfrm>
            <a:off x="3346450" y="1270000"/>
            <a:ext cx="969963" cy="1601788"/>
            <a:chOff x="3079798" y="1981201"/>
            <a:chExt cx="1631998" cy="2694885"/>
          </a:xfrm>
        </p:grpSpPr>
        <p:cxnSp>
          <p:nvCxnSpPr>
            <p:cNvPr id="30" name="Straight Connector 29"/>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4" name="Group 40"/>
          <p:cNvGrpSpPr>
            <a:grpSpLocks/>
          </p:cNvGrpSpPr>
          <p:nvPr/>
        </p:nvGrpSpPr>
        <p:grpSpPr bwMode="auto">
          <a:xfrm>
            <a:off x="4640263" y="1260475"/>
            <a:ext cx="969962" cy="1601788"/>
            <a:chOff x="3079798" y="1981201"/>
            <a:chExt cx="1631998" cy="2694885"/>
          </a:xfrm>
        </p:grpSpPr>
        <p:cxnSp>
          <p:nvCxnSpPr>
            <p:cNvPr id="42" name="Straight Connector 4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5" name="Group 50"/>
          <p:cNvGrpSpPr>
            <a:grpSpLocks/>
          </p:cNvGrpSpPr>
          <p:nvPr/>
        </p:nvGrpSpPr>
        <p:grpSpPr bwMode="auto">
          <a:xfrm>
            <a:off x="5934075" y="1270000"/>
            <a:ext cx="971550" cy="1601788"/>
            <a:chOff x="3079798" y="1981201"/>
            <a:chExt cx="1631998" cy="2694885"/>
          </a:xfrm>
        </p:grpSpPr>
        <p:cxnSp>
          <p:nvCxnSpPr>
            <p:cNvPr id="52" name="Straight Connector 5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6" name="Group 60"/>
          <p:cNvGrpSpPr>
            <a:grpSpLocks/>
          </p:cNvGrpSpPr>
          <p:nvPr/>
        </p:nvGrpSpPr>
        <p:grpSpPr bwMode="auto">
          <a:xfrm>
            <a:off x="7229475" y="1260475"/>
            <a:ext cx="969963" cy="1601788"/>
            <a:chOff x="3079798" y="1981201"/>
            <a:chExt cx="1631998" cy="2694885"/>
          </a:xfrm>
        </p:grpSpPr>
        <p:cxnSp>
          <p:nvCxnSpPr>
            <p:cNvPr id="62" name="Straight Connector 6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7" name="Group 70"/>
          <p:cNvGrpSpPr>
            <a:grpSpLocks/>
          </p:cNvGrpSpPr>
          <p:nvPr/>
        </p:nvGrpSpPr>
        <p:grpSpPr bwMode="auto">
          <a:xfrm>
            <a:off x="3346450" y="2389188"/>
            <a:ext cx="969963" cy="1601787"/>
            <a:chOff x="3079798" y="1981201"/>
            <a:chExt cx="1631998" cy="2694885"/>
          </a:xfrm>
        </p:grpSpPr>
        <p:cxnSp>
          <p:nvCxnSpPr>
            <p:cNvPr id="72" name="Straight Connector 7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8" name="Group 80"/>
          <p:cNvGrpSpPr>
            <a:grpSpLocks/>
          </p:cNvGrpSpPr>
          <p:nvPr/>
        </p:nvGrpSpPr>
        <p:grpSpPr bwMode="auto">
          <a:xfrm>
            <a:off x="4640263" y="2379663"/>
            <a:ext cx="969962" cy="1601787"/>
            <a:chOff x="3079798" y="1981201"/>
            <a:chExt cx="1631998" cy="2694885"/>
          </a:xfrm>
        </p:grpSpPr>
        <p:cxnSp>
          <p:nvCxnSpPr>
            <p:cNvPr id="82" name="Straight Connector 8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9" name="Group 90"/>
          <p:cNvGrpSpPr>
            <a:grpSpLocks/>
          </p:cNvGrpSpPr>
          <p:nvPr/>
        </p:nvGrpSpPr>
        <p:grpSpPr bwMode="auto">
          <a:xfrm>
            <a:off x="5934075" y="2389188"/>
            <a:ext cx="971550" cy="1601787"/>
            <a:chOff x="3079798" y="1981201"/>
            <a:chExt cx="1631998" cy="2694885"/>
          </a:xfrm>
        </p:grpSpPr>
        <p:cxnSp>
          <p:nvCxnSpPr>
            <p:cNvPr id="92" name="Straight Connector 9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0" name="Group 100"/>
          <p:cNvGrpSpPr>
            <a:grpSpLocks/>
          </p:cNvGrpSpPr>
          <p:nvPr/>
        </p:nvGrpSpPr>
        <p:grpSpPr bwMode="auto">
          <a:xfrm>
            <a:off x="7229475" y="2379663"/>
            <a:ext cx="969963" cy="1601787"/>
            <a:chOff x="3079798" y="1981201"/>
            <a:chExt cx="1631998" cy="2694885"/>
          </a:xfrm>
        </p:grpSpPr>
        <p:cxnSp>
          <p:nvCxnSpPr>
            <p:cNvPr id="102" name="Straight Connector 10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1" name="Group 110"/>
          <p:cNvGrpSpPr>
            <a:grpSpLocks/>
          </p:cNvGrpSpPr>
          <p:nvPr/>
        </p:nvGrpSpPr>
        <p:grpSpPr bwMode="auto">
          <a:xfrm>
            <a:off x="3346450" y="3500438"/>
            <a:ext cx="969963" cy="1603375"/>
            <a:chOff x="3079798" y="1981201"/>
            <a:chExt cx="1631998" cy="2694885"/>
          </a:xfrm>
        </p:grpSpPr>
        <p:cxnSp>
          <p:nvCxnSpPr>
            <p:cNvPr id="112" name="Straight Connector 111"/>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4201629" y="2877717"/>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201629"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4201629" y="3774233"/>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395322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3707490"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6200000">
              <a:off x="3393645" y="3028138"/>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2" name="Group 120"/>
          <p:cNvGrpSpPr>
            <a:grpSpLocks/>
          </p:cNvGrpSpPr>
          <p:nvPr/>
        </p:nvGrpSpPr>
        <p:grpSpPr bwMode="auto">
          <a:xfrm>
            <a:off x="4640263" y="3490913"/>
            <a:ext cx="969962" cy="1601787"/>
            <a:chOff x="3079798" y="1981201"/>
            <a:chExt cx="1631998" cy="2694885"/>
          </a:xfrm>
        </p:grpSpPr>
        <p:cxnSp>
          <p:nvCxnSpPr>
            <p:cNvPr id="122" name="Straight Connector 12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3" name="Group 130"/>
          <p:cNvGrpSpPr>
            <a:grpSpLocks/>
          </p:cNvGrpSpPr>
          <p:nvPr/>
        </p:nvGrpSpPr>
        <p:grpSpPr bwMode="auto">
          <a:xfrm>
            <a:off x="5934075" y="3500438"/>
            <a:ext cx="971550" cy="1603375"/>
            <a:chOff x="3079798" y="1981201"/>
            <a:chExt cx="1631998" cy="2694885"/>
          </a:xfrm>
        </p:grpSpPr>
        <p:cxnSp>
          <p:nvCxnSpPr>
            <p:cNvPr id="132" name="Straight Connector 131"/>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4202464" y="2877717"/>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20246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2464" y="3774233"/>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395446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3706465"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6200000">
              <a:off x="3393132" y="3028650"/>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4" name="Group 140"/>
          <p:cNvGrpSpPr>
            <a:grpSpLocks/>
          </p:cNvGrpSpPr>
          <p:nvPr/>
        </p:nvGrpSpPr>
        <p:grpSpPr bwMode="auto">
          <a:xfrm>
            <a:off x="7229475" y="3490913"/>
            <a:ext cx="969963" cy="1601787"/>
            <a:chOff x="3079798" y="1981201"/>
            <a:chExt cx="1631998" cy="2694885"/>
          </a:xfrm>
        </p:grpSpPr>
        <p:cxnSp>
          <p:nvCxnSpPr>
            <p:cNvPr id="142" name="Straight Connector 14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5" name="Group 150"/>
          <p:cNvGrpSpPr>
            <a:grpSpLocks/>
          </p:cNvGrpSpPr>
          <p:nvPr/>
        </p:nvGrpSpPr>
        <p:grpSpPr bwMode="auto">
          <a:xfrm>
            <a:off x="3346450" y="4622800"/>
            <a:ext cx="969963" cy="1601788"/>
            <a:chOff x="3079798" y="1981201"/>
            <a:chExt cx="1631998" cy="2694885"/>
          </a:xfrm>
        </p:grpSpPr>
        <p:cxnSp>
          <p:nvCxnSpPr>
            <p:cNvPr id="152" name="Straight Connector 15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6" name="Group 161"/>
          <p:cNvGrpSpPr>
            <a:grpSpLocks/>
          </p:cNvGrpSpPr>
          <p:nvPr/>
        </p:nvGrpSpPr>
        <p:grpSpPr bwMode="auto">
          <a:xfrm>
            <a:off x="4640263" y="4611688"/>
            <a:ext cx="969962" cy="1603375"/>
            <a:chOff x="3079798" y="1981201"/>
            <a:chExt cx="1631998" cy="2694885"/>
          </a:xfrm>
        </p:grpSpPr>
        <p:cxnSp>
          <p:nvCxnSpPr>
            <p:cNvPr id="163" name="Straight Connector 162"/>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H="1">
              <a:off x="4201630" y="2877717"/>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4201630"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H="1">
              <a:off x="4201630" y="3774233"/>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395322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707489"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rot="16200000">
              <a:off x="3393644" y="3028139"/>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7" name="Group 171"/>
          <p:cNvGrpSpPr>
            <a:grpSpLocks/>
          </p:cNvGrpSpPr>
          <p:nvPr/>
        </p:nvGrpSpPr>
        <p:grpSpPr bwMode="auto">
          <a:xfrm>
            <a:off x="5934075" y="4622800"/>
            <a:ext cx="971550" cy="1601788"/>
            <a:chOff x="3079798" y="1981201"/>
            <a:chExt cx="1631998" cy="2694885"/>
          </a:xfrm>
        </p:grpSpPr>
        <p:cxnSp>
          <p:nvCxnSpPr>
            <p:cNvPr id="173" name="Straight Connector 172"/>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8" name="Group 183"/>
          <p:cNvGrpSpPr>
            <a:grpSpLocks/>
          </p:cNvGrpSpPr>
          <p:nvPr/>
        </p:nvGrpSpPr>
        <p:grpSpPr bwMode="auto">
          <a:xfrm>
            <a:off x="7229475" y="4611688"/>
            <a:ext cx="969963" cy="1603375"/>
            <a:chOff x="3079798" y="1981201"/>
            <a:chExt cx="1631998" cy="2694885"/>
          </a:xfrm>
        </p:grpSpPr>
        <p:cxnSp>
          <p:nvCxnSpPr>
            <p:cNvPr id="185" name="Straight Connector 184"/>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a:off x="4201629" y="2877717"/>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4201629"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4201629" y="3774233"/>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395322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3707490"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rot="16200000">
              <a:off x="3393645" y="3028138"/>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4" name="Table 3"/>
          <p:cNvGraphicFramePr>
            <a:graphicFrameLocks noGrp="1"/>
          </p:cNvGraphicFramePr>
          <p:nvPr/>
        </p:nvGraphicFramePr>
        <p:xfrm>
          <a:off x="322263" y="2636838"/>
          <a:ext cx="2082800" cy="195104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208280">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gridCol w="208280">
                  <a:extLst>
                    <a:ext uri="{9D8B030D-6E8A-4147-A177-3AD203B41FA5}">
                      <a16:colId xmlns:a16="http://schemas.microsoft.com/office/drawing/2014/main" val="20008"/>
                    </a:ext>
                  </a:extLst>
                </a:gridCol>
                <a:gridCol w="208280">
                  <a:extLst>
                    <a:ext uri="{9D8B030D-6E8A-4147-A177-3AD203B41FA5}">
                      <a16:colId xmlns:a16="http://schemas.microsoft.com/office/drawing/2014/main" val="20009"/>
                    </a:ext>
                  </a:extLst>
                </a:gridCol>
              </a:tblGrid>
              <a:tr h="243880">
                <a:tc>
                  <a:txBody>
                    <a:bodyPr/>
                    <a:lstStyle/>
                    <a:p>
                      <a:endParaRPr lang="en-US" sz="1000" dirty="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0"/>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1"/>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2"/>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3"/>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dirty="0"/>
                    </a:p>
                  </a:txBody>
                  <a:tcPr marT="45727" marB="45727"/>
                </a:tc>
                <a:extLst>
                  <a:ext uri="{0D108BD9-81ED-4DB2-BD59-A6C34878D82A}">
                    <a16:rowId xmlns:a16="http://schemas.microsoft.com/office/drawing/2014/main" val="10004"/>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5"/>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6"/>
                  </a:ext>
                </a:extLst>
              </a:tr>
              <a:tr h="243880">
                <a:tc>
                  <a:txBody>
                    <a:bodyPr/>
                    <a:lstStyle/>
                    <a:p>
                      <a:endParaRPr lang="en-US" sz="1000" dirty="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dirty="0"/>
                    </a:p>
                  </a:txBody>
                  <a:tcPr marT="45727" marB="45727"/>
                </a:tc>
                <a:tc>
                  <a:txBody>
                    <a:bodyPr/>
                    <a:lstStyle/>
                    <a:p>
                      <a:endParaRPr lang="en-US" sz="1000" dirty="0"/>
                    </a:p>
                  </a:txBody>
                  <a:tcPr marT="45727" marB="45727"/>
                </a:tc>
                <a:extLst>
                  <a:ext uri="{0D108BD9-81ED-4DB2-BD59-A6C34878D82A}">
                    <a16:rowId xmlns:a16="http://schemas.microsoft.com/office/drawing/2014/main" val="10007"/>
                  </a:ext>
                </a:extLst>
              </a:tr>
            </a:tbl>
          </a:graphicData>
        </a:graphic>
      </p:graphicFrame>
      <p:sp>
        <p:nvSpPr>
          <p:cNvPr id="6" name="TextBox 5"/>
          <p:cNvSpPr txBox="1"/>
          <p:nvPr/>
        </p:nvSpPr>
        <p:spPr>
          <a:xfrm>
            <a:off x="896938" y="2266950"/>
            <a:ext cx="935037"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Block X</a:t>
            </a:r>
          </a:p>
        </p:txBody>
      </p:sp>
      <p:sp>
        <p:nvSpPr>
          <p:cNvPr id="7" name="Rectangle 6"/>
          <p:cNvSpPr/>
          <p:nvPr/>
        </p:nvSpPr>
        <p:spPr>
          <a:xfrm>
            <a:off x="330200" y="2879725"/>
            <a:ext cx="2066925" cy="238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Page Y</a:t>
            </a:r>
          </a:p>
        </p:txBody>
      </p:sp>
      <p:sp>
        <p:nvSpPr>
          <p:cNvPr id="8" name="Rectangle 7"/>
          <p:cNvSpPr/>
          <p:nvPr/>
        </p:nvSpPr>
        <p:spPr>
          <a:xfrm>
            <a:off x="1357313" y="3121025"/>
            <a:ext cx="841375" cy="96996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 name="Straight Connector 9"/>
          <p:cNvCxnSpPr/>
          <p:nvPr/>
        </p:nvCxnSpPr>
        <p:spPr>
          <a:xfrm flipV="1">
            <a:off x="2198688" y="1155700"/>
            <a:ext cx="1014412" cy="197802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5" name="Rectangle 214"/>
          <p:cNvSpPr/>
          <p:nvPr/>
        </p:nvSpPr>
        <p:spPr>
          <a:xfrm>
            <a:off x="3224213" y="1155700"/>
            <a:ext cx="5462587" cy="51689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16" name="Straight Connector 215"/>
          <p:cNvCxnSpPr/>
          <p:nvPr/>
        </p:nvCxnSpPr>
        <p:spPr>
          <a:xfrm>
            <a:off x="2219325" y="4102100"/>
            <a:ext cx="993775" cy="22225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7" name="Rectangle 216"/>
          <p:cNvSpPr/>
          <p:nvPr/>
        </p:nvSpPr>
        <p:spPr>
          <a:xfrm>
            <a:off x="330200" y="4714875"/>
            <a:ext cx="20669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Sense Amplifiers</a:t>
            </a:r>
          </a:p>
        </p:txBody>
      </p:sp>
      <p:cxnSp>
        <p:nvCxnSpPr>
          <p:cNvPr id="20" name="Straight Connector 19"/>
          <p:cNvCxnSpPr/>
          <p:nvPr/>
        </p:nvCxnSpPr>
        <p:spPr>
          <a:xfrm>
            <a:off x="427038"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635000"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842963"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1050925"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1260475"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1468438"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1676400"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1884363"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2098675"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2306638"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4305300" y="6200775"/>
            <a:ext cx="0" cy="173038"/>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5599113" y="6202363"/>
            <a:ext cx="0" cy="17303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6894513" y="6202363"/>
            <a:ext cx="0" cy="17303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8188325" y="6200775"/>
            <a:ext cx="0" cy="173038"/>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65361" name="Slide Number Placeholder 2"/>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027A8D-1323-994F-9FF2-8ED90404E46A}"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cxnSp>
        <p:nvCxnSpPr>
          <p:cNvPr id="197" name="Straight Connector 196"/>
          <p:cNvCxnSpPr/>
          <p:nvPr/>
        </p:nvCxnSpPr>
        <p:spPr>
          <a:xfrm>
            <a:off x="2886075" y="2078038"/>
            <a:ext cx="6096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3" name="Rectangle 182"/>
          <p:cNvSpPr/>
          <p:nvPr/>
        </p:nvSpPr>
        <p:spPr>
          <a:xfrm>
            <a:off x="3224213" y="1741488"/>
            <a:ext cx="5451475"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Row</a:t>
            </a:r>
          </a:p>
        </p:txBody>
      </p:sp>
      <p:sp>
        <p:nvSpPr>
          <p:cNvPr id="198" name="Rectangle 197"/>
          <p:cNvSpPr/>
          <p:nvPr/>
        </p:nvSpPr>
        <p:spPr>
          <a:xfrm rot="16200000">
            <a:off x="1438275" y="3402013"/>
            <a:ext cx="5151438"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Column</a:t>
            </a:r>
          </a:p>
        </p:txBody>
      </p:sp>
    </p:spTree>
    <p:custDataLst>
      <p:tags r:id="rId1"/>
    </p:custDataLst>
    <p:extLst>
      <p:ext uri="{BB962C8B-B14F-4D97-AF65-F5344CB8AC3E}">
        <p14:creationId xmlns:p14="http://schemas.microsoft.com/office/powerpoint/2010/main" val="101584241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500"/>
                                        <p:tgtEl>
                                          <p:spTgt spid="1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500"/>
                                        <p:tgtEl>
                                          <p:spTgt spid="183"/>
                                        </p:tgtEl>
                                      </p:cBhvr>
                                    </p:animEffect>
                                    <p:set>
                                      <p:cBhvr>
                                        <p:cTn id="12" dur="1" fill="hold">
                                          <p:stCondLst>
                                            <p:cond delay="499"/>
                                          </p:stCondLst>
                                        </p:cTn>
                                        <p:tgtEl>
                                          <p:spTgt spid="183"/>
                                        </p:tgtEl>
                                        <p:attrNameLst>
                                          <p:attrName>style.visibility</p:attrName>
                                        </p:attrNameLst>
                                      </p:cBhvr>
                                      <p:to>
                                        <p:strVal val="hidden"/>
                                      </p:to>
                                    </p:se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197"/>
                                        </p:tgtEl>
                                        <p:attrNameLst>
                                          <p:attrName>style.visibility</p:attrName>
                                        </p:attrNameLst>
                                      </p:cBhvr>
                                      <p:to>
                                        <p:strVal val="visible"/>
                                      </p:to>
                                    </p:set>
                                    <p:animEffect transition="in" filter="fade">
                                      <p:cBhvr>
                                        <p:cTn id="16" dur="500"/>
                                        <p:tgtEl>
                                          <p:spTgt spid="19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nodeType="clickEffect">
                                  <p:stCondLst>
                                    <p:cond delay="0"/>
                                  </p:stCondLst>
                                  <p:childTnLst>
                                    <p:animEffect transition="out" filter="fade">
                                      <p:cBhvr>
                                        <p:cTn id="20" dur="500"/>
                                        <p:tgtEl>
                                          <p:spTgt spid="197"/>
                                        </p:tgtEl>
                                      </p:cBhvr>
                                    </p:animEffect>
                                    <p:set>
                                      <p:cBhvr>
                                        <p:cTn id="21" dur="1" fill="hold">
                                          <p:stCondLst>
                                            <p:cond delay="499"/>
                                          </p:stCondLst>
                                        </p:cTn>
                                        <p:tgtEl>
                                          <p:spTgt spid="197"/>
                                        </p:tgtEl>
                                        <p:attrNameLst>
                                          <p:attrName>style.visibility</p:attrName>
                                        </p:attrNameLst>
                                      </p:cBhvr>
                                      <p:to>
                                        <p:strVal val="hidden"/>
                                      </p:to>
                                    </p:set>
                                  </p:childTnLst>
                                </p:cTn>
                              </p:par>
                            </p:childTnLst>
                          </p:cTn>
                        </p:par>
                        <p:par>
                          <p:cTn id="22" fill="hold" nodeType="afterGroup">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98"/>
                                        </p:tgtEl>
                                        <p:attrNameLst>
                                          <p:attrName>style.visibility</p:attrName>
                                        </p:attrNameLst>
                                      </p:cBhvr>
                                      <p:to>
                                        <p:strVal val="visible"/>
                                      </p:to>
                                    </p:set>
                                    <p:animEffect transition="in" filter="fade">
                                      <p:cBhvr>
                                        <p:cTn id="25" dur="5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p:bldP spid="183" grpId="1" animBg="1"/>
      <p:bldP spid="19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(IV)</a:t>
            </a:r>
          </a:p>
        </p:txBody>
      </p:sp>
      <p:sp>
        <p:nvSpPr>
          <p:cNvPr id="28675"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7F7F7F"/>
              </a:solidFill>
              <a:latin typeface="Tahoma" charset="0"/>
              <a:ea typeface="ＭＳ Ｐゴシック" charset="0"/>
              <a:cs typeface="ＭＳ Ｐゴシック" charset="0"/>
            </a:endParaRPr>
          </a:p>
          <a:p>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ITRS projects </a:t>
            </a:r>
            <a:r>
              <a:rPr lang="en-US" dirty="0">
                <a:solidFill>
                  <a:srgbClr val="FF0000"/>
                </a:solidFill>
                <a:latin typeface="Tahoma" charset="0"/>
                <a:ea typeface="ＭＳ Ｐゴシック" charset="0"/>
              </a:rPr>
              <a:t>DRAM will not scale easily below X nm </a:t>
            </a:r>
          </a:p>
          <a:p>
            <a:pPr lvl="1"/>
            <a:r>
              <a:rPr lang="en-US" dirty="0">
                <a:latin typeface="Tahoma" charset="0"/>
                <a:ea typeface="ＭＳ Ｐゴシック" charset="0"/>
              </a:rPr>
              <a:t>Scaling has provided many benefits: </a:t>
            </a:r>
          </a:p>
          <a:p>
            <a:pPr lvl="2"/>
            <a:r>
              <a:rPr lang="en-US" dirty="0">
                <a:solidFill>
                  <a:srgbClr val="FF0000"/>
                </a:solidFill>
                <a:latin typeface="Tahoma" charset="0"/>
                <a:ea typeface="ＭＳ Ｐゴシック" charset="0"/>
              </a:rPr>
              <a:t>higher capacity (density), lower cost, lower energy</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867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BE99A2B-29DD-5A4F-B100-24CE86C78EE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2645615032"/>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Title 1"/>
          <p:cNvSpPr>
            <a:spLocks noGrp="1"/>
          </p:cNvSpPr>
          <p:nvPr>
            <p:ph type="title"/>
          </p:nvPr>
        </p:nvSpPr>
        <p:spPr/>
        <p:txBody>
          <a:bodyPr/>
          <a:lstStyle/>
          <a:p>
            <a:pPr eaLnBrk="1" hangingPunct="1"/>
            <a:r>
              <a:rPr lang="en-US">
                <a:latin typeface="Calibri" charset="0"/>
              </a:rPr>
              <a:t>Flash Cell</a:t>
            </a:r>
          </a:p>
        </p:txBody>
      </p:sp>
      <p:grpSp>
        <p:nvGrpSpPr>
          <p:cNvPr id="267266" name="Group 176"/>
          <p:cNvGrpSpPr>
            <a:grpSpLocks/>
          </p:cNvGrpSpPr>
          <p:nvPr/>
        </p:nvGrpSpPr>
        <p:grpSpPr bwMode="auto">
          <a:xfrm>
            <a:off x="3079750" y="1981200"/>
            <a:ext cx="1631950" cy="2695575"/>
            <a:chOff x="3079798" y="1981201"/>
            <a:chExt cx="1631998" cy="2694885"/>
          </a:xfrm>
        </p:grpSpPr>
        <p:cxnSp>
          <p:nvCxnSpPr>
            <p:cNvPr id="30" name="Straight Connector 29"/>
            <p:cNvCxnSpPr/>
            <p:nvPr/>
          </p:nvCxnSpPr>
          <p:spPr>
            <a:xfrm>
              <a:off x="4711796" y="1981201"/>
              <a:ext cx="0" cy="8967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2194" y="2877909"/>
              <a:ext cx="50960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2194" y="287790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2194" y="3774617"/>
              <a:ext cx="50960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937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4537" y="287790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6879" y="287790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339" y="3027800"/>
              <a:ext cx="0" cy="6270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9" name="Straight Arrow Connector 158"/>
          <p:cNvCxnSpPr>
            <a:stCxn id="161" idx="2"/>
          </p:cNvCxnSpPr>
          <p:nvPr/>
        </p:nvCxnSpPr>
        <p:spPr>
          <a:xfrm flipH="1">
            <a:off x="3954463" y="2259013"/>
            <a:ext cx="9525" cy="57626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61" name="TextBox 160"/>
          <p:cNvSpPr txBox="1"/>
          <p:nvPr/>
        </p:nvSpPr>
        <p:spPr>
          <a:xfrm>
            <a:off x="3235325" y="1427163"/>
            <a:ext cx="1457325" cy="83185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Floating Gate</a:t>
            </a:r>
          </a:p>
        </p:txBody>
      </p:sp>
      <p:cxnSp>
        <p:nvCxnSpPr>
          <p:cNvPr id="167" name="Straight Arrow Connector 166"/>
          <p:cNvCxnSpPr>
            <a:stCxn id="168" idx="2"/>
          </p:cNvCxnSpPr>
          <p:nvPr/>
        </p:nvCxnSpPr>
        <p:spPr>
          <a:xfrm>
            <a:off x="2709863" y="2824163"/>
            <a:ext cx="363537" cy="40481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68" name="TextBox 167"/>
          <p:cNvSpPr txBox="1"/>
          <p:nvPr/>
        </p:nvSpPr>
        <p:spPr>
          <a:xfrm>
            <a:off x="1981200" y="2362200"/>
            <a:ext cx="1457325" cy="46196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Gate</a:t>
            </a:r>
          </a:p>
        </p:txBody>
      </p:sp>
      <p:cxnSp>
        <p:nvCxnSpPr>
          <p:cNvPr id="171" name="Straight Arrow Connector 170"/>
          <p:cNvCxnSpPr>
            <a:stCxn id="172" idx="2"/>
          </p:cNvCxnSpPr>
          <p:nvPr/>
        </p:nvCxnSpPr>
        <p:spPr>
          <a:xfrm flipH="1">
            <a:off x="4800600" y="1652588"/>
            <a:ext cx="804863" cy="40481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72" name="TextBox 171"/>
          <p:cNvSpPr txBox="1"/>
          <p:nvPr/>
        </p:nvSpPr>
        <p:spPr>
          <a:xfrm>
            <a:off x="4876800" y="1190625"/>
            <a:ext cx="1457325" cy="46196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Drain</a:t>
            </a:r>
          </a:p>
        </p:txBody>
      </p:sp>
      <p:cxnSp>
        <p:nvCxnSpPr>
          <p:cNvPr id="174" name="Straight Arrow Connector 173"/>
          <p:cNvCxnSpPr>
            <a:stCxn id="175" idx="2"/>
          </p:cNvCxnSpPr>
          <p:nvPr/>
        </p:nvCxnSpPr>
        <p:spPr>
          <a:xfrm flipH="1">
            <a:off x="4867275" y="4167188"/>
            <a:ext cx="804863" cy="40481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75" name="TextBox 174"/>
          <p:cNvSpPr txBox="1"/>
          <p:nvPr/>
        </p:nvSpPr>
        <p:spPr>
          <a:xfrm>
            <a:off x="4943475" y="3705225"/>
            <a:ext cx="1457325" cy="46196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Source</a:t>
            </a:r>
          </a:p>
        </p:txBody>
      </p:sp>
      <p:sp>
        <p:nvSpPr>
          <p:cNvPr id="176" name="TextBox 175"/>
          <p:cNvSpPr txBox="1"/>
          <p:nvPr/>
        </p:nvSpPr>
        <p:spPr>
          <a:xfrm>
            <a:off x="2892425" y="5222875"/>
            <a:ext cx="3128963" cy="83185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Floating Gate Transistor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(Flash Cell)</a:t>
            </a:r>
          </a:p>
        </p:txBody>
      </p:sp>
      <p:sp>
        <p:nvSpPr>
          <p:cNvPr id="178" name="Oval 177"/>
          <p:cNvSpPr/>
          <p:nvPr/>
        </p:nvSpPr>
        <p:spPr>
          <a:xfrm>
            <a:off x="4167188" y="2774950"/>
            <a:ext cx="1096962" cy="1096963"/>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err="1">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err="1">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2.5 V</a:t>
            </a:r>
          </a:p>
        </p:txBody>
      </p:sp>
      <p:sp>
        <p:nvSpPr>
          <p:cNvPr id="267277" name="Slide Number Placeholder 2"/>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ADDF3E-DCCD-534F-AF72-8E885048EA5A}"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Tree>
    <p:custDataLst>
      <p:tags r:id="rId1"/>
    </p:custDataLst>
    <p:extLst>
      <p:ext uri="{BB962C8B-B14F-4D97-AF65-F5344CB8AC3E}">
        <p14:creationId xmlns:p14="http://schemas.microsoft.com/office/powerpoint/2010/main" val="307246358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p:cNvSpPr>
            <a:spLocks noGrp="1"/>
          </p:cNvSpPr>
          <p:nvPr>
            <p:ph type="title"/>
          </p:nvPr>
        </p:nvSpPr>
        <p:spPr/>
        <p:txBody>
          <a:bodyPr/>
          <a:lstStyle/>
          <a:p>
            <a:pPr eaLnBrk="1" hangingPunct="1"/>
            <a:r>
              <a:rPr lang="en-US">
                <a:latin typeface="Calibri" charset="0"/>
              </a:rPr>
              <a:t>Flash Read</a:t>
            </a:r>
          </a:p>
        </p:txBody>
      </p:sp>
      <p:grpSp>
        <p:nvGrpSpPr>
          <p:cNvPr id="177" name="Group 176"/>
          <p:cNvGrpSpPr>
            <a:grpSpLocks/>
          </p:cNvGrpSpPr>
          <p:nvPr/>
        </p:nvGrpSpPr>
        <p:grpSpPr bwMode="auto">
          <a:xfrm>
            <a:off x="2233613" y="1960563"/>
            <a:ext cx="1631950" cy="2693987"/>
            <a:chOff x="3079798" y="1981201"/>
            <a:chExt cx="1631998" cy="2694885"/>
          </a:xfrm>
        </p:grpSpPr>
        <p:cxnSp>
          <p:nvCxnSpPr>
            <p:cNvPr id="30" name="Straight Connector 29"/>
            <p:cNvCxnSpPr/>
            <p:nvPr/>
          </p:nvCxnSpPr>
          <p:spPr>
            <a:xfrm>
              <a:off x="4711796" y="1981201"/>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2193" y="2878437"/>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2193"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2193" y="3774085"/>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8850"/>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4536"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6878"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338" y="3027014"/>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1066800" y="2836863"/>
            <a:ext cx="1793875"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read</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2.5 V</a:t>
            </a:r>
          </a:p>
        </p:txBody>
      </p:sp>
      <p:grpSp>
        <p:nvGrpSpPr>
          <p:cNvPr id="22" name="Group 21"/>
          <p:cNvGrpSpPr>
            <a:grpSpLocks/>
          </p:cNvGrpSpPr>
          <p:nvPr/>
        </p:nvGrpSpPr>
        <p:grpSpPr bwMode="auto">
          <a:xfrm>
            <a:off x="5795963" y="1962150"/>
            <a:ext cx="1631950" cy="2693988"/>
            <a:chOff x="3079798" y="1981201"/>
            <a:chExt cx="1631998" cy="2694885"/>
          </a:xfrm>
        </p:grpSpPr>
        <p:cxnSp>
          <p:nvCxnSpPr>
            <p:cNvPr id="23" name="Straight Connector 22"/>
            <p:cNvCxnSpPr/>
            <p:nvPr/>
          </p:nvCxnSpPr>
          <p:spPr>
            <a:xfrm>
              <a:off x="4711796" y="1981201"/>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202193" y="2878438"/>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202193"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202193" y="3774086"/>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711796" y="3778849"/>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954536"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706878"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a:off x="3393338" y="3027013"/>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Oval 37"/>
          <p:cNvSpPr/>
          <p:nvPr/>
        </p:nvSpPr>
        <p:spPr>
          <a:xfrm>
            <a:off x="6883400" y="2755900"/>
            <a:ext cx="1096963" cy="1096963"/>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3 V</a:t>
            </a:r>
          </a:p>
        </p:txBody>
      </p:sp>
      <p:cxnSp>
        <p:nvCxnSpPr>
          <p:cNvPr id="4" name="Straight Arrow Connector 3"/>
          <p:cNvCxnSpPr/>
          <p:nvPr/>
        </p:nvCxnSpPr>
        <p:spPr>
          <a:xfrm>
            <a:off x="3865563" y="1943100"/>
            <a:ext cx="0" cy="280035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78" name="Oval 177"/>
          <p:cNvSpPr/>
          <p:nvPr/>
        </p:nvSpPr>
        <p:spPr>
          <a:xfrm>
            <a:off x="3319463" y="2754313"/>
            <a:ext cx="1098550" cy="1096962"/>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2 V</a:t>
            </a:r>
          </a:p>
        </p:txBody>
      </p:sp>
      <p:cxnSp>
        <p:nvCxnSpPr>
          <p:cNvPr id="40" name="Straight Arrow Connector 39"/>
          <p:cNvCxnSpPr/>
          <p:nvPr/>
        </p:nvCxnSpPr>
        <p:spPr>
          <a:xfrm>
            <a:off x="7416800" y="1943100"/>
            <a:ext cx="0" cy="915988"/>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441700" y="4826000"/>
            <a:ext cx="846138"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1</a:t>
            </a:r>
          </a:p>
        </p:txBody>
      </p:sp>
      <p:sp>
        <p:nvSpPr>
          <p:cNvPr id="42" name="TextBox 41"/>
          <p:cNvSpPr txBox="1"/>
          <p:nvPr/>
        </p:nvSpPr>
        <p:spPr>
          <a:xfrm>
            <a:off x="7005638" y="4826000"/>
            <a:ext cx="846137"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43" name="TextBox 42"/>
          <p:cNvSpPr txBox="1"/>
          <p:nvPr/>
        </p:nvSpPr>
        <p:spPr>
          <a:xfrm>
            <a:off x="4611688" y="2836863"/>
            <a:ext cx="1792287"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read</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2.5 V</a:t>
            </a:r>
          </a:p>
        </p:txBody>
      </p:sp>
      <p:sp>
        <p:nvSpPr>
          <p:cNvPr id="269324" name="Slide Number Placeholder 2"/>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DD8E9E-0794-AB42-90A8-55FBB22B4597}"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cxnSp>
        <p:nvCxnSpPr>
          <p:cNvPr id="39" name="Straight Arrow Connector 38"/>
          <p:cNvCxnSpPr>
            <a:stCxn id="44" idx="0"/>
          </p:cNvCxnSpPr>
          <p:nvPr/>
        </p:nvCxnSpPr>
        <p:spPr>
          <a:xfrm flipV="1">
            <a:off x="1811338" y="3335338"/>
            <a:ext cx="422275" cy="4349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082675" y="3770313"/>
            <a:ext cx="1457325"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Gate</a:t>
            </a:r>
          </a:p>
        </p:txBody>
      </p:sp>
    </p:spTree>
    <p:extLst>
      <p:ext uri="{BB962C8B-B14F-4D97-AF65-F5344CB8AC3E}">
        <p14:creationId xmlns:p14="http://schemas.microsoft.com/office/powerpoint/2010/main" val="401841308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8"/>
                                        </p:tgtEl>
                                      </p:cBhvr>
                                    </p:animEffect>
                                    <p:set>
                                      <p:cBhvr>
                                        <p:cTn id="10" dur="1" fill="hold">
                                          <p:stCondLst>
                                            <p:cond delay="499"/>
                                          </p:stCondLst>
                                        </p:cTn>
                                        <p:tgtEl>
                                          <p:spTgt spid="38"/>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par>
                                <p:cTn id="34" presetID="10"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500"/>
                                        <p:tgtEl>
                                          <p:spTgt spid="42"/>
                                        </p:tgtEl>
                                      </p:cBhvr>
                                    </p:animEffect>
                                  </p:childTnLst>
                                </p:cTn>
                              </p:par>
                              <p:par>
                                <p:cTn id="40" presetID="10" presetClass="exit" presetSubtype="0" fill="hold" nodeType="withEffect">
                                  <p:stCondLst>
                                    <p:cond delay="0"/>
                                  </p:stCondLst>
                                  <p:childTnLst>
                                    <p:animEffect transition="out" filter="fade">
                                      <p:cBhvr>
                                        <p:cTn id="41" dur="500"/>
                                        <p:tgtEl>
                                          <p:spTgt spid="177"/>
                                        </p:tgtEl>
                                      </p:cBhvr>
                                    </p:animEffect>
                                    <p:set>
                                      <p:cBhvr>
                                        <p:cTn id="42" dur="1" fill="hold">
                                          <p:stCondLst>
                                            <p:cond delay="499"/>
                                          </p:stCondLst>
                                        </p:cTn>
                                        <p:tgtEl>
                                          <p:spTgt spid="177"/>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178"/>
                                        </p:tgtEl>
                                      </p:cBhvr>
                                    </p:animEffect>
                                    <p:set>
                                      <p:cBhvr>
                                        <p:cTn id="48" dur="1" fill="hold">
                                          <p:stCondLst>
                                            <p:cond delay="499"/>
                                          </p:stCondLst>
                                        </p:cTn>
                                        <p:tgtEl>
                                          <p:spTgt spid="178"/>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41"/>
                                        </p:tgtEl>
                                      </p:cBhvr>
                                    </p:animEffect>
                                    <p:set>
                                      <p:cBhvr>
                                        <p:cTn id="51" dur="1" fill="hold">
                                          <p:stCondLst>
                                            <p:cond delay="499"/>
                                          </p:stCondLst>
                                        </p:cTn>
                                        <p:tgtEl>
                                          <p:spTgt spid="41"/>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500"/>
                                        <p:tgtEl>
                                          <p:spTgt spid="43"/>
                                        </p:tgtEl>
                                      </p:cBhvr>
                                    </p:animEffect>
                                  </p:childTnLst>
                                </p:cTn>
                              </p:par>
                              <p:par>
                                <p:cTn id="55" presetID="10" presetClass="exit" presetSubtype="0" fill="hold" grpId="1" nodeType="withEffect">
                                  <p:stCondLst>
                                    <p:cond delay="0"/>
                                  </p:stCondLst>
                                  <p:childTnLst>
                                    <p:animEffect transition="out" filter="fade">
                                      <p:cBhvr>
                                        <p:cTn id="56" dur="500"/>
                                        <p:tgtEl>
                                          <p:spTgt spid="21"/>
                                        </p:tgtEl>
                                      </p:cBhvr>
                                    </p:animEffect>
                                    <p:set>
                                      <p:cBhvr>
                                        <p:cTn id="57" dur="1" fill="hold">
                                          <p:stCondLst>
                                            <p:cond delay="499"/>
                                          </p:stCondLst>
                                        </p:cTn>
                                        <p:tgtEl>
                                          <p:spTgt spid="21"/>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39"/>
                                        </p:tgtEl>
                                      </p:cBhvr>
                                    </p:animEffect>
                                    <p:set>
                                      <p:cBhvr>
                                        <p:cTn id="60" dur="1" fill="hold">
                                          <p:stCondLst>
                                            <p:cond delay="499"/>
                                          </p:stCondLst>
                                        </p:cTn>
                                        <p:tgtEl>
                                          <p:spTgt spid="3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44"/>
                                        </p:tgtEl>
                                      </p:cBhvr>
                                    </p:animEffect>
                                    <p:set>
                                      <p:cBhvr>
                                        <p:cTn id="63" dur="1" fill="hold">
                                          <p:stCondLst>
                                            <p:cond delay="499"/>
                                          </p:stCondLst>
                                        </p:cTn>
                                        <p:tgtEl>
                                          <p:spTgt spid="44"/>
                                        </p:tgtEl>
                                        <p:attrNameLst>
                                          <p:attrName>style.visibility</p:attrName>
                                        </p:attrNameLst>
                                      </p:cBhvr>
                                      <p:to>
                                        <p:strVal val="hidden"/>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grpId="2"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par>
                                <p:cTn id="69" presetID="10" presetClass="entr" presetSubtype="0" fill="hold"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par>
                                <p:cTn id="72" presetID="10" presetClass="entr" presetSubtype="0" fill="hold" grpId="2" nodeType="with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fade">
                                      <p:cBhvr>
                                        <p:cTn id="74" dur="500"/>
                                        <p:tgtEl>
                                          <p:spTgt spid="44"/>
                                        </p:tgtEl>
                                      </p:cBhvr>
                                    </p:animEffect>
                                  </p:childTnLst>
                                </p:cTn>
                              </p:par>
                              <p:par>
                                <p:cTn id="75" presetID="10" presetClass="entr" presetSubtype="0" fill="hold" nodeType="with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500"/>
                                        <p:tgtEl>
                                          <p:spTgt spid="4"/>
                                        </p:tgtEl>
                                      </p:cBhvr>
                                    </p:animEffect>
                                  </p:childTnLst>
                                </p:cTn>
                              </p:par>
                              <p:par>
                                <p:cTn id="78" presetID="10" presetClass="entr" presetSubtype="0" fill="hold" grpId="2" nodeType="with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500"/>
                                        <p:tgtEl>
                                          <p:spTgt spid="41"/>
                                        </p:tgtEl>
                                      </p:cBhvr>
                                    </p:animEffect>
                                  </p:childTnLst>
                                </p:cTn>
                              </p:par>
                              <p:par>
                                <p:cTn id="81" presetID="10" presetClass="entr" presetSubtype="0" fill="hold" nodeType="withEffect">
                                  <p:stCondLst>
                                    <p:cond delay="0"/>
                                  </p:stCondLst>
                                  <p:childTnLst>
                                    <p:set>
                                      <p:cBhvr>
                                        <p:cTn id="82" dur="1" fill="hold">
                                          <p:stCondLst>
                                            <p:cond delay="0"/>
                                          </p:stCondLst>
                                        </p:cTn>
                                        <p:tgtEl>
                                          <p:spTgt spid="177"/>
                                        </p:tgtEl>
                                        <p:attrNameLst>
                                          <p:attrName>style.visibility</p:attrName>
                                        </p:attrNameLst>
                                      </p:cBhvr>
                                      <p:to>
                                        <p:strVal val="visible"/>
                                      </p:to>
                                    </p:set>
                                    <p:animEffect transition="in" filter="fade">
                                      <p:cBhvr>
                                        <p:cTn id="83" dur="500"/>
                                        <p:tgtEl>
                                          <p:spTgt spid="177"/>
                                        </p:tgtEl>
                                      </p:cBhvr>
                                    </p:animEffect>
                                  </p:childTnLst>
                                </p:cTn>
                              </p:par>
                              <p:par>
                                <p:cTn id="84" presetID="10" presetClass="entr" presetSubtype="0" fill="hold" grpId="1" nodeType="withEffect">
                                  <p:stCondLst>
                                    <p:cond delay="0"/>
                                  </p:stCondLst>
                                  <p:childTnLst>
                                    <p:set>
                                      <p:cBhvr>
                                        <p:cTn id="85" dur="1" fill="hold">
                                          <p:stCondLst>
                                            <p:cond delay="0"/>
                                          </p:stCondLst>
                                        </p:cTn>
                                        <p:tgtEl>
                                          <p:spTgt spid="178"/>
                                        </p:tgtEl>
                                        <p:attrNameLst>
                                          <p:attrName>style.visibility</p:attrName>
                                        </p:attrNameLst>
                                      </p:cBhvr>
                                      <p:to>
                                        <p:strVal val="visible"/>
                                      </p:to>
                                    </p:set>
                                    <p:animEffect transition="in" filter="fade">
                                      <p:cBhvr>
                                        <p:cTn id="86"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38" grpId="0" animBg="1"/>
      <p:bldP spid="38" grpId="1" animBg="1"/>
      <p:bldP spid="178" grpId="0" animBg="1"/>
      <p:bldP spid="178" grpId="1" animBg="1"/>
      <p:bldP spid="41" grpId="0"/>
      <p:bldP spid="41" grpId="1"/>
      <p:bldP spid="41" grpId="2"/>
      <p:bldP spid="42" grpId="0"/>
      <p:bldP spid="43" grpId="0"/>
      <p:bldP spid="44" grpId="0"/>
      <p:bldP spid="44" grpId="1"/>
      <p:bldP spid="44" grpId="2"/>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1"/>
          <p:cNvSpPr>
            <a:spLocks noGrp="1"/>
          </p:cNvSpPr>
          <p:nvPr>
            <p:ph type="title"/>
          </p:nvPr>
        </p:nvSpPr>
        <p:spPr/>
        <p:txBody>
          <a:bodyPr/>
          <a:lstStyle/>
          <a:p>
            <a:pPr eaLnBrk="1" hangingPunct="1"/>
            <a:r>
              <a:rPr lang="en-US">
                <a:latin typeface="Calibri" charset="0"/>
              </a:rPr>
              <a:t>Flash Pass-Through</a:t>
            </a:r>
          </a:p>
        </p:txBody>
      </p:sp>
      <p:grpSp>
        <p:nvGrpSpPr>
          <p:cNvPr id="271362" name="Group 176"/>
          <p:cNvGrpSpPr>
            <a:grpSpLocks/>
          </p:cNvGrpSpPr>
          <p:nvPr/>
        </p:nvGrpSpPr>
        <p:grpSpPr bwMode="auto">
          <a:xfrm>
            <a:off x="2233613" y="1960563"/>
            <a:ext cx="1631950" cy="2693987"/>
            <a:chOff x="3079798" y="1981201"/>
            <a:chExt cx="1631998" cy="2694885"/>
          </a:xfrm>
        </p:grpSpPr>
        <p:cxnSp>
          <p:nvCxnSpPr>
            <p:cNvPr id="30" name="Straight Connector 29"/>
            <p:cNvCxnSpPr/>
            <p:nvPr/>
          </p:nvCxnSpPr>
          <p:spPr>
            <a:xfrm>
              <a:off x="4711796" y="1981201"/>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2193" y="2878437"/>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2193"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2193" y="3774085"/>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8850"/>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4536"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6878"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338" y="3027014"/>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1066800" y="2836863"/>
            <a:ext cx="1793875"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5 V</a:t>
            </a:r>
          </a:p>
        </p:txBody>
      </p:sp>
      <p:grpSp>
        <p:nvGrpSpPr>
          <p:cNvPr id="271364" name="Group 21"/>
          <p:cNvGrpSpPr>
            <a:grpSpLocks/>
          </p:cNvGrpSpPr>
          <p:nvPr/>
        </p:nvGrpSpPr>
        <p:grpSpPr bwMode="auto">
          <a:xfrm>
            <a:off x="5795963" y="1962150"/>
            <a:ext cx="1631950" cy="2693988"/>
            <a:chOff x="3079798" y="1981201"/>
            <a:chExt cx="1631998" cy="2694885"/>
          </a:xfrm>
        </p:grpSpPr>
        <p:cxnSp>
          <p:nvCxnSpPr>
            <p:cNvPr id="23" name="Straight Connector 22"/>
            <p:cNvCxnSpPr/>
            <p:nvPr/>
          </p:nvCxnSpPr>
          <p:spPr>
            <a:xfrm>
              <a:off x="4711796" y="1981201"/>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202193" y="2878438"/>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202193"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202193" y="3774086"/>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711796" y="3778849"/>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954536"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706878"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a:off x="3393338" y="3027013"/>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 name="Straight Arrow Connector 3"/>
          <p:cNvCxnSpPr/>
          <p:nvPr/>
        </p:nvCxnSpPr>
        <p:spPr>
          <a:xfrm>
            <a:off x="3865563" y="1943100"/>
            <a:ext cx="0" cy="280035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78" name="Oval 177"/>
          <p:cNvSpPr/>
          <p:nvPr/>
        </p:nvSpPr>
        <p:spPr>
          <a:xfrm>
            <a:off x="3319463" y="2754313"/>
            <a:ext cx="1098550" cy="1096962"/>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2 V</a:t>
            </a:r>
          </a:p>
        </p:txBody>
      </p:sp>
      <p:sp>
        <p:nvSpPr>
          <p:cNvPr id="41" name="TextBox 40"/>
          <p:cNvSpPr txBox="1"/>
          <p:nvPr/>
        </p:nvSpPr>
        <p:spPr>
          <a:xfrm>
            <a:off x="3441700" y="4826000"/>
            <a:ext cx="846138"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1</a:t>
            </a:r>
          </a:p>
        </p:txBody>
      </p:sp>
      <p:sp>
        <p:nvSpPr>
          <p:cNvPr id="43" name="TextBox 42"/>
          <p:cNvSpPr txBox="1"/>
          <p:nvPr/>
        </p:nvSpPr>
        <p:spPr>
          <a:xfrm>
            <a:off x="4611688" y="2836863"/>
            <a:ext cx="1792287"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5 V</a:t>
            </a:r>
          </a:p>
        </p:txBody>
      </p:sp>
      <p:sp>
        <p:nvSpPr>
          <p:cNvPr id="271369" name="Slide Number Placeholder 2"/>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FA2294-A763-6F4F-8C69-365F9A7EE623}"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cxnSp>
        <p:nvCxnSpPr>
          <p:cNvPr id="39" name="Straight Arrow Connector 38"/>
          <p:cNvCxnSpPr>
            <a:stCxn id="44" idx="0"/>
          </p:cNvCxnSpPr>
          <p:nvPr/>
        </p:nvCxnSpPr>
        <p:spPr>
          <a:xfrm flipV="1">
            <a:off x="1811338" y="3335338"/>
            <a:ext cx="422275" cy="4349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082675" y="3770313"/>
            <a:ext cx="1457325"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Gate</a:t>
            </a:r>
          </a:p>
        </p:txBody>
      </p:sp>
      <p:cxnSp>
        <p:nvCxnSpPr>
          <p:cNvPr id="45" name="Straight Arrow Connector 44"/>
          <p:cNvCxnSpPr/>
          <p:nvPr/>
        </p:nvCxnSpPr>
        <p:spPr>
          <a:xfrm>
            <a:off x="7453313" y="1943100"/>
            <a:ext cx="0" cy="280035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031038" y="4826000"/>
            <a:ext cx="846137"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1</a:t>
            </a:r>
          </a:p>
        </p:txBody>
      </p:sp>
      <p:sp>
        <p:nvSpPr>
          <p:cNvPr id="38" name="Oval 37"/>
          <p:cNvSpPr/>
          <p:nvPr/>
        </p:nvSpPr>
        <p:spPr>
          <a:xfrm>
            <a:off x="6883400" y="2755900"/>
            <a:ext cx="1096963" cy="1096963"/>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3 V</a:t>
            </a:r>
          </a:p>
        </p:txBody>
      </p:sp>
    </p:spTree>
    <p:extLst>
      <p:ext uri="{BB962C8B-B14F-4D97-AF65-F5344CB8AC3E}">
        <p14:creationId xmlns:p14="http://schemas.microsoft.com/office/powerpoint/2010/main" val="253428493"/>
      </p:ext>
    </p:extLst>
  </p:cSld>
  <p:clrMapOvr>
    <a:masterClrMapping/>
  </p:clrMapOvr>
  <p:transition spd="slow"/>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Rectangle 246"/>
          <p:cNvSpPr/>
          <p:nvPr/>
        </p:nvSpPr>
        <p:spPr>
          <a:xfrm>
            <a:off x="2655888" y="6146800"/>
            <a:ext cx="4757737" cy="3270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43" name="Straight Connector 242"/>
          <p:cNvCxnSpPr/>
          <p:nvPr/>
        </p:nvCxnSpPr>
        <p:spPr>
          <a:xfrm>
            <a:off x="1676400" y="198120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1676400" y="310356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1676400" y="4217988"/>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1676400" y="53403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3414" name="Group 5"/>
          <p:cNvGrpSpPr>
            <a:grpSpLocks/>
          </p:cNvGrpSpPr>
          <p:nvPr/>
        </p:nvGrpSpPr>
        <p:grpSpPr bwMode="auto">
          <a:xfrm>
            <a:off x="2135188" y="1173163"/>
            <a:ext cx="4852987" cy="4964112"/>
            <a:chOff x="2135597" y="1172654"/>
            <a:chExt cx="4853090" cy="4964723"/>
          </a:xfrm>
        </p:grpSpPr>
        <p:grpSp>
          <p:nvGrpSpPr>
            <p:cNvPr id="273493" name="Group 176"/>
            <p:cNvGrpSpPr>
              <a:grpSpLocks/>
            </p:cNvGrpSpPr>
            <p:nvPr/>
          </p:nvGrpSpPr>
          <p:grpSpPr bwMode="auto">
            <a:xfrm>
              <a:off x="2135599" y="1182643"/>
              <a:ext cx="970237" cy="1602133"/>
              <a:chOff x="3079798" y="1981201"/>
              <a:chExt cx="1631998" cy="2694885"/>
            </a:xfrm>
          </p:grpSpPr>
          <p:cxnSp>
            <p:nvCxnSpPr>
              <p:cNvPr id="30" name="Straight Connector 29"/>
              <p:cNvCxnSpPr/>
              <p:nvPr/>
            </p:nvCxnSpPr>
            <p:spPr>
              <a:xfrm>
                <a:off x="4711365" y="198042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1333" y="2877744"/>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1333"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1333" y="3772394"/>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365" y="3777735"/>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2992"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7321"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558" y="3025993"/>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4" name="Group 40"/>
            <p:cNvGrpSpPr>
              <a:grpSpLocks/>
            </p:cNvGrpSpPr>
            <p:nvPr/>
          </p:nvGrpSpPr>
          <p:grpSpPr bwMode="auto">
            <a:xfrm>
              <a:off x="3429647" y="1172654"/>
              <a:ext cx="970237" cy="1602133"/>
              <a:chOff x="3079798" y="1981201"/>
              <a:chExt cx="1631998" cy="2694885"/>
            </a:xfrm>
          </p:grpSpPr>
          <p:cxnSp>
            <p:nvCxnSpPr>
              <p:cNvPr id="42" name="Straight Connector 41"/>
              <p:cNvCxnSpPr/>
              <p:nvPr/>
            </p:nvCxnSpPr>
            <p:spPr>
              <a:xfrm>
                <a:off x="4711016" y="198120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4200982" y="287852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20098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0982" y="377317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711016" y="377851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95264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706971"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a:off x="3393208" y="3026770"/>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5" name="Group 50"/>
            <p:cNvGrpSpPr>
              <a:grpSpLocks/>
            </p:cNvGrpSpPr>
            <p:nvPr/>
          </p:nvGrpSpPr>
          <p:grpSpPr bwMode="auto">
            <a:xfrm>
              <a:off x="4724401" y="1182643"/>
              <a:ext cx="970237" cy="1602133"/>
              <a:chOff x="3079798" y="1981201"/>
              <a:chExt cx="1631998" cy="2694885"/>
            </a:xfrm>
          </p:grpSpPr>
          <p:cxnSp>
            <p:nvCxnSpPr>
              <p:cNvPr id="52" name="Straight Connector 51"/>
              <p:cNvCxnSpPr/>
              <p:nvPr/>
            </p:nvCxnSpPr>
            <p:spPr>
              <a:xfrm>
                <a:off x="4712149" y="198042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202115" y="2877744"/>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202115"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202115" y="3772394"/>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712149" y="3777735"/>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953776"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708105"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3394342" y="3025992"/>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6" name="Group 60"/>
            <p:cNvGrpSpPr>
              <a:grpSpLocks/>
            </p:cNvGrpSpPr>
            <p:nvPr/>
          </p:nvGrpSpPr>
          <p:grpSpPr bwMode="auto">
            <a:xfrm>
              <a:off x="6018450" y="1172654"/>
              <a:ext cx="970237" cy="1602133"/>
              <a:chOff x="3079798" y="1981201"/>
              <a:chExt cx="1631998" cy="2694885"/>
            </a:xfrm>
          </p:grpSpPr>
          <p:cxnSp>
            <p:nvCxnSpPr>
              <p:cNvPr id="62" name="Straight Connector 61"/>
              <p:cNvCxnSpPr/>
              <p:nvPr/>
            </p:nvCxnSpPr>
            <p:spPr>
              <a:xfrm>
                <a:off x="4711796" y="198120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764" y="287852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764"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764" y="377317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51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42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75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989" y="302677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7" name="Group 70"/>
            <p:cNvGrpSpPr>
              <a:grpSpLocks/>
            </p:cNvGrpSpPr>
            <p:nvPr/>
          </p:nvGrpSpPr>
          <p:grpSpPr bwMode="auto">
            <a:xfrm>
              <a:off x="2135599" y="2301726"/>
              <a:ext cx="970237" cy="1602133"/>
              <a:chOff x="3079798" y="1981201"/>
              <a:chExt cx="1631998" cy="2694885"/>
            </a:xfrm>
          </p:grpSpPr>
          <p:cxnSp>
            <p:nvCxnSpPr>
              <p:cNvPr id="72" name="Straight Connector 71"/>
              <p:cNvCxnSpPr/>
              <p:nvPr/>
            </p:nvCxnSpPr>
            <p:spPr>
              <a:xfrm>
                <a:off x="4711365" y="19808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4201333" y="2878151"/>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201333"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4201333" y="377280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711365" y="377814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952992"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707321"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6200000">
                <a:off x="3393558" y="302640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8" name="Group 80"/>
            <p:cNvGrpSpPr>
              <a:grpSpLocks/>
            </p:cNvGrpSpPr>
            <p:nvPr/>
          </p:nvGrpSpPr>
          <p:grpSpPr bwMode="auto">
            <a:xfrm>
              <a:off x="3429647" y="2291737"/>
              <a:ext cx="970237" cy="1602133"/>
              <a:chOff x="3079798" y="1981201"/>
              <a:chExt cx="1631998" cy="2694885"/>
            </a:xfrm>
          </p:grpSpPr>
          <p:cxnSp>
            <p:nvCxnSpPr>
              <p:cNvPr id="82" name="Straight Connector 81"/>
              <p:cNvCxnSpPr/>
              <p:nvPr/>
            </p:nvCxnSpPr>
            <p:spPr>
              <a:xfrm>
                <a:off x="4711016" y="1981608"/>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0982" y="287893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20098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4200982" y="3773581"/>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711016" y="377892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395264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706971"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16200000">
                <a:off x="3393208" y="3027179"/>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9" name="Group 90"/>
            <p:cNvGrpSpPr>
              <a:grpSpLocks/>
            </p:cNvGrpSpPr>
            <p:nvPr/>
          </p:nvGrpSpPr>
          <p:grpSpPr bwMode="auto">
            <a:xfrm>
              <a:off x="4724401" y="2301726"/>
              <a:ext cx="970237" cy="1602133"/>
              <a:chOff x="3079798" y="1981201"/>
              <a:chExt cx="1631998" cy="2694885"/>
            </a:xfrm>
          </p:grpSpPr>
          <p:cxnSp>
            <p:nvCxnSpPr>
              <p:cNvPr id="92" name="Straight Connector 91"/>
              <p:cNvCxnSpPr/>
              <p:nvPr/>
            </p:nvCxnSpPr>
            <p:spPr>
              <a:xfrm>
                <a:off x="4712149" y="19808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4202115" y="2878151"/>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202115"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4202115" y="377280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712149" y="377814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953776"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708105"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16200000">
                <a:off x="3394342" y="3026400"/>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0" name="Group 100"/>
            <p:cNvGrpSpPr>
              <a:grpSpLocks/>
            </p:cNvGrpSpPr>
            <p:nvPr/>
          </p:nvGrpSpPr>
          <p:grpSpPr bwMode="auto">
            <a:xfrm>
              <a:off x="6018450" y="2291737"/>
              <a:ext cx="970237" cy="1602133"/>
              <a:chOff x="3079798" y="1981201"/>
              <a:chExt cx="1631998" cy="2694885"/>
            </a:xfrm>
          </p:grpSpPr>
          <p:cxnSp>
            <p:nvCxnSpPr>
              <p:cNvPr id="102" name="Straight Connector 101"/>
              <p:cNvCxnSpPr/>
              <p:nvPr/>
            </p:nvCxnSpPr>
            <p:spPr>
              <a:xfrm>
                <a:off x="4711796" y="1981608"/>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4201764" y="287893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201764"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4201764" y="3773581"/>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711796" y="377892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395342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370775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a:off x="3393989" y="3027181"/>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1" name="Group 110"/>
            <p:cNvGrpSpPr>
              <a:grpSpLocks/>
            </p:cNvGrpSpPr>
            <p:nvPr/>
          </p:nvGrpSpPr>
          <p:grpSpPr bwMode="auto">
            <a:xfrm>
              <a:off x="2135598" y="3413921"/>
              <a:ext cx="970237" cy="1602133"/>
              <a:chOff x="3079798" y="1981201"/>
              <a:chExt cx="1631998" cy="2694885"/>
            </a:xfrm>
          </p:grpSpPr>
          <p:cxnSp>
            <p:nvCxnSpPr>
              <p:cNvPr id="112" name="Straight Connector 111"/>
              <p:cNvCxnSpPr/>
              <p:nvPr/>
            </p:nvCxnSpPr>
            <p:spPr>
              <a:xfrm>
                <a:off x="4711367" y="198214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4201335" y="287946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201335"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4201335" y="377411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711367" y="377945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3952993"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3707323"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6200000">
                <a:off x="3393560" y="302771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2" name="Group 120"/>
            <p:cNvGrpSpPr>
              <a:grpSpLocks/>
            </p:cNvGrpSpPr>
            <p:nvPr/>
          </p:nvGrpSpPr>
          <p:grpSpPr bwMode="auto">
            <a:xfrm>
              <a:off x="3429646" y="3403932"/>
              <a:ext cx="970237" cy="1602133"/>
              <a:chOff x="3079798" y="1981201"/>
              <a:chExt cx="1631998" cy="2694885"/>
            </a:xfrm>
          </p:grpSpPr>
          <p:cxnSp>
            <p:nvCxnSpPr>
              <p:cNvPr id="122" name="Straight Connector 121"/>
              <p:cNvCxnSpPr/>
              <p:nvPr/>
            </p:nvCxnSpPr>
            <p:spPr>
              <a:xfrm>
                <a:off x="4711017" y="198024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4200983" y="287757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4200983"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4200983" y="3772222"/>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711017" y="377756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3952643"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3706973"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16200000">
                <a:off x="3393210" y="3025820"/>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3" name="Group 130"/>
            <p:cNvGrpSpPr>
              <a:grpSpLocks/>
            </p:cNvGrpSpPr>
            <p:nvPr/>
          </p:nvGrpSpPr>
          <p:grpSpPr bwMode="auto">
            <a:xfrm>
              <a:off x="4724401" y="3413921"/>
              <a:ext cx="970237" cy="1602133"/>
              <a:chOff x="3079798" y="1981201"/>
              <a:chExt cx="1631998" cy="2694885"/>
            </a:xfrm>
          </p:grpSpPr>
          <p:cxnSp>
            <p:nvCxnSpPr>
              <p:cNvPr id="132" name="Straight Connector 131"/>
              <p:cNvCxnSpPr/>
              <p:nvPr/>
            </p:nvCxnSpPr>
            <p:spPr>
              <a:xfrm>
                <a:off x="4712149" y="198214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4202115" y="287946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202115"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2115" y="377411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712149" y="377945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3953776"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3708105"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6200000">
                <a:off x="3394342" y="3027711"/>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4" name="Group 140"/>
            <p:cNvGrpSpPr>
              <a:grpSpLocks/>
            </p:cNvGrpSpPr>
            <p:nvPr/>
          </p:nvGrpSpPr>
          <p:grpSpPr bwMode="auto">
            <a:xfrm>
              <a:off x="6018449" y="3403932"/>
              <a:ext cx="970237" cy="1602133"/>
              <a:chOff x="3079798" y="1981201"/>
              <a:chExt cx="1631998" cy="2694885"/>
            </a:xfrm>
          </p:grpSpPr>
          <p:cxnSp>
            <p:nvCxnSpPr>
              <p:cNvPr id="142" name="Straight Connector 141"/>
              <p:cNvCxnSpPr/>
              <p:nvPr/>
            </p:nvCxnSpPr>
            <p:spPr>
              <a:xfrm>
                <a:off x="4711798" y="198024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4201766" y="287757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4201766"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4201766" y="3772222"/>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4711798" y="377756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3953424"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707754"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16200000">
                <a:off x="3393990" y="302582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5" name="Group 150"/>
            <p:cNvGrpSpPr>
              <a:grpSpLocks/>
            </p:cNvGrpSpPr>
            <p:nvPr/>
          </p:nvGrpSpPr>
          <p:grpSpPr bwMode="auto">
            <a:xfrm>
              <a:off x="2135597" y="4535244"/>
              <a:ext cx="970237" cy="1602133"/>
              <a:chOff x="3079798" y="1981201"/>
              <a:chExt cx="1631998" cy="2694885"/>
            </a:xfrm>
          </p:grpSpPr>
          <p:cxnSp>
            <p:nvCxnSpPr>
              <p:cNvPr id="152" name="Straight Connector 151"/>
              <p:cNvCxnSpPr/>
              <p:nvPr/>
            </p:nvCxnSpPr>
            <p:spPr>
              <a:xfrm>
                <a:off x="4711369" y="198145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4201337" y="287877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420133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4201337" y="377342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4711369" y="377876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3952995"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3707325"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16200000">
                <a:off x="3393561" y="3027023"/>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6" name="Group 161"/>
            <p:cNvGrpSpPr>
              <a:grpSpLocks/>
            </p:cNvGrpSpPr>
            <p:nvPr/>
          </p:nvGrpSpPr>
          <p:grpSpPr bwMode="auto">
            <a:xfrm>
              <a:off x="3429645" y="4525256"/>
              <a:ext cx="970237" cy="1602133"/>
              <a:chOff x="3079798" y="1981201"/>
              <a:chExt cx="1631998" cy="2694885"/>
            </a:xfrm>
          </p:grpSpPr>
          <p:cxnSp>
            <p:nvCxnSpPr>
              <p:cNvPr id="163" name="Straight Connector 162"/>
              <p:cNvCxnSpPr/>
              <p:nvPr/>
            </p:nvCxnSpPr>
            <p:spPr>
              <a:xfrm>
                <a:off x="4711019" y="19822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H="1">
                <a:off x="4200985" y="287955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420098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H="1">
                <a:off x="4200985" y="377420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4711019" y="377954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395264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70697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rot="16200000">
                <a:off x="3393211" y="3027798"/>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7" name="Group 171"/>
            <p:cNvGrpSpPr>
              <a:grpSpLocks/>
            </p:cNvGrpSpPr>
            <p:nvPr/>
          </p:nvGrpSpPr>
          <p:grpSpPr bwMode="auto">
            <a:xfrm>
              <a:off x="4724400" y="4535244"/>
              <a:ext cx="970237" cy="1602133"/>
              <a:chOff x="3079798" y="1981201"/>
              <a:chExt cx="1631998" cy="2694885"/>
            </a:xfrm>
          </p:grpSpPr>
          <p:cxnSp>
            <p:nvCxnSpPr>
              <p:cNvPr id="173" name="Straight Connector 172"/>
              <p:cNvCxnSpPr/>
              <p:nvPr/>
            </p:nvCxnSpPr>
            <p:spPr>
              <a:xfrm>
                <a:off x="4712151" y="198145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H="1">
                <a:off x="4202117" y="287877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420211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a:off x="4202117" y="377342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4712151" y="377876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395377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370810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a:off x="3394344" y="3027021"/>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8" name="Group 183"/>
            <p:cNvGrpSpPr>
              <a:grpSpLocks/>
            </p:cNvGrpSpPr>
            <p:nvPr/>
          </p:nvGrpSpPr>
          <p:grpSpPr bwMode="auto">
            <a:xfrm>
              <a:off x="6018448" y="4525256"/>
              <a:ext cx="970237" cy="1602133"/>
              <a:chOff x="3079798" y="1981201"/>
              <a:chExt cx="1631998" cy="2694885"/>
            </a:xfrm>
          </p:grpSpPr>
          <p:cxnSp>
            <p:nvCxnSpPr>
              <p:cNvPr id="185" name="Straight Connector 184"/>
              <p:cNvCxnSpPr/>
              <p:nvPr/>
            </p:nvCxnSpPr>
            <p:spPr>
              <a:xfrm>
                <a:off x="4711799" y="19822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a:off x="4201767" y="287955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4201767"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4201767" y="377420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4711799" y="377954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3953426"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370775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rot="16200000">
                <a:off x="3393992" y="3027800"/>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209" name="Straight Connector 208"/>
          <p:cNvCxnSpPr/>
          <p:nvPr/>
        </p:nvCxnSpPr>
        <p:spPr>
          <a:xfrm>
            <a:off x="1676400" y="1981200"/>
            <a:ext cx="6096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a:off x="1676400" y="3103563"/>
            <a:ext cx="6096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1676400" y="4217988"/>
            <a:ext cx="6096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1676400" y="5340350"/>
            <a:ext cx="6096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273419" name="Group 224"/>
          <p:cNvGrpSpPr>
            <a:grpSpLocks/>
          </p:cNvGrpSpPr>
          <p:nvPr/>
        </p:nvGrpSpPr>
        <p:grpSpPr bwMode="auto">
          <a:xfrm>
            <a:off x="2781300" y="1643063"/>
            <a:ext cx="4535488" cy="4016375"/>
            <a:chOff x="3851647" y="1427070"/>
            <a:chExt cx="4535195" cy="4014933"/>
          </a:xfrm>
        </p:grpSpPr>
        <p:sp>
          <p:nvSpPr>
            <p:cNvPr id="226" name="Oval 225"/>
            <p:cNvSpPr/>
            <p:nvPr/>
          </p:nvSpPr>
          <p:spPr>
            <a:xfrm>
              <a:off x="3851647" y="1436592"/>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27" name="Oval 226"/>
            <p:cNvSpPr/>
            <p:nvPr/>
          </p:nvSpPr>
          <p:spPr>
            <a:xfrm>
              <a:off x="5145376" y="1427070"/>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28" name="Oval 227"/>
            <p:cNvSpPr/>
            <p:nvPr/>
          </p:nvSpPr>
          <p:spPr>
            <a:xfrm>
              <a:off x="6440693" y="1436592"/>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29" name="Oval 228"/>
            <p:cNvSpPr/>
            <p:nvPr/>
          </p:nvSpPr>
          <p:spPr>
            <a:xfrm>
              <a:off x="7734421" y="1427070"/>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0" name="Oval 229"/>
            <p:cNvSpPr/>
            <p:nvPr/>
          </p:nvSpPr>
          <p:spPr>
            <a:xfrm>
              <a:off x="3851647" y="2555377"/>
              <a:ext cx="652421" cy="653815"/>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1" name="Oval 230"/>
            <p:cNvSpPr/>
            <p:nvPr/>
          </p:nvSpPr>
          <p:spPr>
            <a:xfrm>
              <a:off x="5145376" y="2545855"/>
              <a:ext cx="652420"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2" name="Oval 231"/>
            <p:cNvSpPr/>
            <p:nvPr/>
          </p:nvSpPr>
          <p:spPr>
            <a:xfrm>
              <a:off x="6440693" y="2555377"/>
              <a:ext cx="652420" cy="653815"/>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3" name="Oval 232"/>
            <p:cNvSpPr/>
            <p:nvPr/>
          </p:nvSpPr>
          <p:spPr>
            <a:xfrm>
              <a:off x="7734421" y="2545855"/>
              <a:ext cx="652421"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4" name="Oval 233"/>
            <p:cNvSpPr/>
            <p:nvPr/>
          </p:nvSpPr>
          <p:spPr>
            <a:xfrm>
              <a:off x="3851647" y="3667815"/>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5" name="Oval 234"/>
            <p:cNvSpPr/>
            <p:nvPr/>
          </p:nvSpPr>
          <p:spPr>
            <a:xfrm>
              <a:off x="5145376" y="3658294"/>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6" name="Oval 235"/>
            <p:cNvSpPr/>
            <p:nvPr/>
          </p:nvSpPr>
          <p:spPr>
            <a:xfrm>
              <a:off x="6440693" y="3667815"/>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7" name="Oval 236"/>
            <p:cNvSpPr/>
            <p:nvPr/>
          </p:nvSpPr>
          <p:spPr>
            <a:xfrm>
              <a:off x="7734421" y="3658294"/>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8" name="Oval 237"/>
            <p:cNvSpPr/>
            <p:nvPr/>
          </p:nvSpPr>
          <p:spPr>
            <a:xfrm>
              <a:off x="3851647" y="4789774"/>
              <a:ext cx="652421"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9" name="Oval 238"/>
            <p:cNvSpPr/>
            <p:nvPr/>
          </p:nvSpPr>
          <p:spPr>
            <a:xfrm>
              <a:off x="5145376" y="4780253"/>
              <a:ext cx="652420"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40" name="Oval 239"/>
            <p:cNvSpPr/>
            <p:nvPr/>
          </p:nvSpPr>
          <p:spPr>
            <a:xfrm>
              <a:off x="6440693" y="4789774"/>
              <a:ext cx="652420"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41" name="Oval 240"/>
            <p:cNvSpPr/>
            <p:nvPr/>
          </p:nvSpPr>
          <p:spPr>
            <a:xfrm>
              <a:off x="7734421" y="4780253"/>
              <a:ext cx="652421"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cxnSp>
        <p:nvCxnSpPr>
          <p:cNvPr id="215" name="Straight Arrow Connector 214"/>
          <p:cNvCxnSpPr/>
          <p:nvPr/>
        </p:nvCxnSpPr>
        <p:spPr>
          <a:xfrm>
            <a:off x="6973888" y="1165225"/>
            <a:ext cx="4762" cy="502920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16" name="Straight Arrow Connector 215"/>
          <p:cNvCxnSpPr/>
          <p:nvPr/>
        </p:nvCxnSpPr>
        <p:spPr>
          <a:xfrm>
            <a:off x="4384675" y="1165225"/>
            <a:ext cx="4763" cy="1644650"/>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17" name="Straight Arrow Connector 216"/>
          <p:cNvCxnSpPr/>
          <p:nvPr/>
        </p:nvCxnSpPr>
        <p:spPr>
          <a:xfrm>
            <a:off x="3094038" y="1152525"/>
            <a:ext cx="4762" cy="1646238"/>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14" name="Straight Arrow Connector 213"/>
          <p:cNvCxnSpPr/>
          <p:nvPr/>
        </p:nvCxnSpPr>
        <p:spPr>
          <a:xfrm>
            <a:off x="5694363" y="1173163"/>
            <a:ext cx="0" cy="502920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73424" name="Title 1"/>
          <p:cNvSpPr>
            <a:spLocks noGrp="1"/>
          </p:cNvSpPr>
          <p:nvPr>
            <p:ph type="title"/>
          </p:nvPr>
        </p:nvSpPr>
        <p:spPr/>
        <p:txBody>
          <a:bodyPr/>
          <a:lstStyle/>
          <a:p>
            <a:pPr eaLnBrk="1" hangingPunct="1"/>
            <a:r>
              <a:rPr lang="en-US">
                <a:latin typeface="Calibri" charset="0"/>
              </a:rPr>
              <a:t>Read from Flash Cell Array</a:t>
            </a:r>
          </a:p>
        </p:txBody>
      </p:sp>
      <p:grpSp>
        <p:nvGrpSpPr>
          <p:cNvPr id="15" name="Group 14"/>
          <p:cNvGrpSpPr>
            <a:grpSpLocks/>
          </p:cNvGrpSpPr>
          <p:nvPr/>
        </p:nvGrpSpPr>
        <p:grpSpPr bwMode="auto">
          <a:xfrm>
            <a:off x="2781300" y="1644650"/>
            <a:ext cx="4535488" cy="4014788"/>
            <a:chOff x="3851647" y="1427070"/>
            <a:chExt cx="4535195" cy="4014933"/>
          </a:xfrm>
        </p:grpSpPr>
        <p:sp>
          <p:nvSpPr>
            <p:cNvPr id="178" name="Oval 177"/>
            <p:cNvSpPr/>
            <p:nvPr/>
          </p:nvSpPr>
          <p:spPr>
            <a:xfrm>
              <a:off x="3851647" y="1436595"/>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50" name="Oval 49"/>
            <p:cNvSpPr/>
            <p:nvPr/>
          </p:nvSpPr>
          <p:spPr>
            <a:xfrm>
              <a:off x="5145376" y="1427070"/>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60" name="Oval 59"/>
            <p:cNvSpPr/>
            <p:nvPr/>
          </p:nvSpPr>
          <p:spPr>
            <a:xfrm>
              <a:off x="6440693" y="1436595"/>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70" name="Oval 69"/>
            <p:cNvSpPr/>
            <p:nvPr/>
          </p:nvSpPr>
          <p:spPr>
            <a:xfrm>
              <a:off x="7734421" y="1427070"/>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80" name="Oval 79"/>
            <p:cNvSpPr/>
            <p:nvPr/>
          </p:nvSpPr>
          <p:spPr>
            <a:xfrm>
              <a:off x="3851647" y="2555824"/>
              <a:ext cx="652421"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90" name="Oval 89"/>
            <p:cNvSpPr/>
            <p:nvPr/>
          </p:nvSpPr>
          <p:spPr>
            <a:xfrm>
              <a:off x="5145376" y="2546298"/>
              <a:ext cx="652420"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00" name="Oval 99"/>
            <p:cNvSpPr/>
            <p:nvPr/>
          </p:nvSpPr>
          <p:spPr>
            <a:xfrm>
              <a:off x="6440693" y="2555824"/>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10" name="Oval 109"/>
            <p:cNvSpPr/>
            <p:nvPr/>
          </p:nvSpPr>
          <p:spPr>
            <a:xfrm>
              <a:off x="7734421" y="2546298"/>
              <a:ext cx="652421"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20" name="Oval 119"/>
            <p:cNvSpPr/>
            <p:nvPr/>
          </p:nvSpPr>
          <p:spPr>
            <a:xfrm>
              <a:off x="3851647" y="366870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30" name="Oval 129"/>
            <p:cNvSpPr/>
            <p:nvPr/>
          </p:nvSpPr>
          <p:spPr>
            <a:xfrm>
              <a:off x="5145376" y="3657589"/>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40" name="Oval 139"/>
            <p:cNvSpPr/>
            <p:nvPr/>
          </p:nvSpPr>
          <p:spPr>
            <a:xfrm>
              <a:off x="6440693" y="366870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0" name="Oval 149"/>
            <p:cNvSpPr/>
            <p:nvPr/>
          </p:nvSpPr>
          <p:spPr>
            <a:xfrm>
              <a:off x="7734421" y="3657589"/>
              <a:ext cx="652421"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1" name="Oval 160"/>
            <p:cNvSpPr/>
            <p:nvPr/>
          </p:nvSpPr>
          <p:spPr>
            <a:xfrm>
              <a:off x="3851647" y="4789516"/>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71" name="Oval 170"/>
            <p:cNvSpPr/>
            <p:nvPr/>
          </p:nvSpPr>
          <p:spPr>
            <a:xfrm>
              <a:off x="5145376" y="477999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83" name="Oval 182"/>
            <p:cNvSpPr/>
            <p:nvPr/>
          </p:nvSpPr>
          <p:spPr>
            <a:xfrm>
              <a:off x="6440693" y="4789516"/>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3" name="Oval 192"/>
            <p:cNvSpPr/>
            <p:nvPr/>
          </p:nvSpPr>
          <p:spPr>
            <a:xfrm>
              <a:off x="7734421" y="477999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sp>
        <p:nvSpPr>
          <p:cNvPr id="3" name="TextBox 2"/>
          <p:cNvSpPr txBox="1"/>
          <p:nvPr/>
        </p:nvSpPr>
        <p:spPr>
          <a:xfrm>
            <a:off x="27320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3.0V</a:t>
            </a:r>
          </a:p>
        </p:txBody>
      </p:sp>
      <p:sp>
        <p:nvSpPr>
          <p:cNvPr id="194" name="TextBox 193"/>
          <p:cNvSpPr txBox="1"/>
          <p:nvPr/>
        </p:nvSpPr>
        <p:spPr>
          <a:xfrm>
            <a:off x="4035425"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3.8V</a:t>
            </a:r>
          </a:p>
        </p:txBody>
      </p:sp>
      <p:sp>
        <p:nvSpPr>
          <p:cNvPr id="195" name="TextBox 194"/>
          <p:cNvSpPr txBox="1"/>
          <p:nvPr/>
        </p:nvSpPr>
        <p:spPr>
          <a:xfrm>
            <a:off x="53228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3.9V</a:t>
            </a:r>
          </a:p>
        </p:txBody>
      </p:sp>
      <p:sp>
        <p:nvSpPr>
          <p:cNvPr id="196" name="TextBox 195"/>
          <p:cNvSpPr txBox="1"/>
          <p:nvPr/>
        </p:nvSpPr>
        <p:spPr>
          <a:xfrm>
            <a:off x="6610350"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4.8V</a:t>
            </a:r>
          </a:p>
        </p:txBody>
      </p:sp>
      <p:sp>
        <p:nvSpPr>
          <p:cNvPr id="197" name="TextBox 196"/>
          <p:cNvSpPr txBox="1"/>
          <p:nvPr/>
        </p:nvSpPr>
        <p:spPr>
          <a:xfrm>
            <a:off x="27320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98" name="TextBox 197"/>
          <p:cNvSpPr txBox="1"/>
          <p:nvPr/>
        </p:nvSpPr>
        <p:spPr>
          <a:xfrm>
            <a:off x="4035425"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2.9V</a:t>
            </a:r>
          </a:p>
        </p:txBody>
      </p:sp>
      <p:sp>
        <p:nvSpPr>
          <p:cNvPr id="199" name="TextBox 198"/>
          <p:cNvSpPr txBox="1"/>
          <p:nvPr/>
        </p:nvSpPr>
        <p:spPr>
          <a:xfrm>
            <a:off x="53228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2.4V</a:t>
            </a:r>
          </a:p>
        </p:txBody>
      </p:sp>
      <p:sp>
        <p:nvSpPr>
          <p:cNvPr id="200" name="TextBox 199"/>
          <p:cNvSpPr txBox="1"/>
          <p:nvPr/>
        </p:nvSpPr>
        <p:spPr>
          <a:xfrm>
            <a:off x="6610350"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2.1V</a:t>
            </a:r>
          </a:p>
        </p:txBody>
      </p:sp>
      <p:sp>
        <p:nvSpPr>
          <p:cNvPr id="201" name="TextBox 200"/>
          <p:cNvSpPr txBox="1"/>
          <p:nvPr/>
        </p:nvSpPr>
        <p:spPr>
          <a:xfrm>
            <a:off x="27336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2.2V</a:t>
            </a:r>
          </a:p>
        </p:txBody>
      </p:sp>
      <p:sp>
        <p:nvSpPr>
          <p:cNvPr id="202" name="TextBox 201"/>
          <p:cNvSpPr txBox="1"/>
          <p:nvPr/>
        </p:nvSpPr>
        <p:spPr>
          <a:xfrm>
            <a:off x="4037013"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203" name="TextBox 202"/>
          <p:cNvSpPr txBox="1"/>
          <p:nvPr/>
        </p:nvSpPr>
        <p:spPr>
          <a:xfrm>
            <a:off x="53244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4.6V</a:t>
            </a:r>
          </a:p>
        </p:txBody>
      </p:sp>
      <p:sp>
        <p:nvSpPr>
          <p:cNvPr id="204" name="TextBox 203"/>
          <p:cNvSpPr txBox="1"/>
          <p:nvPr/>
        </p:nvSpPr>
        <p:spPr>
          <a:xfrm>
            <a:off x="6611938"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1.8V</a:t>
            </a:r>
          </a:p>
        </p:txBody>
      </p:sp>
      <p:sp>
        <p:nvSpPr>
          <p:cNvPr id="205" name="TextBox 204"/>
          <p:cNvSpPr txBox="1"/>
          <p:nvPr/>
        </p:nvSpPr>
        <p:spPr>
          <a:xfrm>
            <a:off x="27320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206" name="TextBox 205"/>
          <p:cNvSpPr txBox="1"/>
          <p:nvPr/>
        </p:nvSpPr>
        <p:spPr>
          <a:xfrm>
            <a:off x="4035425"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2.3V</a:t>
            </a:r>
          </a:p>
        </p:txBody>
      </p:sp>
      <p:sp>
        <p:nvSpPr>
          <p:cNvPr id="207" name="TextBox 206"/>
          <p:cNvSpPr txBox="1"/>
          <p:nvPr/>
        </p:nvSpPr>
        <p:spPr>
          <a:xfrm>
            <a:off x="53228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1.9V</a:t>
            </a:r>
          </a:p>
        </p:txBody>
      </p:sp>
      <p:sp>
        <p:nvSpPr>
          <p:cNvPr id="208" name="TextBox 207"/>
          <p:cNvSpPr txBox="1"/>
          <p:nvPr/>
        </p:nvSpPr>
        <p:spPr>
          <a:xfrm>
            <a:off x="6610350"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213" name="TextBox 212"/>
          <p:cNvSpPr txBox="1"/>
          <p:nvPr/>
        </p:nvSpPr>
        <p:spPr>
          <a:xfrm>
            <a:off x="254000" y="2657475"/>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read</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2.5 V</a:t>
            </a:r>
          </a:p>
        </p:txBody>
      </p:sp>
      <p:sp>
        <p:nvSpPr>
          <p:cNvPr id="219" name="TextBox 218"/>
          <p:cNvSpPr txBox="1"/>
          <p:nvPr/>
        </p:nvSpPr>
        <p:spPr>
          <a:xfrm>
            <a:off x="254000" y="1530350"/>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20" name="TextBox 219"/>
          <p:cNvSpPr txBox="1"/>
          <p:nvPr/>
        </p:nvSpPr>
        <p:spPr>
          <a:xfrm>
            <a:off x="254000" y="3751263"/>
            <a:ext cx="1835150"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21" name="TextBox 220"/>
          <p:cNvSpPr txBox="1"/>
          <p:nvPr/>
        </p:nvSpPr>
        <p:spPr>
          <a:xfrm>
            <a:off x="254000" y="4862513"/>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18" name="TextBox 217"/>
          <p:cNvSpPr txBox="1"/>
          <p:nvPr/>
        </p:nvSpPr>
        <p:spPr>
          <a:xfrm>
            <a:off x="5272088" y="6030913"/>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Calibri"/>
                <a:ea typeface="ＭＳ Ｐゴシック" charset="0"/>
                <a:cs typeface="ＭＳ Ｐゴシック" charset="0"/>
              </a:rPr>
              <a:t>1</a:t>
            </a:r>
          </a:p>
        </p:txBody>
      </p:sp>
      <p:sp>
        <p:nvSpPr>
          <p:cNvPr id="222" name="TextBox 221"/>
          <p:cNvSpPr txBox="1"/>
          <p:nvPr/>
        </p:nvSpPr>
        <p:spPr>
          <a:xfrm>
            <a:off x="6569075" y="6030913"/>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Calibri"/>
                <a:ea typeface="ＭＳ Ｐゴシック" charset="0"/>
                <a:cs typeface="ＭＳ Ｐゴシック" charset="0"/>
              </a:rPr>
              <a:t>1</a:t>
            </a:r>
          </a:p>
        </p:txBody>
      </p:sp>
      <p:sp>
        <p:nvSpPr>
          <p:cNvPr id="223" name="TextBox 222"/>
          <p:cNvSpPr txBox="1"/>
          <p:nvPr/>
        </p:nvSpPr>
        <p:spPr>
          <a:xfrm>
            <a:off x="3978275" y="6030913"/>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224" name="TextBox 223"/>
          <p:cNvSpPr txBox="1"/>
          <p:nvPr/>
        </p:nvSpPr>
        <p:spPr>
          <a:xfrm>
            <a:off x="2668588" y="6030913"/>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242" name="TextBox 241"/>
          <p:cNvSpPr txBox="1"/>
          <p:nvPr/>
        </p:nvSpPr>
        <p:spPr>
          <a:xfrm>
            <a:off x="463550" y="5969000"/>
            <a:ext cx="2268538" cy="83026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Correct values for page 2:</a:t>
            </a:r>
          </a:p>
        </p:txBody>
      </p:sp>
      <p:sp>
        <p:nvSpPr>
          <p:cNvPr id="273451" name="Slide Number Placeholder 6"/>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D1E706-D33F-9145-94D0-77477036B81D}"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
        <p:nvSpPr>
          <p:cNvPr id="251" name="TextBox 250"/>
          <p:cNvSpPr txBox="1"/>
          <p:nvPr/>
        </p:nvSpPr>
        <p:spPr>
          <a:xfrm>
            <a:off x="7772400" y="17621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1</a:t>
            </a:r>
          </a:p>
        </p:txBody>
      </p:sp>
      <p:sp>
        <p:nvSpPr>
          <p:cNvPr id="252" name="TextBox 251"/>
          <p:cNvSpPr txBox="1"/>
          <p:nvPr/>
        </p:nvSpPr>
        <p:spPr>
          <a:xfrm>
            <a:off x="7772400" y="287337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2</a:t>
            </a:r>
          </a:p>
        </p:txBody>
      </p:sp>
      <p:sp>
        <p:nvSpPr>
          <p:cNvPr id="253" name="TextBox 252"/>
          <p:cNvSpPr txBox="1"/>
          <p:nvPr/>
        </p:nvSpPr>
        <p:spPr>
          <a:xfrm>
            <a:off x="7772400" y="40100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3</a:t>
            </a:r>
          </a:p>
        </p:txBody>
      </p:sp>
      <p:sp>
        <p:nvSpPr>
          <p:cNvPr id="254" name="TextBox 253"/>
          <p:cNvSpPr txBox="1"/>
          <p:nvPr/>
        </p:nvSpPr>
        <p:spPr>
          <a:xfrm>
            <a:off x="7772400" y="5100638"/>
            <a:ext cx="1004888"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4</a:t>
            </a:r>
          </a:p>
        </p:txBody>
      </p:sp>
      <p:sp>
        <p:nvSpPr>
          <p:cNvPr id="259" name="Rectangle 258"/>
          <p:cNvSpPr/>
          <p:nvPr/>
        </p:nvSpPr>
        <p:spPr>
          <a:xfrm>
            <a:off x="1676400" y="3875088"/>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
        <p:nvSpPr>
          <p:cNvPr id="260" name="Rectangle 259"/>
          <p:cNvSpPr/>
          <p:nvPr/>
        </p:nvSpPr>
        <p:spPr>
          <a:xfrm>
            <a:off x="1676400" y="2767013"/>
            <a:ext cx="6096000"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Read (2.5V)</a:t>
            </a:r>
          </a:p>
        </p:txBody>
      </p:sp>
      <p:sp>
        <p:nvSpPr>
          <p:cNvPr id="261" name="Rectangle 260"/>
          <p:cNvSpPr/>
          <p:nvPr/>
        </p:nvSpPr>
        <p:spPr>
          <a:xfrm>
            <a:off x="1676400" y="1646238"/>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
        <p:nvSpPr>
          <p:cNvPr id="262" name="Rectangle 261"/>
          <p:cNvSpPr/>
          <p:nvPr/>
        </p:nvSpPr>
        <p:spPr>
          <a:xfrm>
            <a:off x="1676400" y="4995863"/>
            <a:ext cx="6096000" cy="66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Tree>
    <p:custDataLst>
      <p:tags r:id="rId1"/>
    </p:custDataLst>
    <p:extLst>
      <p:ext uri="{BB962C8B-B14F-4D97-AF65-F5344CB8AC3E}">
        <p14:creationId xmlns:p14="http://schemas.microsoft.com/office/powerpoint/2010/main" val="148800324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fade">
                                      <p:cBhvr>
                                        <p:cTn id="7" dur="500"/>
                                        <p:tgtEl>
                                          <p:spTgt spid="2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0"/>
                                        </p:tgtEl>
                                        <p:attrNameLst>
                                          <p:attrName>style.visibility</p:attrName>
                                        </p:attrNameLst>
                                      </p:cBhvr>
                                      <p:to>
                                        <p:strVal val="visible"/>
                                      </p:to>
                                    </p:set>
                                    <p:animEffect transition="in" filter="fade">
                                      <p:cBhvr>
                                        <p:cTn id="10" dur="500"/>
                                        <p:tgtEl>
                                          <p:spTgt spid="2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1"/>
                                        </p:tgtEl>
                                        <p:attrNameLst>
                                          <p:attrName>style.visibility</p:attrName>
                                        </p:attrNameLst>
                                      </p:cBhvr>
                                      <p:to>
                                        <p:strVal val="visible"/>
                                      </p:to>
                                    </p:set>
                                    <p:animEffect transition="in" filter="fade">
                                      <p:cBhvr>
                                        <p:cTn id="13" dur="500"/>
                                        <p:tgtEl>
                                          <p:spTgt spid="26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9"/>
                                        </p:tgtEl>
                                        <p:attrNameLst>
                                          <p:attrName>style.visibility</p:attrName>
                                        </p:attrNameLst>
                                      </p:cBhvr>
                                      <p:to>
                                        <p:strVal val="visible"/>
                                      </p:to>
                                    </p:set>
                                    <p:animEffect transition="in" filter="fade">
                                      <p:cBhvr>
                                        <p:cTn id="16" dur="500"/>
                                        <p:tgtEl>
                                          <p:spTgt spid="25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grpId="1" nodeType="clickEffect">
                                  <p:stCondLst>
                                    <p:cond delay="0"/>
                                  </p:stCondLst>
                                  <p:childTnLst>
                                    <p:animEffect transition="out" filter="fade">
                                      <p:cBhvr>
                                        <p:cTn id="20" dur="500"/>
                                        <p:tgtEl>
                                          <p:spTgt spid="262"/>
                                        </p:tgtEl>
                                      </p:cBhvr>
                                    </p:animEffect>
                                    <p:set>
                                      <p:cBhvr>
                                        <p:cTn id="21" dur="1" fill="hold">
                                          <p:stCondLst>
                                            <p:cond delay="499"/>
                                          </p:stCondLst>
                                        </p:cTn>
                                        <p:tgtEl>
                                          <p:spTgt spid="262"/>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260"/>
                                        </p:tgtEl>
                                      </p:cBhvr>
                                    </p:animEffect>
                                    <p:set>
                                      <p:cBhvr>
                                        <p:cTn id="24" dur="1" fill="hold">
                                          <p:stCondLst>
                                            <p:cond delay="499"/>
                                          </p:stCondLst>
                                        </p:cTn>
                                        <p:tgtEl>
                                          <p:spTgt spid="260"/>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261"/>
                                        </p:tgtEl>
                                      </p:cBhvr>
                                    </p:animEffect>
                                    <p:set>
                                      <p:cBhvr>
                                        <p:cTn id="27" dur="1" fill="hold">
                                          <p:stCondLst>
                                            <p:cond delay="499"/>
                                          </p:stCondLst>
                                        </p:cTn>
                                        <p:tgtEl>
                                          <p:spTgt spid="261"/>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259"/>
                                        </p:tgtEl>
                                      </p:cBhvr>
                                    </p:animEffect>
                                    <p:set>
                                      <p:cBhvr>
                                        <p:cTn id="30" dur="1" fill="hold">
                                          <p:stCondLst>
                                            <p:cond delay="499"/>
                                          </p:stCondLst>
                                        </p:cTn>
                                        <p:tgtEl>
                                          <p:spTgt spid="259"/>
                                        </p:tgtEl>
                                        <p:attrNameLst>
                                          <p:attrName>style.visibility</p:attrName>
                                        </p:attrNameLst>
                                      </p:cBhvr>
                                      <p:to>
                                        <p:strVal val="hidden"/>
                                      </p:to>
                                    </p:set>
                                  </p:childTnLst>
                                </p:cTn>
                              </p:par>
                            </p:childTnLst>
                          </p:cTn>
                        </p:par>
                        <p:par>
                          <p:cTn id="31" fill="hold" nodeType="afterGroup">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19"/>
                                        </p:tgtEl>
                                        <p:attrNameLst>
                                          <p:attrName>style.visibility</p:attrName>
                                        </p:attrNameLst>
                                      </p:cBhvr>
                                      <p:to>
                                        <p:strVal val="visible"/>
                                      </p:to>
                                    </p:set>
                                    <p:animEffect transition="in" filter="fade">
                                      <p:cBhvr>
                                        <p:cTn id="34" dur="500"/>
                                        <p:tgtEl>
                                          <p:spTgt spid="2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3"/>
                                        </p:tgtEl>
                                        <p:attrNameLst>
                                          <p:attrName>style.visibility</p:attrName>
                                        </p:attrNameLst>
                                      </p:cBhvr>
                                      <p:to>
                                        <p:strVal val="visible"/>
                                      </p:to>
                                    </p:set>
                                    <p:animEffect transition="in" filter="fade">
                                      <p:cBhvr>
                                        <p:cTn id="37" dur="500"/>
                                        <p:tgtEl>
                                          <p:spTgt spid="2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0"/>
                                        </p:tgtEl>
                                        <p:attrNameLst>
                                          <p:attrName>style.visibility</p:attrName>
                                        </p:attrNameLst>
                                      </p:cBhvr>
                                      <p:to>
                                        <p:strVal val="visible"/>
                                      </p:to>
                                    </p:set>
                                    <p:animEffect transition="in" filter="fade">
                                      <p:cBhvr>
                                        <p:cTn id="40" dur="500"/>
                                        <p:tgtEl>
                                          <p:spTgt spid="2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21"/>
                                        </p:tgtEl>
                                        <p:attrNameLst>
                                          <p:attrName>style.visibility</p:attrName>
                                        </p:attrNameLst>
                                      </p:cBhvr>
                                      <p:to>
                                        <p:strVal val="visible"/>
                                      </p:to>
                                    </p:set>
                                    <p:animEffect transition="in" filter="fade">
                                      <p:cBhvr>
                                        <p:cTn id="43" dur="500"/>
                                        <p:tgtEl>
                                          <p:spTgt spid="221"/>
                                        </p:tgtEl>
                                      </p:cBhvr>
                                    </p:animEffect>
                                  </p:childTnLst>
                                </p:cTn>
                              </p:par>
                              <p:par>
                                <p:cTn id="44" presetID="10" presetClass="entr" presetSubtype="0" fill="hold" nodeType="withEffect">
                                  <p:stCondLst>
                                    <p:cond delay="0"/>
                                  </p:stCondLst>
                                  <p:childTnLst>
                                    <p:set>
                                      <p:cBhvr>
                                        <p:cTn id="45" dur="1" fill="hold">
                                          <p:stCondLst>
                                            <p:cond delay="0"/>
                                          </p:stCondLst>
                                        </p:cTn>
                                        <p:tgtEl>
                                          <p:spTgt spid="209"/>
                                        </p:tgtEl>
                                        <p:attrNameLst>
                                          <p:attrName>style.visibility</p:attrName>
                                        </p:attrNameLst>
                                      </p:cBhvr>
                                      <p:to>
                                        <p:strVal val="visible"/>
                                      </p:to>
                                    </p:set>
                                    <p:animEffect transition="in" filter="fade">
                                      <p:cBhvr>
                                        <p:cTn id="46" dur="500"/>
                                        <p:tgtEl>
                                          <p:spTgt spid="209"/>
                                        </p:tgtEl>
                                      </p:cBhvr>
                                    </p:animEffect>
                                  </p:childTnLst>
                                </p:cTn>
                              </p:par>
                              <p:par>
                                <p:cTn id="47" presetID="10" presetClass="entr" presetSubtype="0" fill="hold" nodeType="withEffect">
                                  <p:stCondLst>
                                    <p:cond delay="0"/>
                                  </p:stCondLst>
                                  <p:childTnLst>
                                    <p:set>
                                      <p:cBhvr>
                                        <p:cTn id="48" dur="1" fill="hold">
                                          <p:stCondLst>
                                            <p:cond delay="0"/>
                                          </p:stCondLst>
                                        </p:cTn>
                                        <p:tgtEl>
                                          <p:spTgt spid="210"/>
                                        </p:tgtEl>
                                        <p:attrNameLst>
                                          <p:attrName>style.visibility</p:attrName>
                                        </p:attrNameLst>
                                      </p:cBhvr>
                                      <p:to>
                                        <p:strVal val="visible"/>
                                      </p:to>
                                    </p:set>
                                    <p:animEffect transition="in" filter="fade">
                                      <p:cBhvr>
                                        <p:cTn id="49" dur="500"/>
                                        <p:tgtEl>
                                          <p:spTgt spid="210"/>
                                        </p:tgtEl>
                                      </p:cBhvr>
                                    </p:animEffect>
                                  </p:childTnLst>
                                </p:cTn>
                              </p:par>
                              <p:par>
                                <p:cTn id="50" presetID="10" presetClass="entr" presetSubtype="0" fill="hold" nodeType="withEffect">
                                  <p:stCondLst>
                                    <p:cond delay="0"/>
                                  </p:stCondLst>
                                  <p:childTnLst>
                                    <p:set>
                                      <p:cBhvr>
                                        <p:cTn id="51" dur="1" fill="hold">
                                          <p:stCondLst>
                                            <p:cond delay="0"/>
                                          </p:stCondLst>
                                        </p:cTn>
                                        <p:tgtEl>
                                          <p:spTgt spid="211"/>
                                        </p:tgtEl>
                                        <p:attrNameLst>
                                          <p:attrName>style.visibility</p:attrName>
                                        </p:attrNameLst>
                                      </p:cBhvr>
                                      <p:to>
                                        <p:strVal val="visible"/>
                                      </p:to>
                                    </p:set>
                                    <p:animEffect transition="in" filter="fade">
                                      <p:cBhvr>
                                        <p:cTn id="52" dur="500"/>
                                        <p:tgtEl>
                                          <p:spTgt spid="211"/>
                                        </p:tgtEl>
                                      </p:cBhvr>
                                    </p:animEffect>
                                  </p:childTnLst>
                                </p:cTn>
                              </p:par>
                              <p:par>
                                <p:cTn id="53" presetID="10" presetClass="entr" presetSubtype="0" fill="hold" nodeType="withEffect">
                                  <p:stCondLst>
                                    <p:cond delay="0"/>
                                  </p:stCondLst>
                                  <p:childTnLst>
                                    <p:set>
                                      <p:cBhvr>
                                        <p:cTn id="54" dur="1" fill="hold">
                                          <p:stCondLst>
                                            <p:cond delay="0"/>
                                          </p:stCondLst>
                                        </p:cTn>
                                        <p:tgtEl>
                                          <p:spTgt spid="212"/>
                                        </p:tgtEl>
                                        <p:attrNameLst>
                                          <p:attrName>style.visibility</p:attrName>
                                        </p:attrNameLst>
                                      </p:cBhvr>
                                      <p:to>
                                        <p:strVal val="visible"/>
                                      </p:to>
                                    </p:set>
                                    <p:animEffect transition="in" filter="fade">
                                      <p:cBhvr>
                                        <p:cTn id="55" dur="500"/>
                                        <p:tgtEl>
                                          <p:spTgt spid="212"/>
                                        </p:tgtEl>
                                      </p:cBhvr>
                                    </p:animEffect>
                                  </p:childTnLst>
                                </p:cTn>
                              </p:par>
                            </p:childTnLst>
                          </p:cTn>
                        </p:par>
                        <p:par>
                          <p:cTn id="56" fill="hold" nodeType="afterGroup">
                            <p:stCondLst>
                              <p:cond delay="1000"/>
                            </p:stCondLst>
                            <p:childTnLst>
                              <p:par>
                                <p:cTn id="57" presetID="10" presetClass="entr" presetSubtype="0"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1" fill="hold" nodeType="clickEffect">
                                  <p:stCondLst>
                                    <p:cond delay="0"/>
                                  </p:stCondLst>
                                  <p:childTnLst>
                                    <p:set>
                                      <p:cBhvr>
                                        <p:cTn id="63" dur="1" fill="hold">
                                          <p:stCondLst>
                                            <p:cond delay="0"/>
                                          </p:stCondLst>
                                        </p:cTn>
                                        <p:tgtEl>
                                          <p:spTgt spid="217"/>
                                        </p:tgtEl>
                                        <p:attrNameLst>
                                          <p:attrName>style.visibility</p:attrName>
                                        </p:attrNameLst>
                                      </p:cBhvr>
                                      <p:to>
                                        <p:strVal val="visible"/>
                                      </p:to>
                                    </p:set>
                                    <p:animEffect transition="in" filter="wipe(up)">
                                      <p:cBhvr>
                                        <p:cTn id="64" dur="500"/>
                                        <p:tgtEl>
                                          <p:spTgt spid="217"/>
                                        </p:tgtEl>
                                      </p:cBhvr>
                                    </p:animEffect>
                                  </p:childTnLst>
                                </p:cTn>
                              </p:par>
                              <p:par>
                                <p:cTn id="65" presetID="22" presetClass="entr" presetSubtype="1" fill="hold" nodeType="withEffect">
                                  <p:stCondLst>
                                    <p:cond delay="0"/>
                                  </p:stCondLst>
                                  <p:childTnLst>
                                    <p:set>
                                      <p:cBhvr>
                                        <p:cTn id="66" dur="1" fill="hold">
                                          <p:stCondLst>
                                            <p:cond delay="0"/>
                                          </p:stCondLst>
                                        </p:cTn>
                                        <p:tgtEl>
                                          <p:spTgt spid="216"/>
                                        </p:tgtEl>
                                        <p:attrNameLst>
                                          <p:attrName>style.visibility</p:attrName>
                                        </p:attrNameLst>
                                      </p:cBhvr>
                                      <p:to>
                                        <p:strVal val="visible"/>
                                      </p:to>
                                    </p:set>
                                    <p:animEffect transition="in" filter="wipe(up)">
                                      <p:cBhvr>
                                        <p:cTn id="67" dur="500"/>
                                        <p:tgtEl>
                                          <p:spTgt spid="216"/>
                                        </p:tgtEl>
                                      </p:cBhvr>
                                    </p:animEffect>
                                  </p:childTnLst>
                                </p:cTn>
                              </p:par>
                              <p:par>
                                <p:cTn id="68" presetID="22" presetClass="entr" presetSubtype="1" fill="hold" nodeType="withEffect">
                                  <p:stCondLst>
                                    <p:cond delay="0"/>
                                  </p:stCondLst>
                                  <p:childTnLst>
                                    <p:set>
                                      <p:cBhvr>
                                        <p:cTn id="69" dur="1" fill="hold">
                                          <p:stCondLst>
                                            <p:cond delay="0"/>
                                          </p:stCondLst>
                                        </p:cTn>
                                        <p:tgtEl>
                                          <p:spTgt spid="214"/>
                                        </p:tgtEl>
                                        <p:attrNameLst>
                                          <p:attrName>style.visibility</p:attrName>
                                        </p:attrNameLst>
                                      </p:cBhvr>
                                      <p:to>
                                        <p:strVal val="visible"/>
                                      </p:to>
                                    </p:set>
                                    <p:animEffect transition="in" filter="wipe(up)">
                                      <p:cBhvr>
                                        <p:cTn id="70" dur="500"/>
                                        <p:tgtEl>
                                          <p:spTgt spid="214"/>
                                        </p:tgtEl>
                                      </p:cBhvr>
                                    </p:animEffect>
                                  </p:childTnLst>
                                </p:cTn>
                              </p:par>
                              <p:par>
                                <p:cTn id="71" presetID="22" presetClass="entr" presetSubtype="1" fill="hold" nodeType="withEffect">
                                  <p:stCondLst>
                                    <p:cond delay="0"/>
                                  </p:stCondLst>
                                  <p:childTnLst>
                                    <p:set>
                                      <p:cBhvr>
                                        <p:cTn id="72" dur="1" fill="hold">
                                          <p:stCondLst>
                                            <p:cond delay="0"/>
                                          </p:stCondLst>
                                        </p:cTn>
                                        <p:tgtEl>
                                          <p:spTgt spid="215"/>
                                        </p:tgtEl>
                                        <p:attrNameLst>
                                          <p:attrName>style.visibility</p:attrName>
                                        </p:attrNameLst>
                                      </p:cBhvr>
                                      <p:to>
                                        <p:strVal val="visible"/>
                                      </p:to>
                                    </p:set>
                                    <p:animEffect transition="in" filter="wipe(up)">
                                      <p:cBhvr>
                                        <p:cTn id="73" dur="500"/>
                                        <p:tgtEl>
                                          <p:spTgt spid="215"/>
                                        </p:tgtEl>
                                      </p:cBhvr>
                                    </p:animEffect>
                                  </p:childTnLst>
                                </p:cTn>
                              </p:par>
                            </p:childTnLst>
                          </p:cTn>
                        </p:par>
                        <p:par>
                          <p:cTn id="74" fill="hold" nodeType="afterGroup">
                            <p:stCondLst>
                              <p:cond delay="500"/>
                            </p:stCondLst>
                            <p:childTnLst>
                              <p:par>
                                <p:cTn id="75" presetID="22" presetClass="entr" presetSubtype="1" fill="hold" grpId="0" nodeType="afterEffect">
                                  <p:stCondLst>
                                    <p:cond delay="0"/>
                                  </p:stCondLst>
                                  <p:childTnLst>
                                    <p:set>
                                      <p:cBhvr>
                                        <p:cTn id="76" dur="1" fill="hold">
                                          <p:stCondLst>
                                            <p:cond delay="0"/>
                                          </p:stCondLst>
                                        </p:cTn>
                                        <p:tgtEl>
                                          <p:spTgt spid="222"/>
                                        </p:tgtEl>
                                        <p:attrNameLst>
                                          <p:attrName>style.visibility</p:attrName>
                                        </p:attrNameLst>
                                      </p:cBhvr>
                                      <p:to>
                                        <p:strVal val="visible"/>
                                      </p:to>
                                    </p:set>
                                    <p:animEffect transition="in" filter="wipe(up)">
                                      <p:cBhvr>
                                        <p:cTn id="77" dur="500"/>
                                        <p:tgtEl>
                                          <p:spTgt spid="222"/>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218"/>
                                        </p:tgtEl>
                                        <p:attrNameLst>
                                          <p:attrName>style.visibility</p:attrName>
                                        </p:attrNameLst>
                                      </p:cBhvr>
                                      <p:to>
                                        <p:strVal val="visible"/>
                                      </p:to>
                                    </p:set>
                                    <p:animEffect transition="in" filter="wipe(up)">
                                      <p:cBhvr>
                                        <p:cTn id="80" dur="500"/>
                                        <p:tgtEl>
                                          <p:spTgt spid="218"/>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223"/>
                                        </p:tgtEl>
                                        <p:attrNameLst>
                                          <p:attrName>style.visibility</p:attrName>
                                        </p:attrNameLst>
                                      </p:cBhvr>
                                      <p:to>
                                        <p:strVal val="visible"/>
                                      </p:to>
                                    </p:set>
                                    <p:animEffect transition="in" filter="wipe(up)">
                                      <p:cBhvr>
                                        <p:cTn id="83" dur="500"/>
                                        <p:tgtEl>
                                          <p:spTgt spid="223"/>
                                        </p:tgtEl>
                                      </p:cBhvr>
                                    </p:animEffect>
                                  </p:childTnLst>
                                </p:cTn>
                              </p:par>
                              <p:par>
                                <p:cTn id="84" presetID="22" presetClass="entr" presetSubtype="1" fill="hold" grpId="0" nodeType="withEffect">
                                  <p:stCondLst>
                                    <p:cond delay="0"/>
                                  </p:stCondLst>
                                  <p:childTnLst>
                                    <p:set>
                                      <p:cBhvr>
                                        <p:cTn id="85" dur="1" fill="hold">
                                          <p:stCondLst>
                                            <p:cond delay="0"/>
                                          </p:stCondLst>
                                        </p:cTn>
                                        <p:tgtEl>
                                          <p:spTgt spid="224"/>
                                        </p:tgtEl>
                                        <p:attrNameLst>
                                          <p:attrName>style.visibility</p:attrName>
                                        </p:attrNameLst>
                                      </p:cBhvr>
                                      <p:to>
                                        <p:strVal val="visible"/>
                                      </p:to>
                                    </p:set>
                                    <p:animEffect transition="in" filter="wipe(up)">
                                      <p:cBhvr>
                                        <p:cTn id="86" dur="500"/>
                                        <p:tgtEl>
                                          <p:spTgt spid="22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42"/>
                                        </p:tgtEl>
                                        <p:attrNameLst>
                                          <p:attrName>style.visibility</p:attrName>
                                        </p:attrNameLst>
                                      </p:cBhvr>
                                      <p:to>
                                        <p:strVal val="visible"/>
                                      </p:to>
                                    </p:set>
                                    <p:animEffect transition="in" filter="fade">
                                      <p:cBhvr>
                                        <p:cTn id="89" dur="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p:bldP spid="219" grpId="0"/>
      <p:bldP spid="220" grpId="0"/>
      <p:bldP spid="221" grpId="0"/>
      <p:bldP spid="218" grpId="0"/>
      <p:bldP spid="222" grpId="0"/>
      <p:bldP spid="223" grpId="0"/>
      <p:bldP spid="224" grpId="0"/>
      <p:bldP spid="242" grpId="0"/>
      <p:bldP spid="259" grpId="0" animBg="1"/>
      <p:bldP spid="259" grpId="1" animBg="1"/>
      <p:bldP spid="260" grpId="0" animBg="1"/>
      <p:bldP spid="260" grpId="1" animBg="1"/>
      <p:bldP spid="261" grpId="0" animBg="1"/>
      <p:bldP spid="261" grpId="1" animBg="1"/>
      <p:bldP spid="262" grpId="0" animBg="1"/>
      <p:bldP spid="262" grpId="1"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pc="-150" dirty="0">
                <a:ea typeface="+mj-ea"/>
                <a:cs typeface="+mj-cs"/>
              </a:rPr>
              <a:t>Read Disturb Problem: “Weak Programming” Effect</a:t>
            </a:r>
          </a:p>
        </p:txBody>
      </p:sp>
      <p:cxnSp>
        <p:nvCxnSpPr>
          <p:cNvPr id="3" name="Straight Connector 2"/>
          <p:cNvCxnSpPr/>
          <p:nvPr/>
        </p:nvCxnSpPr>
        <p:spPr>
          <a:xfrm>
            <a:off x="1676400" y="198120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676400" y="309721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676400" y="4213225"/>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676400" y="53403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5462" name="Group 6"/>
          <p:cNvGrpSpPr>
            <a:grpSpLocks/>
          </p:cNvGrpSpPr>
          <p:nvPr/>
        </p:nvGrpSpPr>
        <p:grpSpPr bwMode="auto">
          <a:xfrm>
            <a:off x="2135188" y="1182688"/>
            <a:ext cx="969962" cy="1601787"/>
            <a:chOff x="3079798" y="1981201"/>
            <a:chExt cx="1631998" cy="2694885"/>
          </a:xfrm>
        </p:grpSpPr>
        <p:cxnSp>
          <p:nvCxnSpPr>
            <p:cNvPr id="8" name="Straight Connector 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3" name="Group 15"/>
          <p:cNvGrpSpPr>
            <a:grpSpLocks/>
          </p:cNvGrpSpPr>
          <p:nvPr/>
        </p:nvGrpSpPr>
        <p:grpSpPr bwMode="auto">
          <a:xfrm>
            <a:off x="3429000" y="1173163"/>
            <a:ext cx="971550" cy="1601787"/>
            <a:chOff x="3079798" y="1981201"/>
            <a:chExt cx="1631998" cy="2694885"/>
          </a:xfrm>
        </p:grpSpPr>
        <p:cxnSp>
          <p:nvCxnSpPr>
            <p:cNvPr id="17" name="Straight Connector 16"/>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4" name="Group 24"/>
          <p:cNvGrpSpPr>
            <a:grpSpLocks/>
          </p:cNvGrpSpPr>
          <p:nvPr/>
        </p:nvGrpSpPr>
        <p:grpSpPr bwMode="auto">
          <a:xfrm>
            <a:off x="4724400" y="1182688"/>
            <a:ext cx="969963" cy="1601787"/>
            <a:chOff x="3079798" y="1981201"/>
            <a:chExt cx="1631998" cy="2694885"/>
          </a:xfrm>
        </p:grpSpPr>
        <p:cxnSp>
          <p:nvCxnSpPr>
            <p:cNvPr id="26" name="Straight Connector 2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5" name="Group 33"/>
          <p:cNvGrpSpPr>
            <a:grpSpLocks/>
          </p:cNvGrpSpPr>
          <p:nvPr/>
        </p:nvGrpSpPr>
        <p:grpSpPr bwMode="auto">
          <a:xfrm>
            <a:off x="6018213" y="1173163"/>
            <a:ext cx="969962" cy="1601787"/>
            <a:chOff x="3079798" y="1981201"/>
            <a:chExt cx="1631998" cy="2694885"/>
          </a:xfrm>
        </p:grpSpPr>
        <p:cxnSp>
          <p:nvCxnSpPr>
            <p:cNvPr id="35" name="Straight Connector 3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6" name="Group 42"/>
          <p:cNvGrpSpPr>
            <a:grpSpLocks/>
          </p:cNvGrpSpPr>
          <p:nvPr/>
        </p:nvGrpSpPr>
        <p:grpSpPr bwMode="auto">
          <a:xfrm>
            <a:off x="2135188" y="2301875"/>
            <a:ext cx="969962" cy="1601788"/>
            <a:chOff x="3079798" y="1981201"/>
            <a:chExt cx="1631998" cy="2694885"/>
          </a:xfrm>
        </p:grpSpPr>
        <p:cxnSp>
          <p:nvCxnSpPr>
            <p:cNvPr id="44" name="Straight Connector 43"/>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7" name="Group 51"/>
          <p:cNvGrpSpPr>
            <a:grpSpLocks/>
          </p:cNvGrpSpPr>
          <p:nvPr/>
        </p:nvGrpSpPr>
        <p:grpSpPr bwMode="auto">
          <a:xfrm>
            <a:off x="3429000" y="2292350"/>
            <a:ext cx="971550" cy="1601788"/>
            <a:chOff x="3079798" y="1981201"/>
            <a:chExt cx="1631998" cy="2694885"/>
          </a:xfrm>
        </p:grpSpPr>
        <p:cxnSp>
          <p:nvCxnSpPr>
            <p:cNvPr id="53" name="Straight Connector 52"/>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8" name="Group 60"/>
          <p:cNvGrpSpPr>
            <a:grpSpLocks/>
          </p:cNvGrpSpPr>
          <p:nvPr/>
        </p:nvGrpSpPr>
        <p:grpSpPr bwMode="auto">
          <a:xfrm>
            <a:off x="4724400" y="2301875"/>
            <a:ext cx="969963" cy="1601788"/>
            <a:chOff x="3079798" y="1981201"/>
            <a:chExt cx="1631998" cy="2694885"/>
          </a:xfrm>
        </p:grpSpPr>
        <p:cxnSp>
          <p:nvCxnSpPr>
            <p:cNvPr id="62" name="Straight Connector 6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9" name="Group 69"/>
          <p:cNvGrpSpPr>
            <a:grpSpLocks/>
          </p:cNvGrpSpPr>
          <p:nvPr/>
        </p:nvGrpSpPr>
        <p:grpSpPr bwMode="auto">
          <a:xfrm>
            <a:off x="6018213" y="2292350"/>
            <a:ext cx="969962" cy="1601788"/>
            <a:chOff x="3079798" y="1981201"/>
            <a:chExt cx="1631998" cy="2694885"/>
          </a:xfrm>
        </p:grpSpPr>
        <p:cxnSp>
          <p:nvCxnSpPr>
            <p:cNvPr id="71" name="Straight Connector 70"/>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0" name="Group 78"/>
          <p:cNvGrpSpPr>
            <a:grpSpLocks/>
          </p:cNvGrpSpPr>
          <p:nvPr/>
        </p:nvGrpSpPr>
        <p:grpSpPr bwMode="auto">
          <a:xfrm>
            <a:off x="2135188" y="3414713"/>
            <a:ext cx="969962" cy="1601787"/>
            <a:chOff x="3079798" y="1981201"/>
            <a:chExt cx="1631998" cy="2694885"/>
          </a:xfrm>
        </p:grpSpPr>
        <p:cxnSp>
          <p:nvCxnSpPr>
            <p:cNvPr id="80" name="Straight Connector 79"/>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1" name="Group 87"/>
          <p:cNvGrpSpPr>
            <a:grpSpLocks/>
          </p:cNvGrpSpPr>
          <p:nvPr/>
        </p:nvGrpSpPr>
        <p:grpSpPr bwMode="auto">
          <a:xfrm>
            <a:off x="3429000" y="3403600"/>
            <a:ext cx="971550" cy="1601788"/>
            <a:chOff x="3079798" y="1981201"/>
            <a:chExt cx="1631998" cy="2694885"/>
          </a:xfrm>
        </p:grpSpPr>
        <p:cxnSp>
          <p:nvCxnSpPr>
            <p:cNvPr id="89" name="Straight Connector 88"/>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2" name="Group 96"/>
          <p:cNvGrpSpPr>
            <a:grpSpLocks/>
          </p:cNvGrpSpPr>
          <p:nvPr/>
        </p:nvGrpSpPr>
        <p:grpSpPr bwMode="auto">
          <a:xfrm>
            <a:off x="4724400" y="3414713"/>
            <a:ext cx="969963" cy="1601787"/>
            <a:chOff x="3079798" y="1981201"/>
            <a:chExt cx="1631998" cy="2694885"/>
          </a:xfrm>
        </p:grpSpPr>
        <p:cxnSp>
          <p:nvCxnSpPr>
            <p:cNvPr id="98" name="Straight Connector 9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3" name="Group 105"/>
          <p:cNvGrpSpPr>
            <a:grpSpLocks/>
          </p:cNvGrpSpPr>
          <p:nvPr/>
        </p:nvGrpSpPr>
        <p:grpSpPr bwMode="auto">
          <a:xfrm>
            <a:off x="6018213" y="3403600"/>
            <a:ext cx="969962" cy="1601788"/>
            <a:chOff x="3079798" y="1981201"/>
            <a:chExt cx="1631998" cy="2694885"/>
          </a:xfrm>
        </p:grpSpPr>
        <p:cxnSp>
          <p:nvCxnSpPr>
            <p:cNvPr id="107" name="Straight Connector 106"/>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4" name="Group 114"/>
          <p:cNvGrpSpPr>
            <a:grpSpLocks/>
          </p:cNvGrpSpPr>
          <p:nvPr/>
        </p:nvGrpSpPr>
        <p:grpSpPr bwMode="auto">
          <a:xfrm>
            <a:off x="2135188" y="4535488"/>
            <a:ext cx="969962" cy="1601787"/>
            <a:chOff x="3079798" y="1981201"/>
            <a:chExt cx="1631998" cy="2694885"/>
          </a:xfrm>
        </p:grpSpPr>
        <p:cxnSp>
          <p:nvCxnSpPr>
            <p:cNvPr id="116" name="Straight Connector 11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5" name="Group 123"/>
          <p:cNvGrpSpPr>
            <a:grpSpLocks/>
          </p:cNvGrpSpPr>
          <p:nvPr/>
        </p:nvGrpSpPr>
        <p:grpSpPr bwMode="auto">
          <a:xfrm>
            <a:off x="3429000" y="4525963"/>
            <a:ext cx="971550" cy="1601787"/>
            <a:chOff x="3079798" y="1981201"/>
            <a:chExt cx="1631998" cy="2694885"/>
          </a:xfrm>
        </p:grpSpPr>
        <p:cxnSp>
          <p:nvCxnSpPr>
            <p:cNvPr id="125" name="Straight Connector 12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6" name="Group 132"/>
          <p:cNvGrpSpPr>
            <a:grpSpLocks/>
          </p:cNvGrpSpPr>
          <p:nvPr/>
        </p:nvGrpSpPr>
        <p:grpSpPr bwMode="auto">
          <a:xfrm>
            <a:off x="4724400" y="4535488"/>
            <a:ext cx="969963" cy="1601787"/>
            <a:chOff x="3079798" y="1981201"/>
            <a:chExt cx="1631998" cy="2694885"/>
          </a:xfrm>
        </p:grpSpPr>
        <p:cxnSp>
          <p:nvCxnSpPr>
            <p:cNvPr id="134" name="Straight Connector 133"/>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7" name="Group 141"/>
          <p:cNvGrpSpPr>
            <a:grpSpLocks/>
          </p:cNvGrpSpPr>
          <p:nvPr/>
        </p:nvGrpSpPr>
        <p:grpSpPr bwMode="auto">
          <a:xfrm>
            <a:off x="6018213" y="4525963"/>
            <a:ext cx="969962" cy="1601787"/>
            <a:chOff x="3079798" y="1981201"/>
            <a:chExt cx="1631998" cy="2694885"/>
          </a:xfrm>
        </p:grpSpPr>
        <p:cxnSp>
          <p:nvCxnSpPr>
            <p:cNvPr id="143" name="Straight Connector 142"/>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8" name="Group 150"/>
          <p:cNvGrpSpPr>
            <a:grpSpLocks/>
          </p:cNvGrpSpPr>
          <p:nvPr/>
        </p:nvGrpSpPr>
        <p:grpSpPr bwMode="auto">
          <a:xfrm>
            <a:off x="2781300" y="1644650"/>
            <a:ext cx="4535488" cy="4014788"/>
            <a:chOff x="3851647" y="1427070"/>
            <a:chExt cx="4535195" cy="4014933"/>
          </a:xfrm>
        </p:grpSpPr>
        <p:sp>
          <p:nvSpPr>
            <p:cNvPr id="152" name="Oval 151"/>
            <p:cNvSpPr/>
            <p:nvPr/>
          </p:nvSpPr>
          <p:spPr>
            <a:xfrm>
              <a:off x="3851647" y="1436595"/>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3" name="Oval 152"/>
            <p:cNvSpPr/>
            <p:nvPr/>
          </p:nvSpPr>
          <p:spPr>
            <a:xfrm>
              <a:off x="5145376" y="1427070"/>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4" name="Oval 153"/>
            <p:cNvSpPr/>
            <p:nvPr/>
          </p:nvSpPr>
          <p:spPr>
            <a:xfrm>
              <a:off x="6440693" y="1436595"/>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5" name="Oval 154"/>
            <p:cNvSpPr/>
            <p:nvPr/>
          </p:nvSpPr>
          <p:spPr>
            <a:xfrm>
              <a:off x="7734421" y="1427070"/>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6" name="Oval 155"/>
            <p:cNvSpPr/>
            <p:nvPr/>
          </p:nvSpPr>
          <p:spPr>
            <a:xfrm>
              <a:off x="3851647" y="2555824"/>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7" name="Oval 156"/>
            <p:cNvSpPr/>
            <p:nvPr/>
          </p:nvSpPr>
          <p:spPr>
            <a:xfrm>
              <a:off x="5145376" y="2546298"/>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8" name="Oval 157"/>
            <p:cNvSpPr/>
            <p:nvPr/>
          </p:nvSpPr>
          <p:spPr>
            <a:xfrm>
              <a:off x="6440693" y="2555824"/>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9" name="Oval 158"/>
            <p:cNvSpPr/>
            <p:nvPr/>
          </p:nvSpPr>
          <p:spPr>
            <a:xfrm>
              <a:off x="7734421" y="2546298"/>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0" name="Oval 159"/>
            <p:cNvSpPr/>
            <p:nvPr/>
          </p:nvSpPr>
          <p:spPr>
            <a:xfrm>
              <a:off x="3851647" y="366870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1" name="Oval 160"/>
            <p:cNvSpPr/>
            <p:nvPr/>
          </p:nvSpPr>
          <p:spPr>
            <a:xfrm>
              <a:off x="5145376" y="3657589"/>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2" name="Oval 161"/>
            <p:cNvSpPr/>
            <p:nvPr/>
          </p:nvSpPr>
          <p:spPr>
            <a:xfrm>
              <a:off x="6440693" y="366870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3" name="Oval 162"/>
            <p:cNvSpPr/>
            <p:nvPr/>
          </p:nvSpPr>
          <p:spPr>
            <a:xfrm>
              <a:off x="7734421" y="3657589"/>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4" name="Oval 163"/>
            <p:cNvSpPr/>
            <p:nvPr/>
          </p:nvSpPr>
          <p:spPr>
            <a:xfrm>
              <a:off x="3851647" y="4789516"/>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5" name="Oval 164"/>
            <p:cNvSpPr/>
            <p:nvPr/>
          </p:nvSpPr>
          <p:spPr>
            <a:xfrm>
              <a:off x="5145376" y="477999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6" name="Oval 165"/>
            <p:cNvSpPr/>
            <p:nvPr/>
          </p:nvSpPr>
          <p:spPr>
            <a:xfrm>
              <a:off x="6440693" y="4789516"/>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7" name="Oval 166"/>
            <p:cNvSpPr/>
            <p:nvPr/>
          </p:nvSpPr>
          <p:spPr>
            <a:xfrm>
              <a:off x="7734421" y="477999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sp>
        <p:nvSpPr>
          <p:cNvPr id="168" name="TextBox 167"/>
          <p:cNvSpPr txBox="1"/>
          <p:nvPr/>
        </p:nvSpPr>
        <p:spPr>
          <a:xfrm>
            <a:off x="27320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3.0V</a:t>
            </a:r>
          </a:p>
        </p:txBody>
      </p:sp>
      <p:sp>
        <p:nvSpPr>
          <p:cNvPr id="169" name="TextBox 168"/>
          <p:cNvSpPr txBox="1"/>
          <p:nvPr/>
        </p:nvSpPr>
        <p:spPr>
          <a:xfrm>
            <a:off x="4035425"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3.8V</a:t>
            </a:r>
          </a:p>
        </p:txBody>
      </p:sp>
      <p:sp>
        <p:nvSpPr>
          <p:cNvPr id="170" name="TextBox 169"/>
          <p:cNvSpPr txBox="1"/>
          <p:nvPr/>
        </p:nvSpPr>
        <p:spPr>
          <a:xfrm>
            <a:off x="53228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3.9V</a:t>
            </a:r>
          </a:p>
        </p:txBody>
      </p:sp>
      <p:sp>
        <p:nvSpPr>
          <p:cNvPr id="171" name="TextBox 170"/>
          <p:cNvSpPr txBox="1"/>
          <p:nvPr/>
        </p:nvSpPr>
        <p:spPr>
          <a:xfrm>
            <a:off x="6610350"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4.8V</a:t>
            </a:r>
          </a:p>
        </p:txBody>
      </p:sp>
      <p:sp>
        <p:nvSpPr>
          <p:cNvPr id="172" name="TextBox 171"/>
          <p:cNvSpPr txBox="1"/>
          <p:nvPr/>
        </p:nvSpPr>
        <p:spPr>
          <a:xfrm>
            <a:off x="27320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73" name="TextBox 172"/>
          <p:cNvSpPr txBox="1"/>
          <p:nvPr/>
        </p:nvSpPr>
        <p:spPr>
          <a:xfrm>
            <a:off x="4035425"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2.9V</a:t>
            </a:r>
          </a:p>
        </p:txBody>
      </p:sp>
      <p:sp>
        <p:nvSpPr>
          <p:cNvPr id="174" name="TextBox 173"/>
          <p:cNvSpPr txBox="1"/>
          <p:nvPr/>
        </p:nvSpPr>
        <p:spPr>
          <a:xfrm>
            <a:off x="53228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2.4V</a:t>
            </a:r>
          </a:p>
        </p:txBody>
      </p:sp>
      <p:sp>
        <p:nvSpPr>
          <p:cNvPr id="175" name="TextBox 174"/>
          <p:cNvSpPr txBox="1"/>
          <p:nvPr/>
        </p:nvSpPr>
        <p:spPr>
          <a:xfrm>
            <a:off x="6610350"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2.1V</a:t>
            </a:r>
          </a:p>
        </p:txBody>
      </p:sp>
      <p:sp>
        <p:nvSpPr>
          <p:cNvPr id="176" name="TextBox 175"/>
          <p:cNvSpPr txBox="1"/>
          <p:nvPr/>
        </p:nvSpPr>
        <p:spPr>
          <a:xfrm>
            <a:off x="27336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2.2V</a:t>
            </a:r>
          </a:p>
        </p:txBody>
      </p:sp>
      <p:sp>
        <p:nvSpPr>
          <p:cNvPr id="177" name="TextBox 176"/>
          <p:cNvSpPr txBox="1"/>
          <p:nvPr/>
        </p:nvSpPr>
        <p:spPr>
          <a:xfrm>
            <a:off x="4037013"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178" name="TextBox 177"/>
          <p:cNvSpPr txBox="1"/>
          <p:nvPr/>
        </p:nvSpPr>
        <p:spPr>
          <a:xfrm>
            <a:off x="53244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4.6V</a:t>
            </a:r>
          </a:p>
        </p:txBody>
      </p:sp>
      <p:sp>
        <p:nvSpPr>
          <p:cNvPr id="179" name="TextBox 178"/>
          <p:cNvSpPr txBox="1"/>
          <p:nvPr/>
        </p:nvSpPr>
        <p:spPr>
          <a:xfrm>
            <a:off x="6611938"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1.8V</a:t>
            </a:r>
          </a:p>
        </p:txBody>
      </p:sp>
      <p:sp>
        <p:nvSpPr>
          <p:cNvPr id="180" name="TextBox 179"/>
          <p:cNvSpPr txBox="1"/>
          <p:nvPr/>
        </p:nvSpPr>
        <p:spPr>
          <a:xfrm>
            <a:off x="27320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81" name="TextBox 180"/>
          <p:cNvSpPr txBox="1"/>
          <p:nvPr/>
        </p:nvSpPr>
        <p:spPr>
          <a:xfrm>
            <a:off x="4035425"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2.3V</a:t>
            </a:r>
          </a:p>
        </p:txBody>
      </p:sp>
      <p:sp>
        <p:nvSpPr>
          <p:cNvPr id="182" name="TextBox 181"/>
          <p:cNvSpPr txBox="1"/>
          <p:nvPr/>
        </p:nvSpPr>
        <p:spPr>
          <a:xfrm>
            <a:off x="53228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1.9V</a:t>
            </a:r>
          </a:p>
        </p:txBody>
      </p:sp>
      <p:sp>
        <p:nvSpPr>
          <p:cNvPr id="183" name="TextBox 182"/>
          <p:cNvSpPr txBox="1"/>
          <p:nvPr/>
        </p:nvSpPr>
        <p:spPr>
          <a:xfrm>
            <a:off x="6610350"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188" name="TextBox 187"/>
          <p:cNvSpPr txBox="1"/>
          <p:nvPr/>
        </p:nvSpPr>
        <p:spPr>
          <a:xfrm>
            <a:off x="990600" y="6396038"/>
            <a:ext cx="7478713" cy="46196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Repeatedly read page 3 (or any page other than page 2)</a:t>
            </a:r>
          </a:p>
        </p:txBody>
      </p:sp>
      <p:sp>
        <p:nvSpPr>
          <p:cNvPr id="275496" name="Slide Number Placeholder 188"/>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C8181F-60E9-2445-9F07-EED147A49496}"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
        <p:nvSpPr>
          <p:cNvPr id="194" name="Rectangle 193"/>
          <p:cNvSpPr/>
          <p:nvPr/>
        </p:nvSpPr>
        <p:spPr>
          <a:xfrm>
            <a:off x="1676400" y="3875088"/>
            <a:ext cx="6096000"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Read (2.5V)</a:t>
            </a:r>
          </a:p>
        </p:txBody>
      </p:sp>
      <p:sp>
        <p:nvSpPr>
          <p:cNvPr id="195" name="Rectangle 194"/>
          <p:cNvSpPr/>
          <p:nvPr/>
        </p:nvSpPr>
        <p:spPr>
          <a:xfrm>
            <a:off x="1676400" y="2767013"/>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
        <p:nvSpPr>
          <p:cNvPr id="196" name="Rectangle 195"/>
          <p:cNvSpPr/>
          <p:nvPr/>
        </p:nvSpPr>
        <p:spPr>
          <a:xfrm>
            <a:off x="1676400" y="1646238"/>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
        <p:nvSpPr>
          <p:cNvPr id="197" name="Rectangle 196"/>
          <p:cNvSpPr/>
          <p:nvPr/>
        </p:nvSpPr>
        <p:spPr>
          <a:xfrm>
            <a:off x="1676400" y="4995863"/>
            <a:ext cx="6096000" cy="66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grpSp>
        <p:nvGrpSpPr>
          <p:cNvPr id="187" name="Group 186"/>
          <p:cNvGrpSpPr>
            <a:grpSpLocks/>
          </p:cNvGrpSpPr>
          <p:nvPr/>
        </p:nvGrpSpPr>
        <p:grpSpPr bwMode="auto">
          <a:xfrm>
            <a:off x="5473700" y="1643063"/>
            <a:ext cx="588963" cy="4011612"/>
            <a:chOff x="5474003" y="1643758"/>
            <a:chExt cx="588273" cy="4010786"/>
          </a:xfrm>
        </p:grpSpPr>
        <p:sp>
          <p:nvSpPr>
            <p:cNvPr id="186" name="Lightning Bolt 185"/>
            <p:cNvSpPr/>
            <p:nvPr/>
          </p:nvSpPr>
          <p:spPr>
            <a:xfrm>
              <a:off x="5474003" y="1643758"/>
              <a:ext cx="523261" cy="657090"/>
            </a:xfrm>
            <a:prstGeom prst="lightningBol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3" name="Lightning Bolt 192"/>
            <p:cNvSpPr/>
            <p:nvPr/>
          </p:nvSpPr>
          <p:spPr>
            <a:xfrm>
              <a:off x="5493031" y="2762715"/>
              <a:ext cx="524847" cy="657090"/>
            </a:xfrm>
            <a:prstGeom prst="lightningBol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Lightning Bolt 198"/>
            <p:cNvSpPr/>
            <p:nvPr/>
          </p:nvSpPr>
          <p:spPr>
            <a:xfrm>
              <a:off x="5539015" y="4997454"/>
              <a:ext cx="523261" cy="657090"/>
            </a:xfrm>
            <a:prstGeom prst="lightningBol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6" name="TextBox 215"/>
          <p:cNvSpPr txBox="1"/>
          <p:nvPr/>
        </p:nvSpPr>
        <p:spPr>
          <a:xfrm>
            <a:off x="7772400" y="17621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1</a:t>
            </a:r>
          </a:p>
        </p:txBody>
      </p:sp>
      <p:sp>
        <p:nvSpPr>
          <p:cNvPr id="217" name="TextBox 216"/>
          <p:cNvSpPr txBox="1"/>
          <p:nvPr/>
        </p:nvSpPr>
        <p:spPr>
          <a:xfrm>
            <a:off x="7772400" y="287337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2</a:t>
            </a:r>
          </a:p>
        </p:txBody>
      </p:sp>
      <p:sp>
        <p:nvSpPr>
          <p:cNvPr id="218" name="TextBox 217"/>
          <p:cNvSpPr txBox="1"/>
          <p:nvPr/>
        </p:nvSpPr>
        <p:spPr>
          <a:xfrm>
            <a:off x="7772400" y="40100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3</a:t>
            </a:r>
          </a:p>
        </p:txBody>
      </p:sp>
      <p:sp>
        <p:nvSpPr>
          <p:cNvPr id="219" name="TextBox 218"/>
          <p:cNvSpPr txBox="1"/>
          <p:nvPr/>
        </p:nvSpPr>
        <p:spPr>
          <a:xfrm>
            <a:off x="7772400" y="5100638"/>
            <a:ext cx="1004888"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4</a:t>
            </a:r>
          </a:p>
        </p:txBody>
      </p:sp>
      <p:sp>
        <p:nvSpPr>
          <p:cNvPr id="198" name="Rectangle 197"/>
          <p:cNvSpPr/>
          <p:nvPr/>
        </p:nvSpPr>
        <p:spPr>
          <a:xfrm>
            <a:off x="2655888" y="6146800"/>
            <a:ext cx="4757737" cy="3270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411738375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500"/>
                                        <p:tgtEl>
                                          <p:spTgt spid="1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7"/>
                                        </p:tgtEl>
                                        <p:attrNameLst>
                                          <p:attrName>style.visibility</p:attrName>
                                        </p:attrNameLst>
                                      </p:cBhvr>
                                      <p:to>
                                        <p:strVal val="visible"/>
                                      </p:to>
                                    </p:set>
                                    <p:animEffect transition="in" filter="fade">
                                      <p:cBhvr>
                                        <p:cTn id="12" dur="500"/>
                                        <p:tgtEl>
                                          <p:spTgt spid="19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5"/>
                                        </p:tgtEl>
                                        <p:attrNameLst>
                                          <p:attrName>style.visibility</p:attrName>
                                        </p:attrNameLst>
                                      </p:cBhvr>
                                      <p:to>
                                        <p:strVal val="visible"/>
                                      </p:to>
                                    </p:set>
                                    <p:animEffect transition="in" filter="fade">
                                      <p:cBhvr>
                                        <p:cTn id="15" dur="500"/>
                                        <p:tgtEl>
                                          <p:spTgt spid="19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6"/>
                                        </p:tgtEl>
                                        <p:attrNameLst>
                                          <p:attrName>style.visibility</p:attrName>
                                        </p:attrNameLst>
                                      </p:cBhvr>
                                      <p:to>
                                        <p:strVal val="visible"/>
                                      </p:to>
                                    </p:set>
                                    <p:animEffect transition="in" filter="fade">
                                      <p:cBhvr>
                                        <p:cTn id="18" dur="500"/>
                                        <p:tgtEl>
                                          <p:spTgt spid="19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fade">
                                      <p:cBhvr>
                                        <p:cTn id="21" dur="500"/>
                                        <p:tgtEl>
                                          <p:spTgt spid="19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grpId="1" nodeType="clickEffect">
                                  <p:stCondLst>
                                    <p:cond delay="0"/>
                                  </p:stCondLst>
                                  <p:childTnLst>
                                    <p:animEffect transition="out" filter="fade">
                                      <p:cBhvr>
                                        <p:cTn id="25" dur="500"/>
                                        <p:tgtEl>
                                          <p:spTgt spid="197"/>
                                        </p:tgtEl>
                                      </p:cBhvr>
                                    </p:animEffect>
                                    <p:set>
                                      <p:cBhvr>
                                        <p:cTn id="26" dur="1" fill="hold">
                                          <p:stCondLst>
                                            <p:cond delay="499"/>
                                          </p:stCondLst>
                                        </p:cTn>
                                        <p:tgtEl>
                                          <p:spTgt spid="19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95"/>
                                        </p:tgtEl>
                                      </p:cBhvr>
                                    </p:animEffect>
                                    <p:set>
                                      <p:cBhvr>
                                        <p:cTn id="29" dur="1" fill="hold">
                                          <p:stCondLst>
                                            <p:cond delay="499"/>
                                          </p:stCondLst>
                                        </p:cTn>
                                        <p:tgtEl>
                                          <p:spTgt spid="19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96"/>
                                        </p:tgtEl>
                                      </p:cBhvr>
                                    </p:animEffect>
                                    <p:set>
                                      <p:cBhvr>
                                        <p:cTn id="32" dur="1" fill="hold">
                                          <p:stCondLst>
                                            <p:cond delay="499"/>
                                          </p:stCondLst>
                                        </p:cTn>
                                        <p:tgtEl>
                                          <p:spTgt spid="196"/>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94"/>
                                        </p:tgtEl>
                                      </p:cBhvr>
                                    </p:animEffect>
                                    <p:set>
                                      <p:cBhvr>
                                        <p:cTn id="35" dur="1" fill="hold">
                                          <p:stCondLst>
                                            <p:cond delay="499"/>
                                          </p:stCondLst>
                                        </p:cTn>
                                        <p:tgtEl>
                                          <p:spTgt spid="194"/>
                                        </p:tgtEl>
                                        <p:attrNameLst>
                                          <p:attrName>style.visibility</p:attrName>
                                        </p:attrNameLst>
                                      </p:cBhvr>
                                      <p:to>
                                        <p:strVal val="hidden"/>
                                      </p:to>
                                    </p:set>
                                  </p:childTnLst>
                                </p:cTn>
                              </p:par>
                            </p:childTnLst>
                          </p:cTn>
                        </p:par>
                        <p:par>
                          <p:cTn id="36" fill="hold" nodeType="afterGroup">
                            <p:stCondLst>
                              <p:cond delay="500"/>
                            </p:stCondLst>
                            <p:childTnLst>
                              <p:par>
                                <p:cTn id="37" presetID="10" presetClass="entr" presetSubtype="0" fill="hold" grpId="2" nodeType="afterEffect">
                                  <p:stCondLst>
                                    <p:cond delay="0"/>
                                  </p:stCondLst>
                                  <p:childTnLst>
                                    <p:set>
                                      <p:cBhvr>
                                        <p:cTn id="38" dur="1" fill="hold">
                                          <p:stCondLst>
                                            <p:cond delay="0"/>
                                          </p:stCondLst>
                                        </p:cTn>
                                        <p:tgtEl>
                                          <p:spTgt spid="197"/>
                                        </p:tgtEl>
                                        <p:attrNameLst>
                                          <p:attrName>style.visibility</p:attrName>
                                        </p:attrNameLst>
                                      </p:cBhvr>
                                      <p:to>
                                        <p:strVal val="visible"/>
                                      </p:to>
                                    </p:set>
                                    <p:animEffect transition="in" filter="fade">
                                      <p:cBhvr>
                                        <p:cTn id="39" dur="500"/>
                                        <p:tgtEl>
                                          <p:spTgt spid="197"/>
                                        </p:tgtEl>
                                      </p:cBhvr>
                                    </p:animEffect>
                                  </p:childTnLst>
                                </p:cTn>
                              </p:par>
                              <p:par>
                                <p:cTn id="40" presetID="10" presetClass="entr" presetSubtype="0" fill="hold" grpId="2" nodeType="withEffect">
                                  <p:stCondLst>
                                    <p:cond delay="0"/>
                                  </p:stCondLst>
                                  <p:childTnLst>
                                    <p:set>
                                      <p:cBhvr>
                                        <p:cTn id="41" dur="1" fill="hold">
                                          <p:stCondLst>
                                            <p:cond delay="0"/>
                                          </p:stCondLst>
                                        </p:cTn>
                                        <p:tgtEl>
                                          <p:spTgt spid="195"/>
                                        </p:tgtEl>
                                        <p:attrNameLst>
                                          <p:attrName>style.visibility</p:attrName>
                                        </p:attrNameLst>
                                      </p:cBhvr>
                                      <p:to>
                                        <p:strVal val="visible"/>
                                      </p:to>
                                    </p:set>
                                    <p:animEffect transition="in" filter="fade">
                                      <p:cBhvr>
                                        <p:cTn id="42" dur="500"/>
                                        <p:tgtEl>
                                          <p:spTgt spid="195"/>
                                        </p:tgtEl>
                                      </p:cBhvr>
                                    </p:animEffect>
                                  </p:childTnLst>
                                </p:cTn>
                              </p:par>
                              <p:par>
                                <p:cTn id="43" presetID="10" presetClass="entr" presetSubtype="0" fill="hold" grpId="2" nodeType="withEffect">
                                  <p:stCondLst>
                                    <p:cond delay="0"/>
                                  </p:stCondLst>
                                  <p:childTnLst>
                                    <p:set>
                                      <p:cBhvr>
                                        <p:cTn id="44" dur="1" fill="hold">
                                          <p:stCondLst>
                                            <p:cond delay="0"/>
                                          </p:stCondLst>
                                        </p:cTn>
                                        <p:tgtEl>
                                          <p:spTgt spid="196"/>
                                        </p:tgtEl>
                                        <p:attrNameLst>
                                          <p:attrName>style.visibility</p:attrName>
                                        </p:attrNameLst>
                                      </p:cBhvr>
                                      <p:to>
                                        <p:strVal val="visible"/>
                                      </p:to>
                                    </p:set>
                                    <p:animEffect transition="in" filter="fade">
                                      <p:cBhvr>
                                        <p:cTn id="45" dur="500"/>
                                        <p:tgtEl>
                                          <p:spTgt spid="196"/>
                                        </p:tgtEl>
                                      </p:cBhvr>
                                    </p:animEffect>
                                  </p:childTnLst>
                                </p:cTn>
                              </p:par>
                              <p:par>
                                <p:cTn id="46" presetID="10" presetClass="entr" presetSubtype="0" fill="hold" grpId="2" nodeType="withEffect">
                                  <p:stCondLst>
                                    <p:cond delay="0"/>
                                  </p:stCondLst>
                                  <p:childTnLst>
                                    <p:set>
                                      <p:cBhvr>
                                        <p:cTn id="47" dur="1" fill="hold">
                                          <p:stCondLst>
                                            <p:cond delay="0"/>
                                          </p:stCondLst>
                                        </p:cTn>
                                        <p:tgtEl>
                                          <p:spTgt spid="194"/>
                                        </p:tgtEl>
                                        <p:attrNameLst>
                                          <p:attrName>style.visibility</p:attrName>
                                        </p:attrNameLst>
                                      </p:cBhvr>
                                      <p:to>
                                        <p:strVal val="visible"/>
                                      </p:to>
                                    </p:set>
                                    <p:animEffect transition="in" filter="fade">
                                      <p:cBhvr>
                                        <p:cTn id="48" dur="500"/>
                                        <p:tgtEl>
                                          <p:spTgt spid="194"/>
                                        </p:tgtEl>
                                      </p:cBhvr>
                                    </p:animEffect>
                                  </p:childTnLst>
                                </p:cTn>
                              </p:par>
                            </p:childTnLst>
                          </p:cTn>
                        </p:par>
                        <p:par>
                          <p:cTn id="49" fill="hold" nodeType="afterGroup">
                            <p:stCondLst>
                              <p:cond delay="1000"/>
                            </p:stCondLst>
                            <p:childTnLst>
                              <p:par>
                                <p:cTn id="50" presetID="10" presetClass="exit" presetSubtype="0" fill="hold" grpId="3" nodeType="afterEffect">
                                  <p:stCondLst>
                                    <p:cond delay="0"/>
                                  </p:stCondLst>
                                  <p:childTnLst>
                                    <p:animEffect transition="out" filter="fade">
                                      <p:cBhvr>
                                        <p:cTn id="51" dur="500"/>
                                        <p:tgtEl>
                                          <p:spTgt spid="197"/>
                                        </p:tgtEl>
                                      </p:cBhvr>
                                    </p:animEffect>
                                    <p:set>
                                      <p:cBhvr>
                                        <p:cTn id="52" dur="1" fill="hold">
                                          <p:stCondLst>
                                            <p:cond delay="499"/>
                                          </p:stCondLst>
                                        </p:cTn>
                                        <p:tgtEl>
                                          <p:spTgt spid="197"/>
                                        </p:tgtEl>
                                        <p:attrNameLst>
                                          <p:attrName>style.visibility</p:attrName>
                                        </p:attrNameLst>
                                      </p:cBhvr>
                                      <p:to>
                                        <p:strVal val="hidden"/>
                                      </p:to>
                                    </p:set>
                                  </p:childTnLst>
                                </p:cTn>
                              </p:par>
                              <p:par>
                                <p:cTn id="53" presetID="10" presetClass="exit" presetSubtype="0" fill="hold" grpId="3" nodeType="withEffect">
                                  <p:stCondLst>
                                    <p:cond delay="0"/>
                                  </p:stCondLst>
                                  <p:childTnLst>
                                    <p:animEffect transition="out" filter="fade">
                                      <p:cBhvr>
                                        <p:cTn id="54" dur="500"/>
                                        <p:tgtEl>
                                          <p:spTgt spid="195"/>
                                        </p:tgtEl>
                                      </p:cBhvr>
                                    </p:animEffect>
                                    <p:set>
                                      <p:cBhvr>
                                        <p:cTn id="55" dur="1" fill="hold">
                                          <p:stCondLst>
                                            <p:cond delay="499"/>
                                          </p:stCondLst>
                                        </p:cTn>
                                        <p:tgtEl>
                                          <p:spTgt spid="195"/>
                                        </p:tgtEl>
                                        <p:attrNameLst>
                                          <p:attrName>style.visibility</p:attrName>
                                        </p:attrNameLst>
                                      </p:cBhvr>
                                      <p:to>
                                        <p:strVal val="hidden"/>
                                      </p:to>
                                    </p:set>
                                  </p:childTnLst>
                                </p:cTn>
                              </p:par>
                              <p:par>
                                <p:cTn id="56" presetID="10" presetClass="exit" presetSubtype="0" fill="hold" grpId="3" nodeType="withEffect">
                                  <p:stCondLst>
                                    <p:cond delay="0"/>
                                  </p:stCondLst>
                                  <p:childTnLst>
                                    <p:animEffect transition="out" filter="fade">
                                      <p:cBhvr>
                                        <p:cTn id="57" dur="500"/>
                                        <p:tgtEl>
                                          <p:spTgt spid="196"/>
                                        </p:tgtEl>
                                      </p:cBhvr>
                                    </p:animEffect>
                                    <p:set>
                                      <p:cBhvr>
                                        <p:cTn id="58" dur="1" fill="hold">
                                          <p:stCondLst>
                                            <p:cond delay="499"/>
                                          </p:stCondLst>
                                        </p:cTn>
                                        <p:tgtEl>
                                          <p:spTgt spid="196"/>
                                        </p:tgtEl>
                                        <p:attrNameLst>
                                          <p:attrName>style.visibility</p:attrName>
                                        </p:attrNameLst>
                                      </p:cBhvr>
                                      <p:to>
                                        <p:strVal val="hidden"/>
                                      </p:to>
                                    </p:set>
                                  </p:childTnLst>
                                </p:cTn>
                              </p:par>
                              <p:par>
                                <p:cTn id="59" presetID="10" presetClass="exit" presetSubtype="0" fill="hold" grpId="3" nodeType="withEffect">
                                  <p:stCondLst>
                                    <p:cond delay="0"/>
                                  </p:stCondLst>
                                  <p:childTnLst>
                                    <p:animEffect transition="out" filter="fade">
                                      <p:cBhvr>
                                        <p:cTn id="60" dur="500"/>
                                        <p:tgtEl>
                                          <p:spTgt spid="194"/>
                                        </p:tgtEl>
                                      </p:cBhvr>
                                    </p:animEffect>
                                    <p:set>
                                      <p:cBhvr>
                                        <p:cTn id="61" dur="1" fill="hold">
                                          <p:stCondLst>
                                            <p:cond delay="499"/>
                                          </p:stCondLst>
                                        </p:cTn>
                                        <p:tgtEl>
                                          <p:spTgt spid="194"/>
                                        </p:tgtEl>
                                        <p:attrNameLst>
                                          <p:attrName>style.visibility</p:attrName>
                                        </p:attrNameLst>
                                      </p:cBhvr>
                                      <p:to>
                                        <p:strVal val="hidden"/>
                                      </p:to>
                                    </p:set>
                                  </p:childTnLst>
                                </p:cTn>
                              </p:par>
                            </p:childTnLst>
                          </p:cTn>
                        </p:par>
                        <p:par>
                          <p:cTn id="62" fill="hold" nodeType="afterGroup">
                            <p:stCondLst>
                              <p:cond delay="1500"/>
                            </p:stCondLst>
                            <p:childTnLst>
                              <p:par>
                                <p:cTn id="63" presetID="10" presetClass="entr" presetSubtype="0" fill="hold" grpId="4" nodeType="afterEffect">
                                  <p:stCondLst>
                                    <p:cond delay="0"/>
                                  </p:stCondLst>
                                  <p:childTnLst>
                                    <p:set>
                                      <p:cBhvr>
                                        <p:cTn id="64" dur="1" fill="hold">
                                          <p:stCondLst>
                                            <p:cond delay="0"/>
                                          </p:stCondLst>
                                        </p:cTn>
                                        <p:tgtEl>
                                          <p:spTgt spid="197"/>
                                        </p:tgtEl>
                                        <p:attrNameLst>
                                          <p:attrName>style.visibility</p:attrName>
                                        </p:attrNameLst>
                                      </p:cBhvr>
                                      <p:to>
                                        <p:strVal val="visible"/>
                                      </p:to>
                                    </p:set>
                                    <p:animEffect transition="in" filter="fade">
                                      <p:cBhvr>
                                        <p:cTn id="65" dur="500"/>
                                        <p:tgtEl>
                                          <p:spTgt spid="197"/>
                                        </p:tgtEl>
                                      </p:cBhvr>
                                    </p:animEffect>
                                  </p:childTnLst>
                                </p:cTn>
                              </p:par>
                              <p:par>
                                <p:cTn id="66" presetID="10" presetClass="entr" presetSubtype="0" fill="hold" grpId="4" nodeType="withEffect">
                                  <p:stCondLst>
                                    <p:cond delay="0"/>
                                  </p:stCondLst>
                                  <p:childTnLst>
                                    <p:set>
                                      <p:cBhvr>
                                        <p:cTn id="67" dur="1" fill="hold">
                                          <p:stCondLst>
                                            <p:cond delay="0"/>
                                          </p:stCondLst>
                                        </p:cTn>
                                        <p:tgtEl>
                                          <p:spTgt spid="195"/>
                                        </p:tgtEl>
                                        <p:attrNameLst>
                                          <p:attrName>style.visibility</p:attrName>
                                        </p:attrNameLst>
                                      </p:cBhvr>
                                      <p:to>
                                        <p:strVal val="visible"/>
                                      </p:to>
                                    </p:set>
                                    <p:animEffect transition="in" filter="fade">
                                      <p:cBhvr>
                                        <p:cTn id="68" dur="500"/>
                                        <p:tgtEl>
                                          <p:spTgt spid="195"/>
                                        </p:tgtEl>
                                      </p:cBhvr>
                                    </p:animEffect>
                                  </p:childTnLst>
                                </p:cTn>
                              </p:par>
                              <p:par>
                                <p:cTn id="69" presetID="10" presetClass="entr" presetSubtype="0" fill="hold" grpId="4" nodeType="withEffect">
                                  <p:stCondLst>
                                    <p:cond delay="0"/>
                                  </p:stCondLst>
                                  <p:childTnLst>
                                    <p:set>
                                      <p:cBhvr>
                                        <p:cTn id="70" dur="1" fill="hold">
                                          <p:stCondLst>
                                            <p:cond delay="0"/>
                                          </p:stCondLst>
                                        </p:cTn>
                                        <p:tgtEl>
                                          <p:spTgt spid="196"/>
                                        </p:tgtEl>
                                        <p:attrNameLst>
                                          <p:attrName>style.visibility</p:attrName>
                                        </p:attrNameLst>
                                      </p:cBhvr>
                                      <p:to>
                                        <p:strVal val="visible"/>
                                      </p:to>
                                    </p:set>
                                    <p:animEffect transition="in" filter="fade">
                                      <p:cBhvr>
                                        <p:cTn id="71" dur="500"/>
                                        <p:tgtEl>
                                          <p:spTgt spid="196"/>
                                        </p:tgtEl>
                                      </p:cBhvr>
                                    </p:animEffect>
                                  </p:childTnLst>
                                </p:cTn>
                              </p:par>
                              <p:par>
                                <p:cTn id="72" presetID="10" presetClass="entr" presetSubtype="0" fill="hold" grpId="4" nodeType="withEffect">
                                  <p:stCondLst>
                                    <p:cond delay="0"/>
                                  </p:stCondLst>
                                  <p:childTnLst>
                                    <p:set>
                                      <p:cBhvr>
                                        <p:cTn id="73" dur="1" fill="hold">
                                          <p:stCondLst>
                                            <p:cond delay="0"/>
                                          </p:stCondLst>
                                        </p:cTn>
                                        <p:tgtEl>
                                          <p:spTgt spid="194"/>
                                        </p:tgtEl>
                                        <p:attrNameLst>
                                          <p:attrName>style.visibility</p:attrName>
                                        </p:attrNameLst>
                                      </p:cBhvr>
                                      <p:to>
                                        <p:strVal val="visible"/>
                                      </p:to>
                                    </p:set>
                                    <p:animEffect transition="in" filter="fade">
                                      <p:cBhvr>
                                        <p:cTn id="74" dur="500"/>
                                        <p:tgtEl>
                                          <p:spTgt spid="194"/>
                                        </p:tgtEl>
                                      </p:cBhvr>
                                    </p:animEffect>
                                  </p:childTnLst>
                                </p:cTn>
                              </p:par>
                            </p:childTnLst>
                          </p:cTn>
                        </p:par>
                        <p:par>
                          <p:cTn id="75" fill="hold" nodeType="afterGroup">
                            <p:stCondLst>
                              <p:cond delay="2000"/>
                            </p:stCondLst>
                            <p:childTnLst>
                              <p:par>
                                <p:cTn id="76" presetID="10" presetClass="entr" presetSubtype="0" fill="hold" nodeType="afterEffect">
                                  <p:stCondLst>
                                    <p:cond delay="0"/>
                                  </p:stCondLst>
                                  <p:childTnLst>
                                    <p:set>
                                      <p:cBhvr>
                                        <p:cTn id="77" dur="1" fill="hold">
                                          <p:stCondLst>
                                            <p:cond delay="0"/>
                                          </p:stCondLst>
                                        </p:cTn>
                                        <p:tgtEl>
                                          <p:spTgt spid="187"/>
                                        </p:tgtEl>
                                        <p:attrNameLst>
                                          <p:attrName>style.visibility</p:attrName>
                                        </p:attrNameLst>
                                      </p:cBhvr>
                                      <p:to>
                                        <p:strVal val="visible"/>
                                      </p:to>
                                    </p:set>
                                    <p:animEffect transition="in" filter="fade">
                                      <p:cBhvr>
                                        <p:cTn id="78"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P spid="194" grpId="0" animBg="1"/>
      <p:bldP spid="194" grpId="1" animBg="1"/>
      <p:bldP spid="194" grpId="2" animBg="1"/>
      <p:bldP spid="194" grpId="3" animBg="1"/>
      <p:bldP spid="194" grpId="4" animBg="1"/>
      <p:bldP spid="195" grpId="0" animBg="1"/>
      <p:bldP spid="195" grpId="1" animBg="1"/>
      <p:bldP spid="195" grpId="2" animBg="1"/>
      <p:bldP spid="195" grpId="3" animBg="1"/>
      <p:bldP spid="195" grpId="4" animBg="1"/>
      <p:bldP spid="196" grpId="0" animBg="1"/>
      <p:bldP spid="196" grpId="1" animBg="1"/>
      <p:bldP spid="196" grpId="2" animBg="1"/>
      <p:bldP spid="196" grpId="3" animBg="1"/>
      <p:bldP spid="196" grpId="4" animBg="1"/>
      <p:bldP spid="197" grpId="0" animBg="1"/>
      <p:bldP spid="197" grpId="1" animBg="1"/>
      <p:bldP spid="197" grpId="2" animBg="1"/>
      <p:bldP spid="197" grpId="3" animBg="1"/>
      <p:bldP spid="197" grpId="4"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183"/>
          <p:cNvSpPr/>
          <p:nvPr/>
        </p:nvSpPr>
        <p:spPr>
          <a:xfrm>
            <a:off x="2655888" y="6146800"/>
            <a:ext cx="4757737" cy="3270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77506" name="Group 6"/>
          <p:cNvGrpSpPr>
            <a:grpSpLocks/>
          </p:cNvGrpSpPr>
          <p:nvPr/>
        </p:nvGrpSpPr>
        <p:grpSpPr bwMode="auto">
          <a:xfrm>
            <a:off x="2135188" y="1182688"/>
            <a:ext cx="969962" cy="1601787"/>
            <a:chOff x="3079798" y="1981201"/>
            <a:chExt cx="1631998" cy="2694885"/>
          </a:xfrm>
        </p:grpSpPr>
        <p:cxnSp>
          <p:nvCxnSpPr>
            <p:cNvPr id="8" name="Straight Connector 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07" name="Group 15"/>
          <p:cNvGrpSpPr>
            <a:grpSpLocks/>
          </p:cNvGrpSpPr>
          <p:nvPr/>
        </p:nvGrpSpPr>
        <p:grpSpPr bwMode="auto">
          <a:xfrm>
            <a:off x="3429000" y="1173163"/>
            <a:ext cx="971550" cy="1601787"/>
            <a:chOff x="3079798" y="1981201"/>
            <a:chExt cx="1631998" cy="2694885"/>
          </a:xfrm>
        </p:grpSpPr>
        <p:cxnSp>
          <p:nvCxnSpPr>
            <p:cNvPr id="17" name="Straight Connector 16"/>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08" name="Group 24"/>
          <p:cNvGrpSpPr>
            <a:grpSpLocks/>
          </p:cNvGrpSpPr>
          <p:nvPr/>
        </p:nvGrpSpPr>
        <p:grpSpPr bwMode="auto">
          <a:xfrm>
            <a:off x="4724400" y="1182688"/>
            <a:ext cx="969963" cy="1601787"/>
            <a:chOff x="3079798" y="1981201"/>
            <a:chExt cx="1631998" cy="2694885"/>
          </a:xfrm>
        </p:grpSpPr>
        <p:cxnSp>
          <p:nvCxnSpPr>
            <p:cNvPr id="26" name="Straight Connector 2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09" name="Group 33"/>
          <p:cNvGrpSpPr>
            <a:grpSpLocks/>
          </p:cNvGrpSpPr>
          <p:nvPr/>
        </p:nvGrpSpPr>
        <p:grpSpPr bwMode="auto">
          <a:xfrm>
            <a:off x="6018213" y="1173163"/>
            <a:ext cx="969962" cy="1601787"/>
            <a:chOff x="3079798" y="1981201"/>
            <a:chExt cx="1631998" cy="2694885"/>
          </a:xfrm>
        </p:grpSpPr>
        <p:cxnSp>
          <p:nvCxnSpPr>
            <p:cNvPr id="35" name="Straight Connector 3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0" name="Group 42"/>
          <p:cNvGrpSpPr>
            <a:grpSpLocks/>
          </p:cNvGrpSpPr>
          <p:nvPr/>
        </p:nvGrpSpPr>
        <p:grpSpPr bwMode="auto">
          <a:xfrm>
            <a:off x="2135188" y="2301875"/>
            <a:ext cx="969962" cy="1601788"/>
            <a:chOff x="3079798" y="1981201"/>
            <a:chExt cx="1631998" cy="2694885"/>
          </a:xfrm>
        </p:grpSpPr>
        <p:cxnSp>
          <p:nvCxnSpPr>
            <p:cNvPr id="44" name="Straight Connector 43"/>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1" name="Group 51"/>
          <p:cNvGrpSpPr>
            <a:grpSpLocks/>
          </p:cNvGrpSpPr>
          <p:nvPr/>
        </p:nvGrpSpPr>
        <p:grpSpPr bwMode="auto">
          <a:xfrm>
            <a:off x="3429000" y="2292350"/>
            <a:ext cx="971550" cy="1601788"/>
            <a:chOff x="3079798" y="1981201"/>
            <a:chExt cx="1631998" cy="2694885"/>
          </a:xfrm>
        </p:grpSpPr>
        <p:cxnSp>
          <p:nvCxnSpPr>
            <p:cNvPr id="53" name="Straight Connector 52"/>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2" name="Group 60"/>
          <p:cNvGrpSpPr>
            <a:grpSpLocks/>
          </p:cNvGrpSpPr>
          <p:nvPr/>
        </p:nvGrpSpPr>
        <p:grpSpPr bwMode="auto">
          <a:xfrm>
            <a:off x="4724400" y="2301875"/>
            <a:ext cx="969963" cy="1601788"/>
            <a:chOff x="3079798" y="1981201"/>
            <a:chExt cx="1631998" cy="2694885"/>
          </a:xfrm>
        </p:grpSpPr>
        <p:cxnSp>
          <p:nvCxnSpPr>
            <p:cNvPr id="62" name="Straight Connector 6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3" name="Group 69"/>
          <p:cNvGrpSpPr>
            <a:grpSpLocks/>
          </p:cNvGrpSpPr>
          <p:nvPr/>
        </p:nvGrpSpPr>
        <p:grpSpPr bwMode="auto">
          <a:xfrm>
            <a:off x="6018213" y="2292350"/>
            <a:ext cx="969962" cy="1601788"/>
            <a:chOff x="3079798" y="1981201"/>
            <a:chExt cx="1631998" cy="2694885"/>
          </a:xfrm>
        </p:grpSpPr>
        <p:cxnSp>
          <p:nvCxnSpPr>
            <p:cNvPr id="71" name="Straight Connector 70"/>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4" name="Group 78"/>
          <p:cNvGrpSpPr>
            <a:grpSpLocks/>
          </p:cNvGrpSpPr>
          <p:nvPr/>
        </p:nvGrpSpPr>
        <p:grpSpPr bwMode="auto">
          <a:xfrm>
            <a:off x="2135188" y="3414713"/>
            <a:ext cx="969962" cy="1601787"/>
            <a:chOff x="3079798" y="1981201"/>
            <a:chExt cx="1631998" cy="2694885"/>
          </a:xfrm>
        </p:grpSpPr>
        <p:cxnSp>
          <p:nvCxnSpPr>
            <p:cNvPr id="80" name="Straight Connector 79"/>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5" name="Group 87"/>
          <p:cNvGrpSpPr>
            <a:grpSpLocks/>
          </p:cNvGrpSpPr>
          <p:nvPr/>
        </p:nvGrpSpPr>
        <p:grpSpPr bwMode="auto">
          <a:xfrm>
            <a:off x="3429000" y="3403600"/>
            <a:ext cx="971550" cy="1601788"/>
            <a:chOff x="3079798" y="1981201"/>
            <a:chExt cx="1631998" cy="2694885"/>
          </a:xfrm>
        </p:grpSpPr>
        <p:cxnSp>
          <p:nvCxnSpPr>
            <p:cNvPr id="89" name="Straight Connector 88"/>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6" name="Group 96"/>
          <p:cNvGrpSpPr>
            <a:grpSpLocks/>
          </p:cNvGrpSpPr>
          <p:nvPr/>
        </p:nvGrpSpPr>
        <p:grpSpPr bwMode="auto">
          <a:xfrm>
            <a:off x="4724400" y="3414713"/>
            <a:ext cx="969963" cy="1601787"/>
            <a:chOff x="3079798" y="1981201"/>
            <a:chExt cx="1631998" cy="2694885"/>
          </a:xfrm>
        </p:grpSpPr>
        <p:cxnSp>
          <p:nvCxnSpPr>
            <p:cNvPr id="98" name="Straight Connector 9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7" name="Group 105"/>
          <p:cNvGrpSpPr>
            <a:grpSpLocks/>
          </p:cNvGrpSpPr>
          <p:nvPr/>
        </p:nvGrpSpPr>
        <p:grpSpPr bwMode="auto">
          <a:xfrm>
            <a:off x="6018213" y="3403600"/>
            <a:ext cx="969962" cy="1601788"/>
            <a:chOff x="3079798" y="1981201"/>
            <a:chExt cx="1631998" cy="2694885"/>
          </a:xfrm>
        </p:grpSpPr>
        <p:cxnSp>
          <p:nvCxnSpPr>
            <p:cNvPr id="107" name="Straight Connector 106"/>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8" name="Group 114"/>
          <p:cNvGrpSpPr>
            <a:grpSpLocks/>
          </p:cNvGrpSpPr>
          <p:nvPr/>
        </p:nvGrpSpPr>
        <p:grpSpPr bwMode="auto">
          <a:xfrm>
            <a:off x="2135188" y="4535488"/>
            <a:ext cx="969962" cy="1601787"/>
            <a:chOff x="3079798" y="1981201"/>
            <a:chExt cx="1631998" cy="2694885"/>
          </a:xfrm>
        </p:grpSpPr>
        <p:cxnSp>
          <p:nvCxnSpPr>
            <p:cNvPr id="116" name="Straight Connector 11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9" name="Group 123"/>
          <p:cNvGrpSpPr>
            <a:grpSpLocks/>
          </p:cNvGrpSpPr>
          <p:nvPr/>
        </p:nvGrpSpPr>
        <p:grpSpPr bwMode="auto">
          <a:xfrm>
            <a:off x="3429000" y="4525963"/>
            <a:ext cx="971550" cy="1601787"/>
            <a:chOff x="3079798" y="1981201"/>
            <a:chExt cx="1631998" cy="2694885"/>
          </a:xfrm>
        </p:grpSpPr>
        <p:cxnSp>
          <p:nvCxnSpPr>
            <p:cNvPr id="125" name="Straight Connector 12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20" name="Group 132"/>
          <p:cNvGrpSpPr>
            <a:grpSpLocks/>
          </p:cNvGrpSpPr>
          <p:nvPr/>
        </p:nvGrpSpPr>
        <p:grpSpPr bwMode="auto">
          <a:xfrm>
            <a:off x="4724400" y="4535488"/>
            <a:ext cx="969963" cy="1601787"/>
            <a:chOff x="3079798" y="1981201"/>
            <a:chExt cx="1631998" cy="2694885"/>
          </a:xfrm>
        </p:grpSpPr>
        <p:cxnSp>
          <p:nvCxnSpPr>
            <p:cNvPr id="134" name="Straight Connector 133"/>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21" name="Group 141"/>
          <p:cNvGrpSpPr>
            <a:grpSpLocks/>
          </p:cNvGrpSpPr>
          <p:nvPr/>
        </p:nvGrpSpPr>
        <p:grpSpPr bwMode="auto">
          <a:xfrm>
            <a:off x="6018213" y="4525963"/>
            <a:ext cx="969962" cy="1601787"/>
            <a:chOff x="3079798" y="1981201"/>
            <a:chExt cx="1631998" cy="2694885"/>
          </a:xfrm>
        </p:grpSpPr>
        <p:cxnSp>
          <p:nvCxnSpPr>
            <p:cNvPr id="143" name="Straight Connector 142"/>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6" name="Straight Arrow Connector 205"/>
          <p:cNvCxnSpPr/>
          <p:nvPr/>
        </p:nvCxnSpPr>
        <p:spPr>
          <a:xfrm>
            <a:off x="6973888" y="1165225"/>
            <a:ext cx="4762" cy="502920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p:nvPr/>
        </p:nvCxnSpPr>
        <p:spPr>
          <a:xfrm>
            <a:off x="4384675" y="1165225"/>
            <a:ext cx="4763" cy="1644650"/>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94038" y="1152525"/>
            <a:ext cx="4762" cy="1646238"/>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a:endCxn id="158" idx="0"/>
          </p:cNvCxnSpPr>
          <p:nvPr/>
        </p:nvCxnSpPr>
        <p:spPr>
          <a:xfrm>
            <a:off x="5694363" y="1173163"/>
            <a:ext cx="3175" cy="1600200"/>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10" name="TextBox 209"/>
          <p:cNvSpPr txBox="1"/>
          <p:nvPr/>
        </p:nvSpPr>
        <p:spPr>
          <a:xfrm>
            <a:off x="254000" y="2657475"/>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read</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2.5 V</a:t>
            </a:r>
          </a:p>
        </p:txBody>
      </p:sp>
      <p:sp>
        <p:nvSpPr>
          <p:cNvPr id="211" name="TextBox 210"/>
          <p:cNvSpPr txBox="1"/>
          <p:nvPr/>
        </p:nvSpPr>
        <p:spPr>
          <a:xfrm>
            <a:off x="254000" y="1530350"/>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12" name="TextBox 211"/>
          <p:cNvSpPr txBox="1"/>
          <p:nvPr/>
        </p:nvSpPr>
        <p:spPr>
          <a:xfrm>
            <a:off x="254000" y="3751263"/>
            <a:ext cx="1835150"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13" name="TextBox 212"/>
          <p:cNvSpPr txBox="1"/>
          <p:nvPr/>
        </p:nvSpPr>
        <p:spPr>
          <a:xfrm>
            <a:off x="254000" y="4862513"/>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14" name="TextBox 213"/>
          <p:cNvSpPr txBox="1"/>
          <p:nvPr/>
        </p:nvSpPr>
        <p:spPr>
          <a:xfrm>
            <a:off x="5272088" y="6016625"/>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lumMod val="50000"/>
                  </a:srgbClr>
                </a:solidFill>
                <a:effectLst/>
                <a:uLnTx/>
                <a:uFillTx/>
                <a:latin typeface="Calibri"/>
                <a:ea typeface="ＭＳ Ｐゴシック" charset="0"/>
                <a:cs typeface="ＭＳ Ｐゴシック" charset="0"/>
              </a:rPr>
              <a:t>0</a:t>
            </a:r>
          </a:p>
        </p:txBody>
      </p:sp>
      <p:sp>
        <p:nvSpPr>
          <p:cNvPr id="215" name="TextBox 214"/>
          <p:cNvSpPr txBox="1"/>
          <p:nvPr/>
        </p:nvSpPr>
        <p:spPr>
          <a:xfrm>
            <a:off x="6569075" y="6016625"/>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Calibri"/>
                <a:ea typeface="ＭＳ Ｐゴシック" charset="0"/>
                <a:cs typeface="ＭＳ Ｐゴシック" charset="0"/>
              </a:rPr>
              <a:t>1</a:t>
            </a:r>
          </a:p>
        </p:txBody>
      </p:sp>
      <p:sp>
        <p:nvSpPr>
          <p:cNvPr id="216" name="TextBox 215"/>
          <p:cNvSpPr txBox="1"/>
          <p:nvPr/>
        </p:nvSpPr>
        <p:spPr>
          <a:xfrm>
            <a:off x="3978275" y="6016625"/>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217" name="TextBox 216"/>
          <p:cNvSpPr txBox="1"/>
          <p:nvPr/>
        </p:nvSpPr>
        <p:spPr>
          <a:xfrm>
            <a:off x="2668588" y="6016625"/>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pc="-150" dirty="0">
                <a:ea typeface="+mj-ea"/>
                <a:cs typeface="+mj-cs"/>
              </a:rPr>
              <a:t>Read Disturb Problem: “Weak Programming” Effect</a:t>
            </a:r>
          </a:p>
        </p:txBody>
      </p:sp>
      <p:cxnSp>
        <p:nvCxnSpPr>
          <p:cNvPr id="3" name="Straight Connector 2"/>
          <p:cNvCxnSpPr/>
          <p:nvPr/>
        </p:nvCxnSpPr>
        <p:spPr>
          <a:xfrm>
            <a:off x="1676400" y="198120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676400" y="309721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676400" y="4213225"/>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676400" y="53403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7539" name="Group 150"/>
          <p:cNvGrpSpPr>
            <a:grpSpLocks/>
          </p:cNvGrpSpPr>
          <p:nvPr/>
        </p:nvGrpSpPr>
        <p:grpSpPr bwMode="auto">
          <a:xfrm>
            <a:off x="2781300" y="1644650"/>
            <a:ext cx="4535488" cy="4014788"/>
            <a:chOff x="3851647" y="1427070"/>
            <a:chExt cx="4535195" cy="4014933"/>
          </a:xfrm>
        </p:grpSpPr>
        <p:sp>
          <p:nvSpPr>
            <p:cNvPr id="152" name="Oval 151"/>
            <p:cNvSpPr/>
            <p:nvPr/>
          </p:nvSpPr>
          <p:spPr>
            <a:xfrm>
              <a:off x="3851647" y="1436595"/>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3" name="Oval 152"/>
            <p:cNvSpPr/>
            <p:nvPr/>
          </p:nvSpPr>
          <p:spPr>
            <a:xfrm>
              <a:off x="5145376" y="1427070"/>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4" name="Oval 153"/>
            <p:cNvSpPr/>
            <p:nvPr/>
          </p:nvSpPr>
          <p:spPr>
            <a:xfrm>
              <a:off x="6440693" y="1436595"/>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5" name="Oval 154"/>
            <p:cNvSpPr/>
            <p:nvPr/>
          </p:nvSpPr>
          <p:spPr>
            <a:xfrm>
              <a:off x="7734421" y="1427070"/>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6" name="Oval 155"/>
            <p:cNvSpPr/>
            <p:nvPr/>
          </p:nvSpPr>
          <p:spPr>
            <a:xfrm>
              <a:off x="3851647" y="2555824"/>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7" name="Oval 156"/>
            <p:cNvSpPr/>
            <p:nvPr/>
          </p:nvSpPr>
          <p:spPr>
            <a:xfrm>
              <a:off x="5145376" y="2546298"/>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8" name="Oval 157"/>
            <p:cNvSpPr/>
            <p:nvPr/>
          </p:nvSpPr>
          <p:spPr>
            <a:xfrm>
              <a:off x="6440693" y="2555824"/>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9" name="Oval 158"/>
            <p:cNvSpPr/>
            <p:nvPr/>
          </p:nvSpPr>
          <p:spPr>
            <a:xfrm>
              <a:off x="7734421" y="2546298"/>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0" name="Oval 159"/>
            <p:cNvSpPr/>
            <p:nvPr/>
          </p:nvSpPr>
          <p:spPr>
            <a:xfrm>
              <a:off x="3851647" y="366870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1" name="Oval 160"/>
            <p:cNvSpPr/>
            <p:nvPr/>
          </p:nvSpPr>
          <p:spPr>
            <a:xfrm>
              <a:off x="5145376" y="3657589"/>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2" name="Oval 161"/>
            <p:cNvSpPr/>
            <p:nvPr/>
          </p:nvSpPr>
          <p:spPr>
            <a:xfrm>
              <a:off x="6440693" y="366870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3" name="Oval 162"/>
            <p:cNvSpPr/>
            <p:nvPr/>
          </p:nvSpPr>
          <p:spPr>
            <a:xfrm>
              <a:off x="7734421" y="3657589"/>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4" name="Oval 163"/>
            <p:cNvSpPr/>
            <p:nvPr/>
          </p:nvSpPr>
          <p:spPr>
            <a:xfrm>
              <a:off x="3851647" y="4789516"/>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5" name="Oval 164"/>
            <p:cNvSpPr/>
            <p:nvPr/>
          </p:nvSpPr>
          <p:spPr>
            <a:xfrm>
              <a:off x="5145376" y="477999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6" name="Oval 165"/>
            <p:cNvSpPr/>
            <p:nvPr/>
          </p:nvSpPr>
          <p:spPr>
            <a:xfrm>
              <a:off x="6440693" y="4789516"/>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7" name="Oval 166"/>
            <p:cNvSpPr/>
            <p:nvPr/>
          </p:nvSpPr>
          <p:spPr>
            <a:xfrm>
              <a:off x="7734421" y="477999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sp>
        <p:nvSpPr>
          <p:cNvPr id="188" name="TextBox 187"/>
          <p:cNvSpPr txBox="1"/>
          <p:nvPr/>
        </p:nvSpPr>
        <p:spPr>
          <a:xfrm>
            <a:off x="979488" y="6396038"/>
            <a:ext cx="8240712" cy="46196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High pass-through voltage induces “weak-programming” effect</a:t>
            </a:r>
          </a:p>
        </p:txBody>
      </p:sp>
      <p:grpSp>
        <p:nvGrpSpPr>
          <p:cNvPr id="189" name="Group 188"/>
          <p:cNvGrpSpPr>
            <a:grpSpLocks/>
          </p:cNvGrpSpPr>
          <p:nvPr/>
        </p:nvGrpSpPr>
        <p:grpSpPr bwMode="auto">
          <a:xfrm>
            <a:off x="2782888" y="1644650"/>
            <a:ext cx="4535487" cy="4014788"/>
            <a:chOff x="3851647" y="1427070"/>
            <a:chExt cx="4535195" cy="4014933"/>
          </a:xfrm>
        </p:grpSpPr>
        <p:sp>
          <p:nvSpPr>
            <p:cNvPr id="190" name="Oval 189"/>
            <p:cNvSpPr/>
            <p:nvPr/>
          </p:nvSpPr>
          <p:spPr>
            <a:xfrm>
              <a:off x="3851647" y="1436595"/>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1" name="Oval 190"/>
            <p:cNvSpPr/>
            <p:nvPr/>
          </p:nvSpPr>
          <p:spPr>
            <a:xfrm>
              <a:off x="5145376" y="1427070"/>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2" name="Oval 191"/>
            <p:cNvSpPr/>
            <p:nvPr/>
          </p:nvSpPr>
          <p:spPr>
            <a:xfrm>
              <a:off x="6440692" y="1436595"/>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3" name="Oval 192"/>
            <p:cNvSpPr/>
            <p:nvPr/>
          </p:nvSpPr>
          <p:spPr>
            <a:xfrm>
              <a:off x="7734422" y="1427070"/>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4" name="Oval 193"/>
            <p:cNvSpPr/>
            <p:nvPr/>
          </p:nvSpPr>
          <p:spPr>
            <a:xfrm>
              <a:off x="3851647" y="2555824"/>
              <a:ext cx="652420"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5" name="Oval 194"/>
            <p:cNvSpPr/>
            <p:nvPr/>
          </p:nvSpPr>
          <p:spPr>
            <a:xfrm>
              <a:off x="5145376" y="2546298"/>
              <a:ext cx="652421"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6" name="Oval 195"/>
            <p:cNvSpPr/>
            <p:nvPr/>
          </p:nvSpPr>
          <p:spPr>
            <a:xfrm>
              <a:off x="6440692" y="2555824"/>
              <a:ext cx="652421"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7" name="Oval 196"/>
            <p:cNvSpPr/>
            <p:nvPr/>
          </p:nvSpPr>
          <p:spPr>
            <a:xfrm>
              <a:off x="7734422" y="2546298"/>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8" name="Oval 197"/>
            <p:cNvSpPr/>
            <p:nvPr/>
          </p:nvSpPr>
          <p:spPr>
            <a:xfrm>
              <a:off x="3851647" y="366870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9" name="Oval 198"/>
            <p:cNvSpPr/>
            <p:nvPr/>
          </p:nvSpPr>
          <p:spPr>
            <a:xfrm>
              <a:off x="5145376" y="3657589"/>
              <a:ext cx="652421"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0" name="Oval 199"/>
            <p:cNvSpPr/>
            <p:nvPr/>
          </p:nvSpPr>
          <p:spPr>
            <a:xfrm>
              <a:off x="6440692" y="366870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1" name="Oval 200"/>
            <p:cNvSpPr/>
            <p:nvPr/>
          </p:nvSpPr>
          <p:spPr>
            <a:xfrm>
              <a:off x="7734422" y="3657589"/>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2" name="Oval 201"/>
            <p:cNvSpPr/>
            <p:nvPr/>
          </p:nvSpPr>
          <p:spPr>
            <a:xfrm>
              <a:off x="3851647" y="4789516"/>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3" name="Oval 202"/>
            <p:cNvSpPr/>
            <p:nvPr/>
          </p:nvSpPr>
          <p:spPr>
            <a:xfrm>
              <a:off x="5145376" y="477999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4" name="Oval 203"/>
            <p:cNvSpPr/>
            <p:nvPr/>
          </p:nvSpPr>
          <p:spPr>
            <a:xfrm>
              <a:off x="6440692" y="4789516"/>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5" name="Oval 204"/>
            <p:cNvSpPr/>
            <p:nvPr/>
          </p:nvSpPr>
          <p:spPr>
            <a:xfrm>
              <a:off x="7734422" y="477999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sp>
        <p:nvSpPr>
          <p:cNvPr id="168" name="TextBox 167"/>
          <p:cNvSpPr txBox="1"/>
          <p:nvPr/>
        </p:nvSpPr>
        <p:spPr>
          <a:xfrm>
            <a:off x="27320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3.0V</a:t>
            </a:r>
          </a:p>
        </p:txBody>
      </p:sp>
      <p:sp>
        <p:nvSpPr>
          <p:cNvPr id="169" name="TextBox 168"/>
          <p:cNvSpPr txBox="1"/>
          <p:nvPr/>
        </p:nvSpPr>
        <p:spPr>
          <a:xfrm>
            <a:off x="4035425"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3.8V</a:t>
            </a:r>
          </a:p>
        </p:txBody>
      </p:sp>
      <p:sp>
        <p:nvSpPr>
          <p:cNvPr id="170" name="TextBox 169"/>
          <p:cNvSpPr txBox="1"/>
          <p:nvPr/>
        </p:nvSpPr>
        <p:spPr>
          <a:xfrm>
            <a:off x="53228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3.9V</a:t>
            </a:r>
          </a:p>
        </p:txBody>
      </p:sp>
      <p:sp>
        <p:nvSpPr>
          <p:cNvPr id="171" name="TextBox 170"/>
          <p:cNvSpPr txBox="1"/>
          <p:nvPr/>
        </p:nvSpPr>
        <p:spPr>
          <a:xfrm>
            <a:off x="6610350"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4.8V</a:t>
            </a:r>
          </a:p>
        </p:txBody>
      </p:sp>
      <p:sp>
        <p:nvSpPr>
          <p:cNvPr id="172" name="TextBox 171"/>
          <p:cNvSpPr txBox="1"/>
          <p:nvPr/>
        </p:nvSpPr>
        <p:spPr>
          <a:xfrm>
            <a:off x="27320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73" name="TextBox 172"/>
          <p:cNvSpPr txBox="1"/>
          <p:nvPr/>
        </p:nvSpPr>
        <p:spPr>
          <a:xfrm>
            <a:off x="4035425"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2.9V</a:t>
            </a:r>
          </a:p>
        </p:txBody>
      </p:sp>
      <p:sp>
        <p:nvSpPr>
          <p:cNvPr id="175" name="TextBox 174"/>
          <p:cNvSpPr txBox="1"/>
          <p:nvPr/>
        </p:nvSpPr>
        <p:spPr>
          <a:xfrm>
            <a:off x="6610350"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2.1V</a:t>
            </a:r>
          </a:p>
        </p:txBody>
      </p:sp>
      <p:sp>
        <p:nvSpPr>
          <p:cNvPr id="176" name="TextBox 175"/>
          <p:cNvSpPr txBox="1"/>
          <p:nvPr/>
        </p:nvSpPr>
        <p:spPr>
          <a:xfrm>
            <a:off x="27336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2.2V</a:t>
            </a:r>
          </a:p>
        </p:txBody>
      </p:sp>
      <p:sp>
        <p:nvSpPr>
          <p:cNvPr id="177" name="TextBox 176"/>
          <p:cNvSpPr txBox="1"/>
          <p:nvPr/>
        </p:nvSpPr>
        <p:spPr>
          <a:xfrm>
            <a:off x="4037013"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178" name="TextBox 177"/>
          <p:cNvSpPr txBox="1"/>
          <p:nvPr/>
        </p:nvSpPr>
        <p:spPr>
          <a:xfrm>
            <a:off x="53244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4.6V</a:t>
            </a:r>
          </a:p>
        </p:txBody>
      </p:sp>
      <p:sp>
        <p:nvSpPr>
          <p:cNvPr id="179" name="TextBox 178"/>
          <p:cNvSpPr txBox="1"/>
          <p:nvPr/>
        </p:nvSpPr>
        <p:spPr>
          <a:xfrm>
            <a:off x="6611938"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1.8V</a:t>
            </a:r>
          </a:p>
        </p:txBody>
      </p:sp>
      <p:sp>
        <p:nvSpPr>
          <p:cNvPr id="180" name="TextBox 179"/>
          <p:cNvSpPr txBox="1"/>
          <p:nvPr/>
        </p:nvSpPr>
        <p:spPr>
          <a:xfrm>
            <a:off x="27320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81" name="TextBox 180"/>
          <p:cNvSpPr txBox="1"/>
          <p:nvPr/>
        </p:nvSpPr>
        <p:spPr>
          <a:xfrm>
            <a:off x="4035425"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2.3V</a:t>
            </a:r>
          </a:p>
        </p:txBody>
      </p:sp>
      <p:sp>
        <p:nvSpPr>
          <p:cNvPr id="182" name="TextBox 181"/>
          <p:cNvSpPr txBox="1"/>
          <p:nvPr/>
        </p:nvSpPr>
        <p:spPr>
          <a:xfrm>
            <a:off x="53228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1.9V</a:t>
            </a:r>
          </a:p>
        </p:txBody>
      </p:sp>
      <p:sp>
        <p:nvSpPr>
          <p:cNvPr id="183" name="TextBox 182"/>
          <p:cNvSpPr txBox="1"/>
          <p:nvPr/>
        </p:nvSpPr>
        <p:spPr>
          <a:xfrm>
            <a:off x="6610350"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219" name="TextBox 218"/>
          <p:cNvSpPr txBox="1"/>
          <p:nvPr/>
        </p:nvSpPr>
        <p:spPr>
          <a:xfrm>
            <a:off x="492125" y="5756275"/>
            <a:ext cx="2409825" cy="83185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Incorrect values from page 2: </a:t>
            </a:r>
          </a:p>
        </p:txBody>
      </p:sp>
      <p:sp>
        <p:nvSpPr>
          <p:cNvPr id="277558" name="Slide Number Placeholder 219"/>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D8C927-3C1A-594C-9E7F-68C36B80AD42}"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
        <p:nvSpPr>
          <p:cNvPr id="224" name="TextBox 223"/>
          <p:cNvSpPr txBox="1"/>
          <p:nvPr/>
        </p:nvSpPr>
        <p:spPr>
          <a:xfrm>
            <a:off x="5322888" y="2863850"/>
            <a:ext cx="7604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2.4V</a:t>
            </a:r>
          </a:p>
        </p:txBody>
      </p:sp>
      <p:sp>
        <p:nvSpPr>
          <p:cNvPr id="174" name="TextBox 173"/>
          <p:cNvSpPr txBox="1"/>
          <p:nvPr/>
        </p:nvSpPr>
        <p:spPr>
          <a:xfrm>
            <a:off x="5322888" y="2863850"/>
            <a:ext cx="7604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lumMod val="50000"/>
                  </a:srgbClr>
                </a:solidFill>
                <a:effectLst/>
                <a:uLnTx/>
                <a:uFillTx/>
                <a:latin typeface="Calibri"/>
                <a:ea typeface="ＭＳ Ｐゴシック" charset="0"/>
                <a:cs typeface="ＭＳ Ｐゴシック" charset="0"/>
              </a:rPr>
              <a:t>2.6V</a:t>
            </a:r>
          </a:p>
        </p:txBody>
      </p:sp>
      <p:sp>
        <p:nvSpPr>
          <p:cNvPr id="225" name="TextBox 224"/>
          <p:cNvSpPr txBox="1"/>
          <p:nvPr/>
        </p:nvSpPr>
        <p:spPr>
          <a:xfrm>
            <a:off x="7772400" y="17621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1</a:t>
            </a:r>
          </a:p>
        </p:txBody>
      </p:sp>
      <p:sp>
        <p:nvSpPr>
          <p:cNvPr id="226" name="TextBox 225"/>
          <p:cNvSpPr txBox="1"/>
          <p:nvPr/>
        </p:nvSpPr>
        <p:spPr>
          <a:xfrm>
            <a:off x="7772400" y="287337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2</a:t>
            </a:r>
          </a:p>
        </p:txBody>
      </p:sp>
      <p:sp>
        <p:nvSpPr>
          <p:cNvPr id="227" name="TextBox 226"/>
          <p:cNvSpPr txBox="1"/>
          <p:nvPr/>
        </p:nvSpPr>
        <p:spPr>
          <a:xfrm>
            <a:off x="7772400" y="40100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3</a:t>
            </a:r>
          </a:p>
        </p:txBody>
      </p:sp>
      <p:sp>
        <p:nvSpPr>
          <p:cNvPr id="228" name="TextBox 227"/>
          <p:cNvSpPr txBox="1"/>
          <p:nvPr/>
        </p:nvSpPr>
        <p:spPr>
          <a:xfrm>
            <a:off x="7772400" y="5100638"/>
            <a:ext cx="1004888"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4</a:t>
            </a:r>
          </a:p>
        </p:txBody>
      </p:sp>
      <p:sp>
        <p:nvSpPr>
          <p:cNvPr id="222" name="AutoShape 25"/>
          <p:cNvSpPr>
            <a:spLocks noChangeArrowheads="1"/>
          </p:cNvSpPr>
          <p:nvPr/>
        </p:nvSpPr>
        <p:spPr bwMode="auto">
          <a:xfrm>
            <a:off x="5260975" y="6083300"/>
            <a:ext cx="835025" cy="48260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custDataLst>
      <p:tags r:id="rId1"/>
    </p:custDataLst>
    <p:extLst>
      <p:ext uri="{BB962C8B-B14F-4D97-AF65-F5344CB8AC3E}">
        <p14:creationId xmlns:p14="http://schemas.microsoft.com/office/powerpoint/2010/main" val="122747875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0"/>
                                        <p:tgtEl>
                                          <p:spTgt spid="224">
                                            <p:txEl>
                                              <p:pRg st="0" end="0"/>
                                            </p:txEl>
                                          </p:spTgt>
                                        </p:tgtEl>
                                      </p:cBhvr>
                                    </p:animEffect>
                                    <p:set>
                                      <p:cBhvr>
                                        <p:cTn id="7" dur="1" fill="hold">
                                          <p:stCondLst>
                                            <p:cond delay="999"/>
                                          </p:stCondLst>
                                        </p:cTn>
                                        <p:tgtEl>
                                          <p:spTgt spid="224">
                                            <p:txEl>
                                              <p:pRg st="0" end="0"/>
                                            </p:txEl>
                                          </p:spTgt>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74"/>
                                        </p:tgtEl>
                                        <p:attrNameLst>
                                          <p:attrName>style.visibility</p:attrName>
                                        </p:attrNameLst>
                                      </p:cBhvr>
                                      <p:to>
                                        <p:strVal val="visible"/>
                                      </p:to>
                                    </p:set>
                                    <p:animEffect transition="in" filter="fade">
                                      <p:cBhvr>
                                        <p:cTn id="10" dur="1000"/>
                                        <p:tgtEl>
                                          <p:spTgt spid="17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89"/>
                                        </p:tgtEl>
                                        <p:attrNameLst>
                                          <p:attrName>style.visibility</p:attrName>
                                        </p:attrNameLst>
                                      </p:cBhvr>
                                      <p:to>
                                        <p:strVal val="visible"/>
                                      </p:to>
                                    </p:set>
                                    <p:animEffect transition="in" filter="fade">
                                      <p:cBhvr>
                                        <p:cTn id="15" dur="500"/>
                                        <p:tgtEl>
                                          <p:spTgt spid="18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1"/>
                                        </p:tgtEl>
                                        <p:attrNameLst>
                                          <p:attrName>style.visibility</p:attrName>
                                        </p:attrNameLst>
                                      </p:cBhvr>
                                      <p:to>
                                        <p:strVal val="visible"/>
                                      </p:to>
                                    </p:set>
                                    <p:animEffect transition="in" filter="fade">
                                      <p:cBhvr>
                                        <p:cTn id="18" dur="500"/>
                                        <p:tgtEl>
                                          <p:spTgt spid="2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0"/>
                                        </p:tgtEl>
                                        <p:attrNameLst>
                                          <p:attrName>style.visibility</p:attrName>
                                        </p:attrNameLst>
                                      </p:cBhvr>
                                      <p:to>
                                        <p:strVal val="visible"/>
                                      </p:to>
                                    </p:set>
                                    <p:animEffect transition="in" filter="fade">
                                      <p:cBhvr>
                                        <p:cTn id="21" dur="500"/>
                                        <p:tgtEl>
                                          <p:spTgt spid="2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2"/>
                                        </p:tgtEl>
                                        <p:attrNameLst>
                                          <p:attrName>style.visibility</p:attrName>
                                        </p:attrNameLst>
                                      </p:cBhvr>
                                      <p:to>
                                        <p:strVal val="visible"/>
                                      </p:to>
                                    </p:set>
                                    <p:animEffect transition="in" filter="fade">
                                      <p:cBhvr>
                                        <p:cTn id="24" dur="500"/>
                                        <p:tgtEl>
                                          <p:spTgt spid="2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3"/>
                                        </p:tgtEl>
                                        <p:attrNameLst>
                                          <p:attrName>style.visibility</p:attrName>
                                        </p:attrNameLst>
                                      </p:cBhvr>
                                      <p:to>
                                        <p:strVal val="visible"/>
                                      </p:to>
                                    </p:set>
                                    <p:animEffect transition="in" filter="fade">
                                      <p:cBhvr>
                                        <p:cTn id="27" dur="500"/>
                                        <p:tgtEl>
                                          <p:spTgt spid="2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208"/>
                                        </p:tgtEl>
                                        <p:attrNameLst>
                                          <p:attrName>style.visibility</p:attrName>
                                        </p:attrNameLst>
                                      </p:cBhvr>
                                      <p:to>
                                        <p:strVal val="visible"/>
                                      </p:to>
                                    </p:set>
                                    <p:animEffect transition="in" filter="wipe(up)">
                                      <p:cBhvr>
                                        <p:cTn id="32" dur="500"/>
                                        <p:tgtEl>
                                          <p:spTgt spid="208"/>
                                        </p:tgtEl>
                                      </p:cBhvr>
                                    </p:animEffect>
                                  </p:childTnLst>
                                </p:cTn>
                              </p:par>
                              <p:par>
                                <p:cTn id="33" presetID="22" presetClass="entr" presetSubtype="1" fill="hold" nodeType="withEffect">
                                  <p:stCondLst>
                                    <p:cond delay="0"/>
                                  </p:stCondLst>
                                  <p:childTnLst>
                                    <p:set>
                                      <p:cBhvr>
                                        <p:cTn id="34" dur="1" fill="hold">
                                          <p:stCondLst>
                                            <p:cond delay="0"/>
                                          </p:stCondLst>
                                        </p:cTn>
                                        <p:tgtEl>
                                          <p:spTgt spid="207"/>
                                        </p:tgtEl>
                                        <p:attrNameLst>
                                          <p:attrName>style.visibility</p:attrName>
                                        </p:attrNameLst>
                                      </p:cBhvr>
                                      <p:to>
                                        <p:strVal val="visible"/>
                                      </p:to>
                                    </p:set>
                                    <p:animEffect transition="in" filter="wipe(up)">
                                      <p:cBhvr>
                                        <p:cTn id="35" dur="500"/>
                                        <p:tgtEl>
                                          <p:spTgt spid="207"/>
                                        </p:tgtEl>
                                      </p:cBhvr>
                                    </p:animEffect>
                                  </p:childTnLst>
                                </p:cTn>
                              </p:par>
                              <p:par>
                                <p:cTn id="36" presetID="22" presetClass="entr" presetSubtype="1" fill="hold" nodeType="withEffect">
                                  <p:stCondLst>
                                    <p:cond delay="0"/>
                                  </p:stCondLst>
                                  <p:childTnLst>
                                    <p:set>
                                      <p:cBhvr>
                                        <p:cTn id="37" dur="1" fill="hold">
                                          <p:stCondLst>
                                            <p:cond delay="0"/>
                                          </p:stCondLst>
                                        </p:cTn>
                                        <p:tgtEl>
                                          <p:spTgt spid="209"/>
                                        </p:tgtEl>
                                        <p:attrNameLst>
                                          <p:attrName>style.visibility</p:attrName>
                                        </p:attrNameLst>
                                      </p:cBhvr>
                                      <p:to>
                                        <p:strVal val="visible"/>
                                      </p:to>
                                    </p:set>
                                    <p:animEffect transition="in" filter="wipe(up)">
                                      <p:cBhvr>
                                        <p:cTn id="38" dur="500"/>
                                        <p:tgtEl>
                                          <p:spTgt spid="209"/>
                                        </p:tgtEl>
                                      </p:cBhvr>
                                    </p:animEffect>
                                  </p:childTnLst>
                                </p:cTn>
                              </p:par>
                              <p:par>
                                <p:cTn id="39" presetID="22" presetClass="entr" presetSubtype="1" fill="hold" nodeType="withEffect">
                                  <p:stCondLst>
                                    <p:cond delay="0"/>
                                  </p:stCondLst>
                                  <p:childTnLst>
                                    <p:set>
                                      <p:cBhvr>
                                        <p:cTn id="40" dur="1" fill="hold">
                                          <p:stCondLst>
                                            <p:cond delay="0"/>
                                          </p:stCondLst>
                                        </p:cTn>
                                        <p:tgtEl>
                                          <p:spTgt spid="206"/>
                                        </p:tgtEl>
                                        <p:attrNameLst>
                                          <p:attrName>style.visibility</p:attrName>
                                        </p:attrNameLst>
                                      </p:cBhvr>
                                      <p:to>
                                        <p:strVal val="visible"/>
                                      </p:to>
                                    </p:set>
                                    <p:animEffect transition="in" filter="wipe(up)">
                                      <p:cBhvr>
                                        <p:cTn id="41" dur="500"/>
                                        <p:tgtEl>
                                          <p:spTgt spid="206"/>
                                        </p:tgtEl>
                                      </p:cBhvr>
                                    </p:animEffec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15"/>
                                        </p:tgtEl>
                                        <p:attrNameLst>
                                          <p:attrName>style.visibility</p:attrName>
                                        </p:attrNameLst>
                                      </p:cBhvr>
                                      <p:to>
                                        <p:strVal val="visible"/>
                                      </p:to>
                                    </p:set>
                                    <p:animEffect transition="in" filter="wipe(up)">
                                      <p:cBhvr>
                                        <p:cTn id="45" dur="500"/>
                                        <p:tgtEl>
                                          <p:spTgt spid="215"/>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214"/>
                                        </p:tgtEl>
                                        <p:attrNameLst>
                                          <p:attrName>style.visibility</p:attrName>
                                        </p:attrNameLst>
                                      </p:cBhvr>
                                      <p:to>
                                        <p:strVal val="visible"/>
                                      </p:to>
                                    </p:set>
                                    <p:animEffect transition="in" filter="wipe(up)">
                                      <p:cBhvr>
                                        <p:cTn id="48" dur="500"/>
                                        <p:tgtEl>
                                          <p:spTgt spid="214"/>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16"/>
                                        </p:tgtEl>
                                        <p:attrNameLst>
                                          <p:attrName>style.visibility</p:attrName>
                                        </p:attrNameLst>
                                      </p:cBhvr>
                                      <p:to>
                                        <p:strVal val="visible"/>
                                      </p:to>
                                    </p:set>
                                    <p:animEffect transition="in" filter="wipe(up)">
                                      <p:cBhvr>
                                        <p:cTn id="51" dur="500"/>
                                        <p:tgtEl>
                                          <p:spTgt spid="216"/>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217"/>
                                        </p:tgtEl>
                                        <p:attrNameLst>
                                          <p:attrName>style.visibility</p:attrName>
                                        </p:attrNameLst>
                                      </p:cBhvr>
                                      <p:to>
                                        <p:strVal val="visible"/>
                                      </p:to>
                                    </p:set>
                                    <p:animEffect transition="in" filter="wipe(up)">
                                      <p:cBhvr>
                                        <p:cTn id="54" dur="500"/>
                                        <p:tgtEl>
                                          <p:spTgt spid="21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19"/>
                                        </p:tgtEl>
                                        <p:attrNameLst>
                                          <p:attrName>style.visibility</p:attrName>
                                        </p:attrNameLst>
                                      </p:cBhvr>
                                      <p:to>
                                        <p:strVal val="visible"/>
                                      </p:to>
                                    </p:set>
                                    <p:animEffect transition="in" filter="fade">
                                      <p:cBhvr>
                                        <p:cTn id="57" dur="500"/>
                                        <p:tgtEl>
                                          <p:spTgt spid="219"/>
                                        </p:tgtEl>
                                      </p:cBhvr>
                                    </p:animEffect>
                                  </p:childTnLst>
                                </p:cTn>
                              </p:par>
                              <p:par>
                                <p:cTn id="58" presetID="10" presetClass="exit" presetSubtype="0" fill="hold" grpId="0" nodeType="withEffect">
                                  <p:stCondLst>
                                    <p:cond delay="0"/>
                                  </p:stCondLst>
                                  <p:childTnLst>
                                    <p:animEffect transition="out" filter="fade">
                                      <p:cBhvr>
                                        <p:cTn id="59" dur="500"/>
                                        <p:tgtEl>
                                          <p:spTgt spid="188"/>
                                        </p:tgtEl>
                                      </p:cBhvr>
                                    </p:animEffect>
                                    <p:set>
                                      <p:cBhvr>
                                        <p:cTn id="60" dur="1" fill="hold">
                                          <p:stCondLst>
                                            <p:cond delay="499"/>
                                          </p:stCondLst>
                                        </p:cTn>
                                        <p:tgtEl>
                                          <p:spTgt spid="188"/>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P spid="211" grpId="0"/>
      <p:bldP spid="212" grpId="0"/>
      <p:bldP spid="213" grpId="0"/>
      <p:bldP spid="214" grpId="0"/>
      <p:bldP spid="215" grpId="0"/>
      <p:bldP spid="216" grpId="0"/>
      <p:bldP spid="217" grpId="0"/>
      <p:bldP spid="188" grpId="0"/>
      <p:bldP spid="219" grpId="0"/>
      <p:bldP spid="174" grpId="0"/>
      <p:bldP spid="222"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pPr eaLnBrk="1" hangingPunct="1"/>
            <a:r>
              <a:rPr lang="en-US" dirty="0">
                <a:latin typeface="Calibri" charset="0"/>
              </a:rPr>
              <a:t>Executive Summary [DSN’15]</a:t>
            </a:r>
          </a:p>
        </p:txBody>
      </p:sp>
      <p:sp>
        <p:nvSpPr>
          <p:cNvPr id="3" name="Content Placeholder 2"/>
          <p:cNvSpPr>
            <a:spLocks noGrp="1"/>
          </p:cNvSpPr>
          <p:nvPr>
            <p:ph idx="1"/>
          </p:nvPr>
        </p:nvSpPr>
        <p:spPr>
          <a:xfrm>
            <a:off x="228600" y="838200"/>
            <a:ext cx="8915400" cy="5876925"/>
          </a:xfrm>
        </p:spPr>
        <p:txBody>
          <a:bodyPr rtlCol="0">
            <a:normAutofit lnSpcReduction="10000"/>
          </a:bodyPr>
          <a:lstStyle/>
          <a:p>
            <a:pPr marL="182880" indent="-182880" eaLnBrk="1" fontAlgn="auto" hangingPunct="1">
              <a:spcAft>
                <a:spcPts val="0"/>
              </a:spcAft>
              <a:buClr>
                <a:prstClr val="black"/>
              </a:buClr>
              <a:buFont typeface="Arial" pitchFamily="34" charset="0"/>
              <a:buChar char="•"/>
              <a:defRPr/>
            </a:pPr>
            <a:r>
              <a:rPr lang="en-US" sz="2800" b="1" i="1" dirty="0">
                <a:solidFill>
                  <a:srgbClr val="FF0000"/>
                </a:solidFill>
                <a:ea typeface="+mn-ea"/>
                <a:cs typeface="+mn-cs"/>
              </a:rPr>
              <a:t>Read disturb errors</a:t>
            </a:r>
            <a:r>
              <a:rPr lang="en-US" sz="2800" b="1" dirty="0">
                <a:solidFill>
                  <a:srgbClr val="FF0000"/>
                </a:solidFill>
                <a:ea typeface="+mn-ea"/>
                <a:cs typeface="+mn-cs"/>
              </a:rPr>
              <a:t> </a:t>
            </a:r>
            <a:r>
              <a:rPr lang="en-US" sz="2800" dirty="0">
                <a:solidFill>
                  <a:srgbClr val="FF0000"/>
                </a:solidFill>
                <a:ea typeface="+mn-ea"/>
                <a:cs typeface="+mn-cs"/>
              </a:rPr>
              <a:t>limit flash memory lifetime today</a:t>
            </a:r>
          </a:p>
          <a:p>
            <a:pPr marL="365760" lvl="1" eaLnBrk="1" fontAlgn="auto" hangingPunct="1">
              <a:spcAft>
                <a:spcPts val="0"/>
              </a:spcAft>
              <a:buClr>
                <a:prstClr val="black"/>
              </a:buClr>
              <a:buFont typeface="Arial" pitchFamily="34" charset="0"/>
              <a:buChar char="–"/>
              <a:defRPr/>
            </a:pPr>
            <a:r>
              <a:rPr lang="en-US" sz="2400" spc="-150" dirty="0">
                <a:solidFill>
                  <a:prstClr val="black"/>
                </a:solidFill>
                <a:ea typeface="+mn-ea"/>
                <a:sym typeface="Wingdings" panose="05000000000000000000" pitchFamily="2" charset="2"/>
              </a:rPr>
              <a:t>Apply a </a:t>
            </a:r>
            <a:r>
              <a:rPr lang="en-US" sz="2400" i="1" spc="-150" dirty="0">
                <a:solidFill>
                  <a:srgbClr val="FF0000"/>
                </a:solidFill>
                <a:ea typeface="+mn-ea"/>
                <a:sym typeface="Wingdings" panose="05000000000000000000" pitchFamily="2" charset="2"/>
              </a:rPr>
              <a:t>high pass-through voltage (</a:t>
            </a:r>
            <a:r>
              <a:rPr lang="en-US" sz="2400" i="1" spc="-150" dirty="0" err="1">
                <a:solidFill>
                  <a:srgbClr val="FF0000"/>
                </a:solidFill>
                <a:ea typeface="+mn-ea"/>
                <a:sym typeface="Wingdings" panose="05000000000000000000" pitchFamily="2" charset="2"/>
              </a:rPr>
              <a:t>V</a:t>
            </a:r>
            <a:r>
              <a:rPr lang="en-US" sz="2400" i="1" spc="-150" baseline="-25000" dirty="0" err="1">
                <a:solidFill>
                  <a:srgbClr val="FF0000"/>
                </a:solidFill>
                <a:ea typeface="+mn-ea"/>
                <a:sym typeface="Wingdings" panose="05000000000000000000" pitchFamily="2" charset="2"/>
              </a:rPr>
              <a:t>pass</a:t>
            </a:r>
            <a:r>
              <a:rPr lang="en-US" sz="2400" i="1" spc="-150" dirty="0">
                <a:solidFill>
                  <a:srgbClr val="FF0000"/>
                </a:solidFill>
                <a:ea typeface="+mn-ea"/>
                <a:sym typeface="Wingdings" panose="05000000000000000000" pitchFamily="2" charset="2"/>
              </a:rPr>
              <a:t>)</a:t>
            </a:r>
            <a:r>
              <a:rPr lang="en-US" sz="2400" spc="-150" dirty="0">
                <a:solidFill>
                  <a:prstClr val="black"/>
                </a:solidFill>
                <a:ea typeface="+mn-ea"/>
                <a:sym typeface="Wingdings" panose="05000000000000000000" pitchFamily="2" charset="2"/>
              </a:rPr>
              <a:t> to multiple pages on a read</a:t>
            </a:r>
          </a:p>
          <a:p>
            <a:pPr marL="365760" lvl="1" eaLnBrk="1" fontAlgn="auto" hangingPunct="1">
              <a:spcAft>
                <a:spcPts val="0"/>
              </a:spcAft>
              <a:buClr>
                <a:prstClr val="black"/>
              </a:buClr>
              <a:buFont typeface="Arial" pitchFamily="34" charset="0"/>
              <a:buChar char="–"/>
              <a:defRPr/>
            </a:pPr>
            <a:r>
              <a:rPr lang="en-US" sz="2400" spc="-150" dirty="0">
                <a:solidFill>
                  <a:prstClr val="black"/>
                </a:solidFill>
                <a:ea typeface="+mn-ea"/>
              </a:rPr>
              <a:t>Repeated application of </a:t>
            </a:r>
            <a:r>
              <a:rPr lang="en-US" sz="2400" i="1" spc="-150" dirty="0" err="1">
                <a:solidFill>
                  <a:srgbClr val="FF0000"/>
                </a:solidFill>
                <a:sym typeface="Wingdings" panose="05000000000000000000" pitchFamily="2" charset="2"/>
              </a:rPr>
              <a:t>V</a:t>
            </a:r>
            <a:r>
              <a:rPr lang="en-US" sz="2400" i="1" spc="-150" baseline="-25000" dirty="0" err="1">
                <a:solidFill>
                  <a:srgbClr val="FF0000"/>
                </a:solidFill>
                <a:sym typeface="Wingdings" panose="05000000000000000000" pitchFamily="2" charset="2"/>
              </a:rPr>
              <a:t>pass</a:t>
            </a:r>
            <a:r>
              <a:rPr lang="en-US" sz="2400" spc="-150" dirty="0">
                <a:solidFill>
                  <a:srgbClr val="FF0000"/>
                </a:solidFill>
                <a:ea typeface="+mn-ea"/>
                <a:sym typeface="Wingdings" panose="05000000000000000000" pitchFamily="2" charset="2"/>
              </a:rPr>
              <a:t> </a:t>
            </a:r>
            <a:r>
              <a:rPr lang="en-US" sz="2400" spc="-150" dirty="0">
                <a:solidFill>
                  <a:srgbClr val="FF0000"/>
                </a:solidFill>
                <a:ea typeface="+mn-ea"/>
              </a:rPr>
              <a:t>can alter stored values in unread pages</a:t>
            </a:r>
          </a:p>
          <a:p>
            <a:pPr marL="182880" indent="-182880" eaLnBrk="1" fontAlgn="auto" hangingPunct="1">
              <a:spcAft>
                <a:spcPts val="0"/>
              </a:spcAft>
              <a:buClr>
                <a:prstClr val="black"/>
              </a:buClr>
              <a:buFont typeface="Arial" pitchFamily="34" charset="0"/>
              <a:buChar char="•"/>
              <a:defRPr/>
            </a:pPr>
            <a:endParaRPr lang="en-US" sz="800" dirty="0">
              <a:solidFill>
                <a:prstClr val="black"/>
              </a:solidFill>
              <a:ea typeface="+mn-ea"/>
              <a:cs typeface="+mn-cs"/>
            </a:endParaRPr>
          </a:p>
          <a:p>
            <a:pPr marL="182880" indent="-182880" eaLnBrk="1" fontAlgn="auto" hangingPunct="1">
              <a:spcAft>
                <a:spcPts val="0"/>
              </a:spcAft>
              <a:buClr>
                <a:prstClr val="black"/>
              </a:buClr>
              <a:buFont typeface="Arial" pitchFamily="34" charset="0"/>
              <a:buChar char="•"/>
              <a:defRPr/>
            </a:pPr>
            <a:r>
              <a:rPr lang="en-US" sz="2800" dirty="0">
                <a:solidFill>
                  <a:prstClr val="black"/>
                </a:solidFill>
                <a:ea typeface="+mn-ea"/>
                <a:cs typeface="+mn-cs"/>
              </a:rPr>
              <a:t>We </a:t>
            </a:r>
            <a:r>
              <a:rPr lang="en-US" sz="2800" b="1" dirty="0">
                <a:solidFill>
                  <a:srgbClr val="0000FF"/>
                </a:solidFill>
                <a:ea typeface="+mn-ea"/>
                <a:cs typeface="+mn-cs"/>
              </a:rPr>
              <a:t>characterize read disturb </a:t>
            </a:r>
            <a:r>
              <a:rPr lang="en-US" sz="2800" dirty="0">
                <a:solidFill>
                  <a:prstClr val="black"/>
                </a:solidFill>
                <a:ea typeface="+mn-ea"/>
                <a:cs typeface="+mn-cs"/>
              </a:rPr>
              <a:t>on real NAND flash chips</a:t>
            </a:r>
          </a:p>
          <a:p>
            <a:pPr marL="365760" lvl="1" eaLnBrk="1" fontAlgn="auto" hangingPunct="1">
              <a:spcAft>
                <a:spcPts val="0"/>
              </a:spcAft>
              <a:buClr>
                <a:prstClr val="black"/>
              </a:buClr>
              <a:buFont typeface="Arial" pitchFamily="34" charset="0"/>
              <a:buChar char="–"/>
              <a:defRPr/>
            </a:pPr>
            <a:r>
              <a:rPr lang="en-US" sz="2400" dirty="0">
                <a:solidFill>
                  <a:prstClr val="black"/>
                </a:solidFill>
                <a:ea typeface="+mn-ea"/>
              </a:rPr>
              <a:t>Slightly </a:t>
            </a:r>
            <a:r>
              <a:rPr lang="en-US" sz="2400" dirty="0">
                <a:solidFill>
                  <a:srgbClr val="0000FF"/>
                </a:solidFill>
                <a:ea typeface="+mn-ea"/>
              </a:rPr>
              <a:t>lowering </a:t>
            </a:r>
            <a:r>
              <a:rPr lang="en-US" sz="2400" dirty="0" err="1">
                <a:solidFill>
                  <a:srgbClr val="0000FF"/>
                </a:solidFill>
                <a:ea typeface="+mn-ea"/>
              </a:rPr>
              <a:t>V</a:t>
            </a:r>
            <a:r>
              <a:rPr lang="en-US" sz="2400" baseline="-25000" dirty="0" err="1">
                <a:solidFill>
                  <a:srgbClr val="0000FF"/>
                </a:solidFill>
                <a:ea typeface="+mn-ea"/>
              </a:rPr>
              <a:t>pass</a:t>
            </a:r>
            <a:r>
              <a:rPr lang="en-US" sz="2400" dirty="0">
                <a:solidFill>
                  <a:prstClr val="black"/>
                </a:solidFill>
                <a:ea typeface="+mn-ea"/>
              </a:rPr>
              <a:t> </a:t>
            </a:r>
            <a:r>
              <a:rPr lang="en-US" sz="2400" dirty="0">
                <a:solidFill>
                  <a:srgbClr val="0000FF"/>
                </a:solidFill>
                <a:ea typeface="+mn-ea"/>
              </a:rPr>
              <a:t>greatly reduces read disturb errors</a:t>
            </a:r>
          </a:p>
          <a:p>
            <a:pPr marL="365760" lvl="1" eaLnBrk="1" fontAlgn="auto" hangingPunct="1">
              <a:spcAft>
                <a:spcPts val="0"/>
              </a:spcAft>
              <a:buClr>
                <a:prstClr val="black"/>
              </a:buClr>
              <a:buFont typeface="Arial" pitchFamily="34" charset="0"/>
              <a:buChar char="–"/>
              <a:defRPr/>
            </a:pPr>
            <a:r>
              <a:rPr lang="en-US" sz="2400" dirty="0">
                <a:solidFill>
                  <a:prstClr val="black"/>
                </a:solidFill>
                <a:ea typeface="+mn-ea"/>
              </a:rPr>
              <a:t>Some flash cells are </a:t>
            </a:r>
            <a:r>
              <a:rPr lang="en-US" sz="2400" dirty="0">
                <a:solidFill>
                  <a:srgbClr val="0000FF"/>
                </a:solidFill>
                <a:ea typeface="+mn-ea"/>
              </a:rPr>
              <a:t>more prone to read disturb</a:t>
            </a:r>
            <a:endParaRPr lang="en-US" sz="2400" dirty="0">
              <a:solidFill>
                <a:prstClr val="black"/>
              </a:solidFill>
              <a:ea typeface="+mn-ea"/>
            </a:endParaRPr>
          </a:p>
          <a:p>
            <a:pPr marL="182880" indent="-182880" eaLnBrk="1" fontAlgn="auto" hangingPunct="1">
              <a:spcAft>
                <a:spcPts val="0"/>
              </a:spcAft>
              <a:buClr>
                <a:prstClr val="black"/>
              </a:buClr>
              <a:buFont typeface="Arial" pitchFamily="34" charset="0"/>
              <a:buChar char="•"/>
              <a:defRPr/>
            </a:pPr>
            <a:endParaRPr lang="en-US" sz="800" b="1" dirty="0">
              <a:ea typeface="+mn-ea"/>
              <a:cs typeface="+mn-cs"/>
            </a:endParaRPr>
          </a:p>
          <a:p>
            <a:pPr marL="182880" indent="-182880" eaLnBrk="1" fontAlgn="auto" hangingPunct="1">
              <a:spcAft>
                <a:spcPts val="0"/>
              </a:spcAft>
              <a:buClr>
                <a:prstClr val="black"/>
              </a:buClr>
              <a:buFont typeface="Arial" pitchFamily="34" charset="0"/>
              <a:buChar char="•"/>
              <a:defRPr/>
            </a:pPr>
            <a:r>
              <a:rPr lang="en-US" sz="2800" b="1" dirty="0">
                <a:ea typeface="+mn-ea"/>
                <a:cs typeface="+mn-cs"/>
              </a:rPr>
              <a:t>Technique 1:</a:t>
            </a:r>
            <a:r>
              <a:rPr lang="en-US" sz="2800" dirty="0">
                <a:solidFill>
                  <a:srgbClr val="00B050"/>
                </a:solidFill>
                <a:ea typeface="+mn-ea"/>
                <a:cs typeface="+mn-cs"/>
              </a:rPr>
              <a:t> </a:t>
            </a:r>
            <a:r>
              <a:rPr lang="en-US" sz="2800" dirty="0">
                <a:solidFill>
                  <a:srgbClr val="0000FF"/>
                </a:solidFill>
                <a:ea typeface="+mn-ea"/>
                <a:cs typeface="+mn-cs"/>
              </a:rPr>
              <a:t>Mitigate</a:t>
            </a:r>
            <a:r>
              <a:rPr lang="en-US" sz="2800" dirty="0">
                <a:solidFill>
                  <a:prstClr val="black"/>
                </a:solidFill>
                <a:ea typeface="+mn-ea"/>
                <a:cs typeface="+mn-cs"/>
              </a:rPr>
              <a:t> read disturb errors online</a:t>
            </a:r>
          </a:p>
          <a:p>
            <a:pPr marL="365760" lvl="1" eaLnBrk="1" fontAlgn="auto" hangingPunct="1">
              <a:spcAft>
                <a:spcPts val="0"/>
              </a:spcAft>
              <a:buClr>
                <a:prstClr val="black"/>
              </a:buClr>
              <a:buFont typeface="Arial" pitchFamily="34" charset="0"/>
              <a:buChar char="–"/>
              <a:defRPr/>
            </a:pPr>
            <a:r>
              <a:rPr lang="en-US" sz="2400" b="1" i="1" dirty="0" err="1">
                <a:solidFill>
                  <a:srgbClr val="0000FF"/>
                </a:solidFill>
                <a:ea typeface="+mn-ea"/>
              </a:rPr>
              <a:t>V</a:t>
            </a:r>
            <a:r>
              <a:rPr lang="en-US" sz="2400" b="1" i="1" baseline="-25000" dirty="0" err="1">
                <a:solidFill>
                  <a:srgbClr val="0000FF"/>
                </a:solidFill>
                <a:ea typeface="+mn-ea"/>
              </a:rPr>
              <a:t>pass</a:t>
            </a:r>
            <a:r>
              <a:rPr lang="en-US" sz="2400" b="1" i="1" dirty="0">
                <a:solidFill>
                  <a:srgbClr val="0000FF"/>
                </a:solidFill>
                <a:ea typeface="+mn-ea"/>
              </a:rPr>
              <a:t> Tuning</a:t>
            </a:r>
            <a:r>
              <a:rPr lang="en-US" sz="2400" dirty="0">
                <a:solidFill>
                  <a:srgbClr val="0000FF"/>
                </a:solidFill>
                <a:ea typeface="+mn-ea"/>
              </a:rPr>
              <a:t> </a:t>
            </a:r>
            <a:r>
              <a:rPr lang="en-US" sz="2400" dirty="0">
                <a:solidFill>
                  <a:prstClr val="black"/>
                </a:solidFill>
                <a:ea typeface="+mn-ea"/>
              </a:rPr>
              <a:t>dynamically finds and applies a lowered </a:t>
            </a:r>
            <a:r>
              <a:rPr lang="en-US" sz="2400" dirty="0" err="1">
                <a:solidFill>
                  <a:prstClr val="black"/>
                </a:solidFill>
                <a:ea typeface="+mn-ea"/>
              </a:rPr>
              <a:t>V</a:t>
            </a:r>
            <a:r>
              <a:rPr lang="en-US" sz="2400" baseline="-25000" dirty="0" err="1">
                <a:solidFill>
                  <a:prstClr val="black"/>
                </a:solidFill>
                <a:ea typeface="+mn-ea"/>
              </a:rPr>
              <a:t>pass</a:t>
            </a:r>
            <a:r>
              <a:rPr lang="en-US" sz="2400" baseline="-25000" dirty="0">
                <a:solidFill>
                  <a:prstClr val="black"/>
                </a:solidFill>
                <a:ea typeface="+mn-ea"/>
              </a:rPr>
              <a:t> </a:t>
            </a:r>
            <a:r>
              <a:rPr lang="en-US" sz="2400" dirty="0">
                <a:solidFill>
                  <a:prstClr val="black"/>
                </a:solidFill>
                <a:ea typeface="+mn-ea"/>
              </a:rPr>
              <a:t>per block</a:t>
            </a:r>
          </a:p>
          <a:p>
            <a:pPr marL="365760" lvl="1" eaLnBrk="1" fontAlgn="auto" hangingPunct="1">
              <a:spcAft>
                <a:spcPts val="0"/>
              </a:spcAft>
              <a:buClr>
                <a:prstClr val="black"/>
              </a:buClr>
              <a:buFont typeface="Arial" pitchFamily="34" charset="0"/>
              <a:buChar char="–"/>
              <a:defRPr/>
            </a:pPr>
            <a:r>
              <a:rPr lang="en-US" sz="2400" dirty="0">
                <a:solidFill>
                  <a:prstClr val="black"/>
                </a:solidFill>
                <a:ea typeface="+mn-ea"/>
              </a:rPr>
              <a:t>Flash memory </a:t>
            </a:r>
            <a:r>
              <a:rPr lang="en-US" sz="2400" dirty="0">
                <a:solidFill>
                  <a:srgbClr val="00B050"/>
                </a:solidFill>
                <a:ea typeface="+mn-ea"/>
              </a:rPr>
              <a:t>lifetime improves by 21%</a:t>
            </a:r>
          </a:p>
          <a:p>
            <a:pPr marL="182880" indent="-182880" eaLnBrk="1" fontAlgn="auto" hangingPunct="1">
              <a:spcAft>
                <a:spcPts val="0"/>
              </a:spcAft>
              <a:buClr>
                <a:prstClr val="black"/>
              </a:buClr>
              <a:buFont typeface="Arial" pitchFamily="34" charset="0"/>
              <a:buChar char="•"/>
              <a:defRPr/>
            </a:pPr>
            <a:endParaRPr lang="en-US" sz="800" b="1" dirty="0">
              <a:solidFill>
                <a:srgbClr val="000000"/>
              </a:solidFill>
              <a:ea typeface="+mn-ea"/>
              <a:cs typeface="+mn-cs"/>
            </a:endParaRPr>
          </a:p>
          <a:p>
            <a:pPr marL="182880" indent="-182880" eaLnBrk="1" fontAlgn="auto" hangingPunct="1">
              <a:spcAft>
                <a:spcPts val="0"/>
              </a:spcAft>
              <a:buClr>
                <a:prstClr val="black"/>
              </a:buClr>
              <a:buFont typeface="Arial" pitchFamily="34" charset="0"/>
              <a:buChar char="•"/>
              <a:defRPr/>
            </a:pPr>
            <a:r>
              <a:rPr lang="en-US" sz="2800" b="1" dirty="0">
                <a:solidFill>
                  <a:srgbClr val="000000"/>
                </a:solidFill>
                <a:ea typeface="+mn-ea"/>
                <a:cs typeface="+mn-cs"/>
              </a:rPr>
              <a:t>Technique 2:</a:t>
            </a:r>
            <a:r>
              <a:rPr lang="en-US" sz="2800" dirty="0">
                <a:solidFill>
                  <a:srgbClr val="00B050"/>
                </a:solidFill>
                <a:ea typeface="+mn-ea"/>
                <a:cs typeface="+mn-cs"/>
              </a:rPr>
              <a:t> </a:t>
            </a:r>
            <a:r>
              <a:rPr lang="en-US" sz="2800" dirty="0">
                <a:solidFill>
                  <a:srgbClr val="0000FF"/>
                </a:solidFill>
                <a:ea typeface="+mn-ea"/>
                <a:cs typeface="+mn-cs"/>
              </a:rPr>
              <a:t>Recover</a:t>
            </a:r>
            <a:r>
              <a:rPr lang="en-US" sz="2800" dirty="0">
                <a:solidFill>
                  <a:srgbClr val="00B050"/>
                </a:solidFill>
                <a:ea typeface="+mn-ea"/>
                <a:cs typeface="+mn-cs"/>
              </a:rPr>
              <a:t> </a:t>
            </a:r>
            <a:r>
              <a:rPr lang="en-US" sz="2800" dirty="0">
                <a:solidFill>
                  <a:prstClr val="black"/>
                </a:solidFill>
                <a:ea typeface="+mn-ea"/>
                <a:cs typeface="+mn-cs"/>
              </a:rPr>
              <a:t>after failure to prevent data loss</a:t>
            </a:r>
          </a:p>
          <a:p>
            <a:pPr marL="365760" lvl="1" eaLnBrk="1" fontAlgn="auto" hangingPunct="1">
              <a:spcAft>
                <a:spcPts val="0"/>
              </a:spcAft>
              <a:buClr>
                <a:prstClr val="black"/>
              </a:buClr>
              <a:buFont typeface="Arial" pitchFamily="34" charset="0"/>
              <a:buChar char="–"/>
              <a:defRPr/>
            </a:pPr>
            <a:r>
              <a:rPr lang="en-US" sz="2400" b="1" i="1" dirty="0">
                <a:solidFill>
                  <a:srgbClr val="0000FF"/>
                </a:solidFill>
                <a:ea typeface="+mn-ea"/>
              </a:rPr>
              <a:t>Read Disturb Oriented Error Recovery</a:t>
            </a:r>
            <a:r>
              <a:rPr lang="en-US" sz="2400" dirty="0">
                <a:solidFill>
                  <a:srgbClr val="0000FF"/>
                </a:solidFill>
                <a:ea typeface="+mn-ea"/>
              </a:rPr>
              <a:t> </a:t>
            </a:r>
            <a:r>
              <a:rPr lang="en-US" sz="2400" dirty="0">
                <a:solidFill>
                  <a:prstClr val="black"/>
                </a:solidFill>
                <a:ea typeface="+mn-ea"/>
              </a:rPr>
              <a:t>(RDR) selectively corrects cells more susceptible to read disturb errors</a:t>
            </a:r>
          </a:p>
          <a:p>
            <a:pPr marL="365760" lvl="1" eaLnBrk="1" fontAlgn="auto" hangingPunct="1">
              <a:spcAft>
                <a:spcPts val="0"/>
              </a:spcAft>
              <a:buClr>
                <a:prstClr val="black"/>
              </a:buClr>
              <a:buFont typeface="Arial" pitchFamily="34" charset="0"/>
              <a:buChar char="–"/>
              <a:defRPr/>
            </a:pPr>
            <a:r>
              <a:rPr lang="en-US" sz="2400" dirty="0">
                <a:solidFill>
                  <a:srgbClr val="00B050"/>
                </a:solidFill>
                <a:ea typeface="+mn-ea"/>
              </a:rPr>
              <a:t>Reduces raw bit error rate</a:t>
            </a:r>
            <a:r>
              <a:rPr lang="en-US" sz="2400" b="1" dirty="0">
                <a:solidFill>
                  <a:srgbClr val="00B050"/>
                </a:solidFill>
                <a:ea typeface="+mn-ea"/>
              </a:rPr>
              <a:t> </a:t>
            </a:r>
            <a:r>
              <a:rPr lang="en-US" sz="2400" dirty="0">
                <a:solidFill>
                  <a:srgbClr val="00B050"/>
                </a:solidFill>
                <a:ea typeface="+mn-ea"/>
              </a:rPr>
              <a:t>(RBER) by up to 36%</a:t>
            </a:r>
          </a:p>
        </p:txBody>
      </p:sp>
      <p:sp>
        <p:nvSpPr>
          <p:cNvPr id="257027" name="Slide Number Placeholder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19C2D1-B1A1-A048-8394-5D276675F714}"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Tree>
    <p:custDataLst>
      <p:tags r:id="rId1"/>
    </p:custDataLst>
    <p:extLst>
      <p:ext uri="{BB962C8B-B14F-4D97-AF65-F5344CB8AC3E}">
        <p14:creationId xmlns:p14="http://schemas.microsoft.com/office/powerpoint/2010/main" val="272030568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fade">
                                      <p:cBhvr>
                                        <p:cTn id="52" dur="500"/>
                                        <p:tgtEl>
                                          <p:spTgt spid="3">
                                            <p:txEl>
                                              <p:pRg st="12" end="12"/>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3" end="13"/>
                                            </p:txEl>
                                          </p:spTgt>
                                        </p:tgtEl>
                                        <p:attrNameLst>
                                          <p:attrName>style.visibility</p:attrName>
                                        </p:attrNameLst>
                                      </p:cBhvr>
                                      <p:to>
                                        <p:strVal val="visible"/>
                                      </p:to>
                                    </p:set>
                                    <p:animEffect transition="in" filter="fade">
                                      <p:cBhvr>
                                        <p:cTn id="57" dur="500"/>
                                        <p:tgtEl>
                                          <p:spTgt spid="3">
                                            <p:txEl>
                                              <p:pRg st="13" end="13"/>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4" end="14"/>
                                            </p:txEl>
                                          </p:spTgt>
                                        </p:tgtEl>
                                        <p:attrNameLst>
                                          <p:attrName>style.visibility</p:attrName>
                                        </p:attrNameLst>
                                      </p:cBhvr>
                                      <p:to>
                                        <p:strVal val="visible"/>
                                      </p:to>
                                    </p:set>
                                    <p:animEffect transition="in" filter="fade">
                                      <p:cBhvr>
                                        <p:cTn id="62"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Title 4"/>
          <p:cNvSpPr>
            <a:spLocks noGrp="1"/>
          </p:cNvSpPr>
          <p:nvPr>
            <p:ph type="title"/>
          </p:nvPr>
        </p:nvSpPr>
        <p:spPr/>
        <p:txBody>
          <a:bodyPr/>
          <a:lstStyle/>
          <a:p>
            <a:pPr eaLnBrk="1" hangingPunct="1"/>
            <a:r>
              <a:rPr lang="en-US" altLang="en-US" dirty="0">
                <a:ea typeface="ＭＳ Ｐゴシック" charset="-128"/>
              </a:rPr>
              <a:t>Read Disturb Prone vs. Resistant Cells</a:t>
            </a:r>
          </a:p>
        </p:txBody>
      </p:sp>
      <p:sp>
        <p:nvSpPr>
          <p:cNvPr id="31232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0ADEE51-741B-6245-9CFB-CADA85613FF0}"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sp>
        <p:nvSpPr>
          <p:cNvPr id="10" name="Rounded Rectangle 9"/>
          <p:cNvSpPr/>
          <p:nvPr/>
        </p:nvSpPr>
        <p:spPr>
          <a:xfrm>
            <a:off x="3663950" y="2616200"/>
            <a:ext cx="457200" cy="457200"/>
          </a:xfrm>
          <a:prstGeom prst="roundRect">
            <a:avLst/>
          </a:prstGeom>
          <a:solidFill>
            <a:schemeClr val="bg1"/>
          </a:solid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75000"/>
                  </a:prstClr>
                </a:solidFill>
                <a:effectLst/>
                <a:uLnTx/>
                <a:uFillTx/>
                <a:latin typeface="Calibri"/>
                <a:ea typeface="+mn-ea"/>
                <a:cs typeface="+mn-cs"/>
              </a:rPr>
              <a:t>R</a:t>
            </a:r>
          </a:p>
        </p:txBody>
      </p:sp>
      <p:sp>
        <p:nvSpPr>
          <p:cNvPr id="11" name="Rounded Rectangle 10"/>
          <p:cNvSpPr/>
          <p:nvPr/>
        </p:nvSpPr>
        <p:spPr>
          <a:xfrm>
            <a:off x="3663950" y="3938588"/>
            <a:ext cx="457200" cy="457200"/>
          </a:xfrm>
          <a:prstGeom prst="roundRect">
            <a:avLst/>
          </a:prstGeom>
          <a:solidFill>
            <a:schemeClr val="bg1"/>
          </a:solid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75000"/>
                  </a:prstClr>
                </a:solidFill>
                <a:effectLst/>
                <a:uLnTx/>
                <a:uFillTx/>
                <a:latin typeface="Calibri"/>
                <a:ea typeface="+mn-ea"/>
                <a:cs typeface="+mn-cs"/>
              </a:rPr>
              <a:t>P</a:t>
            </a:r>
          </a:p>
        </p:txBody>
      </p:sp>
      <p:sp>
        <p:nvSpPr>
          <p:cNvPr id="12" name="Rectangle 11"/>
          <p:cNvSpPr/>
          <p:nvPr/>
        </p:nvSpPr>
        <p:spPr>
          <a:xfrm>
            <a:off x="468313" y="2513013"/>
            <a:ext cx="3227387" cy="58578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Disturb-</a:t>
            </a:r>
            <a:r>
              <a:rPr kumimoji="0" lang="en-US" altLang="ko-KR" sz="3200" b="0" i="0" u="none" strike="noStrike" kern="1200" cap="none" spc="0" normalizeH="0" baseline="0" noProof="0" dirty="0">
                <a:ln>
                  <a:noFill/>
                </a:ln>
                <a:solidFill>
                  <a:srgbClr val="00B050"/>
                </a:solidFill>
                <a:effectLst/>
                <a:uLnTx/>
                <a:uFillTx/>
                <a:latin typeface="Calibri"/>
                <a:ea typeface="Dotum" pitchFamily="34" charset="-127"/>
                <a:cs typeface="+mn-cs"/>
              </a:rPr>
              <a:t>R</a:t>
            </a: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esistant</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13" name="Rectangle 12"/>
          <p:cNvSpPr/>
          <p:nvPr/>
        </p:nvSpPr>
        <p:spPr>
          <a:xfrm>
            <a:off x="468313" y="3829050"/>
            <a:ext cx="2751137" cy="58420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Disturb-</a:t>
            </a:r>
            <a:r>
              <a:rPr kumimoji="0" lang="en-US" altLang="ko-KR" sz="3200" b="0" i="0" u="none" strike="noStrike" kern="1200" cap="none" spc="0" normalizeH="0" baseline="0" noProof="0" dirty="0">
                <a:ln>
                  <a:noFill/>
                </a:ln>
                <a:solidFill>
                  <a:srgbClr val="FF0000"/>
                </a:solidFill>
                <a:effectLst/>
                <a:uLnTx/>
                <a:uFillTx/>
                <a:latin typeface="Calibri"/>
                <a:ea typeface="Dotum" pitchFamily="34" charset="-127"/>
                <a:cs typeface="+mn-cs"/>
              </a:rPr>
              <a:t>P</a:t>
            </a: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rone</a:t>
            </a:r>
          </a:p>
        </p:txBody>
      </p:sp>
      <p:cxnSp>
        <p:nvCxnSpPr>
          <p:cNvPr id="15" name="Straight Arrow Connector 14"/>
          <p:cNvCxnSpPr/>
          <p:nvPr/>
        </p:nvCxnSpPr>
        <p:spPr>
          <a:xfrm>
            <a:off x="4121150" y="2846388"/>
            <a:ext cx="1284288"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121150" y="4179888"/>
            <a:ext cx="3556000" cy="3175"/>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5967413" y="6269038"/>
            <a:ext cx="3048000" cy="58420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Normalized V</a:t>
            </a:r>
            <a:r>
              <a:rPr kumimoji="0" lang="en-US" altLang="ko-KR" sz="3200" b="0" i="0" u="none" strike="noStrike" kern="1200" cap="none" spc="0" normalizeH="0" baseline="-25000" noProof="0" dirty="0">
                <a:ln>
                  <a:noFill/>
                </a:ln>
                <a:solidFill>
                  <a:prstClr val="black"/>
                </a:solidFill>
                <a:effectLst/>
                <a:uLnTx/>
                <a:uFillTx/>
                <a:latin typeface="Calibri"/>
                <a:ea typeface="Dotum" pitchFamily="34" charset="-127"/>
                <a:cs typeface="+mn-cs"/>
              </a:rPr>
              <a:t>th</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21" name="Rectangle 20"/>
          <p:cNvSpPr/>
          <p:nvPr/>
        </p:nvSpPr>
        <p:spPr>
          <a:xfrm>
            <a:off x="-130175" y="1447800"/>
            <a:ext cx="900113" cy="58420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PDF</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cxnSp>
        <p:nvCxnSpPr>
          <p:cNvPr id="22" name="Straight Arrow Connector 21"/>
          <p:cNvCxnSpPr/>
          <p:nvPr/>
        </p:nvCxnSpPr>
        <p:spPr>
          <a:xfrm flipV="1">
            <a:off x="87313" y="1912938"/>
            <a:ext cx="0" cy="4354512"/>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3975" y="6267450"/>
            <a:ext cx="9090025"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892550" y="1974850"/>
            <a:ext cx="1609725" cy="83185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Dotum" pitchFamily="34" charset="-127"/>
                <a:cs typeface="+mn-cs"/>
              </a:rPr>
              <a:t>N read disturbs</a:t>
            </a:r>
            <a:endParaRPr kumimoji="0" lang="ko-KR" altLang="ko-KR" sz="24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27" name="Rectangle 26"/>
          <p:cNvSpPr/>
          <p:nvPr/>
        </p:nvSpPr>
        <p:spPr>
          <a:xfrm>
            <a:off x="4735513" y="3597275"/>
            <a:ext cx="2143125" cy="461963"/>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Dotum" pitchFamily="34" charset="-127"/>
                <a:cs typeface="+mn-cs"/>
              </a:rPr>
              <a:t>N read disturbs</a:t>
            </a:r>
            <a:endParaRPr kumimoji="0" lang="ko-KR" altLang="ko-KR" sz="24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25" name="Rounded Rectangle 24"/>
          <p:cNvSpPr/>
          <p:nvPr/>
        </p:nvSpPr>
        <p:spPr>
          <a:xfrm>
            <a:off x="3663950" y="2613025"/>
            <a:ext cx="457200" cy="457200"/>
          </a:xfrm>
          <a:prstGeom prst="roundRect">
            <a:avLst/>
          </a:prstGeom>
          <a:solidFill>
            <a:schemeClr val="bg1"/>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Calibri"/>
                <a:ea typeface="+mn-ea"/>
                <a:cs typeface="+mn-cs"/>
              </a:rPr>
              <a:t>R</a:t>
            </a:r>
          </a:p>
        </p:txBody>
      </p:sp>
      <p:sp>
        <p:nvSpPr>
          <p:cNvPr id="31" name="Rounded Rectangle 30"/>
          <p:cNvSpPr/>
          <p:nvPr/>
        </p:nvSpPr>
        <p:spPr>
          <a:xfrm>
            <a:off x="3663950" y="3938588"/>
            <a:ext cx="457200" cy="457200"/>
          </a:xfrm>
          <a:prstGeom prst="roundRect">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P</a:t>
            </a:r>
          </a:p>
        </p:txBody>
      </p:sp>
    </p:spTree>
    <p:extLst>
      <p:ext uri="{BB962C8B-B14F-4D97-AF65-F5344CB8AC3E}">
        <p14:creationId xmlns:p14="http://schemas.microsoft.com/office/powerpoint/2010/main" val="19571944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4.44444E-6 -1.85185E-6 L 0.19098 0.00162 " pathEditMode="relative" rAng="0" ptsTypes="AA">
                                      <p:cBhvr>
                                        <p:cTn id="6" dur="2000" fill="hold"/>
                                        <p:tgtEl>
                                          <p:spTgt spid="25"/>
                                        </p:tgtEl>
                                        <p:attrNameLst>
                                          <p:attrName>ppt_x</p:attrName>
                                          <p:attrName>ppt_y</p:attrName>
                                        </p:attrNameLst>
                                      </p:cBhvr>
                                      <p:rCtr x="9549" y="69"/>
                                    </p:animMotion>
                                  </p:childTnLst>
                                </p:cTn>
                              </p:par>
                              <p:par>
                                <p:cTn id="7" presetID="42" presetClass="path" presetSubtype="0" accel="50000" decel="50000" fill="hold" grpId="0" nodeType="withEffect">
                                  <p:stCondLst>
                                    <p:cond delay="0"/>
                                  </p:stCondLst>
                                  <p:childTnLst>
                                    <p:animMotion origin="layout" path="M -4.44444E-6 1.11111E-6 L 0.44098 1.11111E-6 " pathEditMode="relative" rAng="0" ptsTypes="AA">
                                      <p:cBhvr>
                                        <p:cTn id="8" dur="2000" fill="hold"/>
                                        <p:tgtEl>
                                          <p:spTgt spid="31"/>
                                        </p:tgtEl>
                                        <p:attrNameLst>
                                          <p:attrName>ppt_x</p:attrName>
                                          <p:attrName>ppt_y</p:attrName>
                                        </p:attrNameLst>
                                      </p:cBhvr>
                                      <p:rCtr x="22049" y="0"/>
                                    </p:animMotion>
                                  </p:childTnLst>
                                </p:cTn>
                              </p:par>
                            </p:childTnLst>
                          </p:cTn>
                        </p:par>
                        <p:par>
                          <p:cTn id="9" fill="hold" nodeType="afterGroup">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6" grpId="0"/>
      <p:bldP spid="27" grpId="0"/>
      <p:bldP spid="25" grpId="0" animBg="1"/>
      <p:bldP spid="31"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79525"/>
          </a:xfrm>
        </p:spPr>
        <p:txBody>
          <a:bodyPr rtlCol="0">
            <a:normAutofit fontScale="90000"/>
          </a:bodyPr>
          <a:lstStyle/>
          <a:p>
            <a:pPr eaLnBrk="1" fontAlgn="auto" hangingPunct="1">
              <a:spcAft>
                <a:spcPts val="0"/>
              </a:spcAft>
              <a:defRPr/>
            </a:pPr>
            <a:r>
              <a:rPr lang="en-US" dirty="0">
                <a:ea typeface="+mj-ea"/>
                <a:cs typeface="+mj-cs"/>
              </a:rPr>
              <a:t>Observation 2: Some Flash Cells Are</a:t>
            </a:r>
            <a:br>
              <a:rPr lang="en-US" dirty="0">
                <a:ea typeface="+mj-ea"/>
                <a:cs typeface="+mj-cs"/>
              </a:rPr>
            </a:br>
            <a:r>
              <a:rPr lang="en-US" dirty="0">
                <a:ea typeface="+mj-ea"/>
                <a:cs typeface="+mj-cs"/>
              </a:rPr>
              <a:t>More Prone to Read Disturb</a:t>
            </a:r>
          </a:p>
        </p:txBody>
      </p:sp>
      <p:sp>
        <p:nvSpPr>
          <p:cNvPr id="314370"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5E60B42-C28B-3C4B-AC2C-8640A08C6182}"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grpSp>
        <p:nvGrpSpPr>
          <p:cNvPr id="314371" name="Group 10"/>
          <p:cNvGrpSpPr>
            <a:grpSpLocks/>
          </p:cNvGrpSpPr>
          <p:nvPr/>
        </p:nvGrpSpPr>
        <p:grpSpPr bwMode="auto">
          <a:xfrm>
            <a:off x="6923088" y="2579688"/>
            <a:ext cx="1366837" cy="584200"/>
            <a:chOff x="1959274" y="1776987"/>
            <a:chExt cx="1366754" cy="584775"/>
          </a:xfrm>
        </p:grpSpPr>
        <p:sp>
          <p:nvSpPr>
            <p:cNvPr id="13" name="Rectangle 12"/>
            <p:cNvSpPr/>
            <p:nvPr/>
          </p:nvSpPr>
          <p:spPr>
            <a:xfrm>
              <a:off x="1959274" y="1840550"/>
              <a:ext cx="457172" cy="457650"/>
            </a:xfrm>
            <a:prstGeom prst="rect">
              <a:avLst/>
            </a:prstGeom>
            <a:solidFill>
              <a:schemeClr val="tx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13"/>
            <p:cNvSpPr/>
            <p:nvPr/>
          </p:nvSpPr>
          <p:spPr>
            <a:xfrm>
              <a:off x="2368824" y="1776987"/>
              <a:ext cx="957204" cy="584775"/>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P1</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grpSp>
      <p:grpSp>
        <p:nvGrpSpPr>
          <p:cNvPr id="314372" name="Group 14"/>
          <p:cNvGrpSpPr>
            <a:grpSpLocks/>
          </p:cNvGrpSpPr>
          <p:nvPr/>
        </p:nvGrpSpPr>
        <p:grpSpPr bwMode="auto">
          <a:xfrm>
            <a:off x="2763838" y="2579688"/>
            <a:ext cx="1365250" cy="584200"/>
            <a:chOff x="1959274" y="1776987"/>
            <a:chExt cx="1366754" cy="584775"/>
          </a:xfrm>
        </p:grpSpPr>
        <p:sp>
          <p:nvSpPr>
            <p:cNvPr id="16" name="Oval 15"/>
            <p:cNvSpPr/>
            <p:nvPr/>
          </p:nvSpPr>
          <p:spPr>
            <a:xfrm>
              <a:off x="1959274" y="1840550"/>
              <a:ext cx="457704" cy="457650"/>
            </a:xfrm>
            <a:prstGeom prst="ellipse">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Rectangle 16"/>
            <p:cNvSpPr/>
            <p:nvPr/>
          </p:nvSpPr>
          <p:spPr>
            <a:xfrm>
              <a:off x="2367710" y="1776987"/>
              <a:ext cx="958318" cy="584775"/>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ER</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grpSp>
      <p:sp>
        <p:nvSpPr>
          <p:cNvPr id="26" name="Rectangle 25"/>
          <p:cNvSpPr/>
          <p:nvPr/>
        </p:nvSpPr>
        <p:spPr>
          <a:xfrm>
            <a:off x="5967413" y="6269038"/>
            <a:ext cx="3048000" cy="58420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Normalized V</a:t>
            </a:r>
            <a:r>
              <a:rPr kumimoji="0" lang="en-US" altLang="ko-KR" sz="3200" b="0" i="0" u="none" strike="noStrike" kern="1200" cap="none" spc="0" normalizeH="0" baseline="-25000" noProof="0" dirty="0">
                <a:ln>
                  <a:noFill/>
                </a:ln>
                <a:solidFill>
                  <a:prstClr val="black"/>
                </a:solidFill>
                <a:effectLst/>
                <a:uLnTx/>
                <a:uFillTx/>
                <a:latin typeface="Calibri"/>
                <a:ea typeface="Dotum" pitchFamily="34" charset="-127"/>
                <a:cs typeface="+mn-cs"/>
              </a:rPr>
              <a:t>th</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27" name="Rectangle 26"/>
          <p:cNvSpPr/>
          <p:nvPr/>
        </p:nvSpPr>
        <p:spPr>
          <a:xfrm>
            <a:off x="-130175" y="1447800"/>
            <a:ext cx="900113" cy="58420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PDF</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cxnSp>
        <p:nvCxnSpPr>
          <p:cNvPr id="18" name="Straight Arrow Connector 17"/>
          <p:cNvCxnSpPr/>
          <p:nvPr/>
        </p:nvCxnSpPr>
        <p:spPr>
          <a:xfrm>
            <a:off x="1663700" y="4854575"/>
            <a:ext cx="2284413"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714625" y="5702300"/>
            <a:ext cx="2924175"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854700" y="4851400"/>
            <a:ext cx="1744663"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923088" y="5688013"/>
            <a:ext cx="1135062"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flipH="1">
            <a:off x="5367338" y="4622800"/>
            <a:ext cx="457200" cy="457200"/>
          </a:xfrm>
          <a:prstGeom prst="rect">
            <a:avLst/>
          </a:prstGeom>
          <a:solidFill>
            <a:schemeClr val="bg1">
              <a:lumMod val="75000"/>
            </a:schemeClr>
          </a:solidFill>
          <a:ln w="635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P</a:t>
            </a:r>
          </a:p>
        </p:txBody>
      </p:sp>
      <p:sp>
        <p:nvSpPr>
          <p:cNvPr id="23" name="Rectangle 22"/>
          <p:cNvSpPr/>
          <p:nvPr/>
        </p:nvSpPr>
        <p:spPr>
          <a:xfrm flipH="1">
            <a:off x="6443663" y="5451475"/>
            <a:ext cx="457200" cy="457200"/>
          </a:xfrm>
          <a:prstGeom prst="rect">
            <a:avLst/>
          </a:prstGeom>
          <a:solidFill>
            <a:schemeClr val="bg1">
              <a:lumMod val="75000"/>
            </a:schemeClr>
          </a:solidFill>
          <a:ln w="635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P</a:t>
            </a:r>
          </a:p>
        </p:txBody>
      </p:sp>
      <p:sp>
        <p:nvSpPr>
          <p:cNvPr id="24" name="Oval 23"/>
          <p:cNvSpPr/>
          <p:nvPr/>
        </p:nvSpPr>
        <p:spPr>
          <a:xfrm flipH="1">
            <a:off x="1173163" y="4622800"/>
            <a:ext cx="457200" cy="457200"/>
          </a:xfrm>
          <a:prstGeom prst="ellipse">
            <a:avLst/>
          </a:prstGeom>
          <a:solidFill>
            <a:schemeClr val="bg1"/>
          </a:solid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75000"/>
                  </a:prstClr>
                </a:solidFill>
                <a:effectLst/>
                <a:uLnTx/>
                <a:uFillTx/>
                <a:latin typeface="Calibri"/>
                <a:ea typeface="+mn-ea"/>
                <a:cs typeface="+mn-cs"/>
              </a:rPr>
              <a:t>P</a:t>
            </a:r>
          </a:p>
        </p:txBody>
      </p:sp>
      <p:sp>
        <p:nvSpPr>
          <p:cNvPr id="25" name="Oval 24"/>
          <p:cNvSpPr/>
          <p:nvPr/>
        </p:nvSpPr>
        <p:spPr>
          <a:xfrm flipH="1">
            <a:off x="2249488" y="5451475"/>
            <a:ext cx="457200" cy="457200"/>
          </a:xfrm>
          <a:prstGeom prst="ellipse">
            <a:avLst/>
          </a:prstGeom>
          <a:solidFill>
            <a:schemeClr val="bg1"/>
          </a:solid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75000"/>
                  </a:prstClr>
                </a:solidFill>
                <a:effectLst/>
                <a:uLnTx/>
                <a:uFillTx/>
                <a:latin typeface="Calibri"/>
                <a:ea typeface="+mn-ea"/>
                <a:cs typeface="+mn-cs"/>
              </a:rPr>
              <a:t>P</a:t>
            </a:r>
          </a:p>
        </p:txBody>
      </p:sp>
      <p:sp>
        <p:nvSpPr>
          <p:cNvPr id="29" name="Freeform 28"/>
          <p:cNvSpPr/>
          <p:nvPr/>
        </p:nvSpPr>
        <p:spPr>
          <a:xfrm flipH="1">
            <a:off x="119063" y="2867025"/>
            <a:ext cx="3748087" cy="3400425"/>
          </a:xfrm>
          <a:custGeom>
            <a:avLst/>
            <a:gdLst>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1 h 1965304"/>
              <a:gd name="connsiteX1" fmla="*/ 1992573 w 3807725"/>
              <a:gd name="connsiteY1" fmla="*/ 26 h 1965304"/>
              <a:gd name="connsiteX2" fmla="*/ 3807725 w 3807725"/>
              <a:gd name="connsiteY2" fmla="*/ 1965304 h 1965304"/>
              <a:gd name="connsiteX0" fmla="*/ 0 w 3807725"/>
              <a:gd name="connsiteY0" fmla="*/ 1924358 h 1965301"/>
              <a:gd name="connsiteX1" fmla="*/ 1992573 w 3807725"/>
              <a:gd name="connsiteY1" fmla="*/ 23 h 1965301"/>
              <a:gd name="connsiteX2" fmla="*/ 3807725 w 3807725"/>
              <a:gd name="connsiteY2" fmla="*/ 1965301 h 1965301"/>
              <a:gd name="connsiteX0" fmla="*/ 0 w 3807725"/>
              <a:gd name="connsiteY0" fmla="*/ 1924360 h 1965303"/>
              <a:gd name="connsiteX1" fmla="*/ 1992573 w 3807725"/>
              <a:gd name="connsiteY1" fmla="*/ 25 h 1965303"/>
              <a:gd name="connsiteX2" fmla="*/ 3807725 w 3807725"/>
              <a:gd name="connsiteY2" fmla="*/ 1965303 h 1965303"/>
              <a:gd name="connsiteX0" fmla="*/ 0 w 3784113"/>
              <a:gd name="connsiteY0" fmla="*/ 1951633 h 1965281"/>
              <a:gd name="connsiteX1" fmla="*/ 1968961 w 3784113"/>
              <a:gd name="connsiteY1" fmla="*/ 3 h 1965281"/>
              <a:gd name="connsiteX2" fmla="*/ 3784113 w 3784113"/>
              <a:gd name="connsiteY2" fmla="*/ 1965281 h 1965281"/>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Lst>
            <a:ahLst/>
            <a:cxnLst>
              <a:cxn ang="0">
                <a:pos x="connsiteX0" y="connsiteY0"/>
              </a:cxn>
              <a:cxn ang="0">
                <a:pos x="connsiteX1" y="connsiteY1"/>
              </a:cxn>
              <a:cxn ang="0">
                <a:pos x="connsiteX2" y="connsiteY2"/>
              </a:cxn>
            </a:cxnLst>
            <a:rect l="l" t="t" r="r" b="b"/>
            <a:pathLst>
              <a:path w="3784113" h="1965278">
                <a:moveTo>
                  <a:pt x="0" y="1965277"/>
                </a:moveTo>
                <a:cubicBezTo>
                  <a:pt x="234630" y="1392071"/>
                  <a:pt x="724317" y="0"/>
                  <a:pt x="1968961" y="0"/>
                </a:cubicBezTo>
                <a:cubicBezTo>
                  <a:pt x="3213605" y="0"/>
                  <a:pt x="3584157" y="1405720"/>
                  <a:pt x="3784113" y="1965278"/>
                </a:cubicBezTo>
              </a:path>
            </a:pathLst>
          </a:custGeom>
          <a:no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eeform 29"/>
          <p:cNvSpPr/>
          <p:nvPr/>
        </p:nvSpPr>
        <p:spPr>
          <a:xfrm flipH="1">
            <a:off x="4310063" y="2867025"/>
            <a:ext cx="3748087" cy="3400425"/>
          </a:xfrm>
          <a:custGeom>
            <a:avLst/>
            <a:gdLst>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1 h 1965304"/>
              <a:gd name="connsiteX1" fmla="*/ 1992573 w 3807725"/>
              <a:gd name="connsiteY1" fmla="*/ 26 h 1965304"/>
              <a:gd name="connsiteX2" fmla="*/ 3807725 w 3807725"/>
              <a:gd name="connsiteY2" fmla="*/ 1965304 h 1965304"/>
              <a:gd name="connsiteX0" fmla="*/ 0 w 3807725"/>
              <a:gd name="connsiteY0" fmla="*/ 1924358 h 1965301"/>
              <a:gd name="connsiteX1" fmla="*/ 1992573 w 3807725"/>
              <a:gd name="connsiteY1" fmla="*/ 23 h 1965301"/>
              <a:gd name="connsiteX2" fmla="*/ 3807725 w 3807725"/>
              <a:gd name="connsiteY2" fmla="*/ 1965301 h 1965301"/>
              <a:gd name="connsiteX0" fmla="*/ 0 w 3807725"/>
              <a:gd name="connsiteY0" fmla="*/ 1924360 h 1965303"/>
              <a:gd name="connsiteX1" fmla="*/ 1992573 w 3807725"/>
              <a:gd name="connsiteY1" fmla="*/ 25 h 1965303"/>
              <a:gd name="connsiteX2" fmla="*/ 3807725 w 3807725"/>
              <a:gd name="connsiteY2" fmla="*/ 1965303 h 1965303"/>
              <a:gd name="connsiteX0" fmla="*/ 0 w 3784113"/>
              <a:gd name="connsiteY0" fmla="*/ 1951633 h 1965281"/>
              <a:gd name="connsiteX1" fmla="*/ 1968961 w 3784113"/>
              <a:gd name="connsiteY1" fmla="*/ 3 h 1965281"/>
              <a:gd name="connsiteX2" fmla="*/ 3784113 w 3784113"/>
              <a:gd name="connsiteY2" fmla="*/ 1965281 h 1965281"/>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Lst>
            <a:ahLst/>
            <a:cxnLst>
              <a:cxn ang="0">
                <a:pos x="connsiteX0" y="connsiteY0"/>
              </a:cxn>
              <a:cxn ang="0">
                <a:pos x="connsiteX1" y="connsiteY1"/>
              </a:cxn>
              <a:cxn ang="0">
                <a:pos x="connsiteX2" y="connsiteY2"/>
              </a:cxn>
            </a:cxnLst>
            <a:rect l="l" t="t" r="r" b="b"/>
            <a:pathLst>
              <a:path w="3784113" h="1965278">
                <a:moveTo>
                  <a:pt x="0" y="1965277"/>
                </a:moveTo>
                <a:cubicBezTo>
                  <a:pt x="234630" y="1392071"/>
                  <a:pt x="724317" y="0"/>
                  <a:pt x="1968961" y="0"/>
                </a:cubicBezTo>
                <a:cubicBezTo>
                  <a:pt x="3213605" y="0"/>
                  <a:pt x="3584157" y="1405720"/>
                  <a:pt x="3784113" y="1965278"/>
                </a:cubicBezTo>
              </a:path>
            </a:pathLst>
          </a:custGeom>
          <a:no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2" name="Freeform 31"/>
          <p:cNvSpPr/>
          <p:nvPr/>
        </p:nvSpPr>
        <p:spPr>
          <a:xfrm flipH="1">
            <a:off x="373063" y="3441700"/>
            <a:ext cx="6223000" cy="2825750"/>
          </a:xfrm>
          <a:custGeom>
            <a:avLst/>
            <a:gdLst>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1 h 1965304"/>
              <a:gd name="connsiteX1" fmla="*/ 1992573 w 3807725"/>
              <a:gd name="connsiteY1" fmla="*/ 26 h 1965304"/>
              <a:gd name="connsiteX2" fmla="*/ 3807725 w 3807725"/>
              <a:gd name="connsiteY2" fmla="*/ 1965304 h 1965304"/>
              <a:gd name="connsiteX0" fmla="*/ 0 w 3807725"/>
              <a:gd name="connsiteY0" fmla="*/ 1924358 h 1965301"/>
              <a:gd name="connsiteX1" fmla="*/ 1992573 w 3807725"/>
              <a:gd name="connsiteY1" fmla="*/ 23 h 1965301"/>
              <a:gd name="connsiteX2" fmla="*/ 3807725 w 3807725"/>
              <a:gd name="connsiteY2" fmla="*/ 1965301 h 1965301"/>
              <a:gd name="connsiteX0" fmla="*/ 0 w 3807725"/>
              <a:gd name="connsiteY0" fmla="*/ 1924360 h 1965303"/>
              <a:gd name="connsiteX1" fmla="*/ 1992573 w 3807725"/>
              <a:gd name="connsiteY1" fmla="*/ 25 h 1965303"/>
              <a:gd name="connsiteX2" fmla="*/ 3807725 w 3807725"/>
              <a:gd name="connsiteY2" fmla="*/ 1965303 h 1965303"/>
              <a:gd name="connsiteX0" fmla="*/ 0 w 3784113"/>
              <a:gd name="connsiteY0" fmla="*/ 1951633 h 1965281"/>
              <a:gd name="connsiteX1" fmla="*/ 1968961 w 3784113"/>
              <a:gd name="connsiteY1" fmla="*/ 3 h 1965281"/>
              <a:gd name="connsiteX2" fmla="*/ 3784113 w 3784113"/>
              <a:gd name="connsiteY2" fmla="*/ 1965281 h 1965281"/>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Lst>
            <a:ahLst/>
            <a:cxnLst>
              <a:cxn ang="0">
                <a:pos x="connsiteX0" y="connsiteY0"/>
              </a:cxn>
              <a:cxn ang="0">
                <a:pos x="connsiteX1" y="connsiteY1"/>
              </a:cxn>
              <a:cxn ang="0">
                <a:pos x="connsiteX2" y="connsiteY2"/>
              </a:cxn>
            </a:cxnLst>
            <a:rect l="l" t="t" r="r" b="b"/>
            <a:pathLst>
              <a:path w="3784113" h="1965278">
                <a:moveTo>
                  <a:pt x="0" y="1965277"/>
                </a:moveTo>
                <a:cubicBezTo>
                  <a:pt x="234630" y="1392071"/>
                  <a:pt x="724317" y="0"/>
                  <a:pt x="1968961" y="0"/>
                </a:cubicBezTo>
                <a:cubicBezTo>
                  <a:pt x="3213605" y="0"/>
                  <a:pt x="3584157" y="1405720"/>
                  <a:pt x="3784113" y="1965278"/>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32"/>
          <p:cNvSpPr/>
          <p:nvPr/>
        </p:nvSpPr>
        <p:spPr>
          <a:xfrm flipH="1">
            <a:off x="4654550" y="3284538"/>
            <a:ext cx="4822825" cy="2982912"/>
          </a:xfrm>
          <a:custGeom>
            <a:avLst/>
            <a:gdLst>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1 h 1965304"/>
              <a:gd name="connsiteX1" fmla="*/ 1992573 w 3807725"/>
              <a:gd name="connsiteY1" fmla="*/ 26 h 1965304"/>
              <a:gd name="connsiteX2" fmla="*/ 3807725 w 3807725"/>
              <a:gd name="connsiteY2" fmla="*/ 1965304 h 1965304"/>
              <a:gd name="connsiteX0" fmla="*/ 0 w 3807725"/>
              <a:gd name="connsiteY0" fmla="*/ 1924358 h 1965301"/>
              <a:gd name="connsiteX1" fmla="*/ 1992573 w 3807725"/>
              <a:gd name="connsiteY1" fmla="*/ 23 h 1965301"/>
              <a:gd name="connsiteX2" fmla="*/ 3807725 w 3807725"/>
              <a:gd name="connsiteY2" fmla="*/ 1965301 h 1965301"/>
              <a:gd name="connsiteX0" fmla="*/ 0 w 3807725"/>
              <a:gd name="connsiteY0" fmla="*/ 1924360 h 1965303"/>
              <a:gd name="connsiteX1" fmla="*/ 1992573 w 3807725"/>
              <a:gd name="connsiteY1" fmla="*/ 25 h 1965303"/>
              <a:gd name="connsiteX2" fmla="*/ 3807725 w 3807725"/>
              <a:gd name="connsiteY2" fmla="*/ 1965303 h 1965303"/>
              <a:gd name="connsiteX0" fmla="*/ 0 w 3784113"/>
              <a:gd name="connsiteY0" fmla="*/ 1951633 h 1965281"/>
              <a:gd name="connsiteX1" fmla="*/ 1968961 w 3784113"/>
              <a:gd name="connsiteY1" fmla="*/ 3 h 1965281"/>
              <a:gd name="connsiteX2" fmla="*/ 3784113 w 3784113"/>
              <a:gd name="connsiteY2" fmla="*/ 1965281 h 1965281"/>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Lst>
            <a:ahLst/>
            <a:cxnLst>
              <a:cxn ang="0">
                <a:pos x="connsiteX0" y="connsiteY0"/>
              </a:cxn>
              <a:cxn ang="0">
                <a:pos x="connsiteX1" y="connsiteY1"/>
              </a:cxn>
              <a:cxn ang="0">
                <a:pos x="connsiteX2" y="connsiteY2"/>
              </a:cxn>
            </a:cxnLst>
            <a:rect l="l" t="t" r="r" b="b"/>
            <a:pathLst>
              <a:path w="3784113" h="1965278">
                <a:moveTo>
                  <a:pt x="0" y="1965277"/>
                </a:moveTo>
                <a:cubicBezTo>
                  <a:pt x="234630" y="1392071"/>
                  <a:pt x="724317" y="0"/>
                  <a:pt x="1968961" y="0"/>
                </a:cubicBezTo>
                <a:cubicBezTo>
                  <a:pt x="3213605" y="0"/>
                  <a:pt x="3584157" y="1405720"/>
                  <a:pt x="3784113" y="1965278"/>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flipH="1">
            <a:off x="6215063" y="4081463"/>
            <a:ext cx="457200" cy="457200"/>
          </a:xfrm>
          <a:prstGeom prst="rect">
            <a:avLst/>
          </a:prstGeom>
          <a:solidFill>
            <a:schemeClr val="tx2"/>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R</a:t>
            </a:r>
          </a:p>
        </p:txBody>
      </p:sp>
      <p:sp>
        <p:nvSpPr>
          <p:cNvPr id="35" name="Rectangle 34"/>
          <p:cNvSpPr/>
          <p:nvPr/>
        </p:nvSpPr>
        <p:spPr>
          <a:xfrm flipH="1">
            <a:off x="5367338" y="4618038"/>
            <a:ext cx="457200" cy="457200"/>
          </a:xfrm>
          <a:prstGeom prst="rect">
            <a:avLst/>
          </a:prstGeom>
          <a:solidFill>
            <a:schemeClr val="accent2"/>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P</a:t>
            </a:r>
          </a:p>
        </p:txBody>
      </p:sp>
      <p:sp>
        <p:nvSpPr>
          <p:cNvPr id="36" name="Rectangle 35"/>
          <p:cNvSpPr/>
          <p:nvPr/>
        </p:nvSpPr>
        <p:spPr>
          <a:xfrm flipH="1">
            <a:off x="4760913" y="5751513"/>
            <a:ext cx="457200" cy="457200"/>
          </a:xfrm>
          <a:prstGeom prst="rect">
            <a:avLst/>
          </a:prstGeom>
          <a:solidFill>
            <a:schemeClr val="tx2"/>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R</a:t>
            </a:r>
          </a:p>
        </p:txBody>
      </p:sp>
      <p:sp>
        <p:nvSpPr>
          <p:cNvPr id="37" name="Rectangle 36"/>
          <p:cNvSpPr/>
          <p:nvPr/>
        </p:nvSpPr>
        <p:spPr>
          <a:xfrm flipH="1">
            <a:off x="6443663" y="5451475"/>
            <a:ext cx="457200" cy="457200"/>
          </a:xfrm>
          <a:prstGeom prst="rect">
            <a:avLst/>
          </a:prstGeom>
          <a:solidFill>
            <a:schemeClr val="accent2"/>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P</a:t>
            </a:r>
          </a:p>
        </p:txBody>
      </p:sp>
      <p:sp>
        <p:nvSpPr>
          <p:cNvPr id="38" name="Oval 37"/>
          <p:cNvSpPr/>
          <p:nvPr/>
        </p:nvSpPr>
        <p:spPr>
          <a:xfrm flipH="1">
            <a:off x="2020888" y="4081463"/>
            <a:ext cx="457200" cy="457200"/>
          </a:xfrm>
          <a:prstGeom prst="ellipse">
            <a:avLst/>
          </a:prstGeom>
          <a:solidFill>
            <a:schemeClr val="bg1"/>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Calibri"/>
                <a:ea typeface="+mn-ea"/>
                <a:cs typeface="+mn-cs"/>
              </a:rPr>
              <a:t>R</a:t>
            </a:r>
          </a:p>
        </p:txBody>
      </p:sp>
      <p:sp>
        <p:nvSpPr>
          <p:cNvPr id="39" name="Oval 38"/>
          <p:cNvSpPr/>
          <p:nvPr/>
        </p:nvSpPr>
        <p:spPr>
          <a:xfrm flipH="1">
            <a:off x="1171575" y="4622800"/>
            <a:ext cx="457200" cy="457200"/>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P</a:t>
            </a:r>
          </a:p>
        </p:txBody>
      </p:sp>
      <p:sp>
        <p:nvSpPr>
          <p:cNvPr id="40" name="Oval 39"/>
          <p:cNvSpPr/>
          <p:nvPr/>
        </p:nvSpPr>
        <p:spPr>
          <a:xfrm flipH="1">
            <a:off x="566738" y="5751513"/>
            <a:ext cx="457200" cy="457200"/>
          </a:xfrm>
          <a:prstGeom prst="ellipse">
            <a:avLst/>
          </a:prstGeom>
          <a:solidFill>
            <a:schemeClr val="bg1"/>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Calibri"/>
                <a:ea typeface="+mn-ea"/>
                <a:cs typeface="+mn-cs"/>
              </a:rPr>
              <a:t>R</a:t>
            </a:r>
          </a:p>
        </p:txBody>
      </p:sp>
      <p:sp>
        <p:nvSpPr>
          <p:cNvPr id="41" name="Oval 40"/>
          <p:cNvSpPr/>
          <p:nvPr/>
        </p:nvSpPr>
        <p:spPr>
          <a:xfrm flipH="1">
            <a:off x="2246313" y="5451475"/>
            <a:ext cx="457200" cy="457200"/>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P</a:t>
            </a:r>
          </a:p>
        </p:txBody>
      </p:sp>
      <p:cxnSp>
        <p:nvCxnSpPr>
          <p:cNvPr id="28" name="Straight Arrow Connector 27"/>
          <p:cNvCxnSpPr/>
          <p:nvPr/>
        </p:nvCxnSpPr>
        <p:spPr>
          <a:xfrm flipV="1">
            <a:off x="87313" y="1912938"/>
            <a:ext cx="0" cy="4354512"/>
          </a:xfrm>
          <a:prstGeom prst="straightConnector1">
            <a:avLst/>
          </a:prstGeom>
          <a:ln w="635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3975" y="6267450"/>
            <a:ext cx="9090025" cy="0"/>
          </a:xfrm>
          <a:prstGeom prst="straightConnector1">
            <a:avLst/>
          </a:prstGeom>
          <a:ln w="635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727075" y="1628775"/>
            <a:ext cx="7854950" cy="74612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Disturb-prone cells have higher threshold voltages</a:t>
            </a:r>
          </a:p>
        </p:txBody>
      </p:sp>
      <p:sp>
        <p:nvSpPr>
          <p:cNvPr id="44" name="Rounded Rectangle 43"/>
          <p:cNvSpPr/>
          <p:nvPr/>
        </p:nvSpPr>
        <p:spPr>
          <a:xfrm>
            <a:off x="727075" y="2460625"/>
            <a:ext cx="7854950" cy="74612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Disturb-resistant cells have lower threshold voltages</a:t>
            </a:r>
          </a:p>
        </p:txBody>
      </p:sp>
      <p:sp>
        <p:nvSpPr>
          <p:cNvPr id="46" name="Rectangle 45"/>
          <p:cNvSpPr/>
          <p:nvPr/>
        </p:nvSpPr>
        <p:spPr>
          <a:xfrm>
            <a:off x="763588" y="1114425"/>
            <a:ext cx="3732212" cy="52228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a:ln>
                  <a:noFill/>
                </a:ln>
                <a:solidFill>
                  <a:srgbClr val="0000FF"/>
                </a:solidFill>
                <a:effectLst/>
                <a:uLnTx/>
                <a:uFillTx/>
                <a:latin typeface="Calibri"/>
                <a:ea typeface="Dotum" pitchFamily="34" charset="-127"/>
                <a:cs typeface="+mn-cs"/>
              </a:rPr>
              <a:t>After 250K read disturbs:</a:t>
            </a:r>
            <a:endParaRPr kumimoji="0" lang="ko-KR" altLang="ko-KR" sz="2800" b="0" i="0" u="none" strike="noStrike" kern="1200" cap="none" spc="0" normalizeH="0" baseline="0" noProof="0" dirty="0">
              <a:ln>
                <a:noFill/>
              </a:ln>
              <a:solidFill>
                <a:srgbClr val="0000FF"/>
              </a:solidFill>
              <a:effectLst/>
              <a:uLnTx/>
              <a:uFillTx/>
              <a:latin typeface="Calibri"/>
              <a:ea typeface="Dotum" pitchFamily="34" charset="-127"/>
              <a:cs typeface="+mn-cs"/>
            </a:endParaRPr>
          </a:p>
        </p:txBody>
      </p:sp>
      <p:sp>
        <p:nvSpPr>
          <p:cNvPr id="5" name="Freeform 4"/>
          <p:cNvSpPr/>
          <p:nvPr/>
        </p:nvSpPr>
        <p:spPr>
          <a:xfrm>
            <a:off x="3667125" y="4518025"/>
            <a:ext cx="2532063" cy="1685925"/>
          </a:xfrm>
          <a:custGeom>
            <a:avLst/>
            <a:gdLst>
              <a:gd name="connsiteX0" fmla="*/ 843708 w 2531414"/>
              <a:gd name="connsiteY0" fmla="*/ 69135 h 1685549"/>
              <a:gd name="connsiteX1" fmla="*/ 20748 w 2531414"/>
              <a:gd name="connsiteY1" fmla="*/ 114855 h 1685549"/>
              <a:gd name="connsiteX2" fmla="*/ 340788 w 2531414"/>
              <a:gd name="connsiteY2" fmla="*/ 770175 h 1685549"/>
              <a:gd name="connsiteX3" fmla="*/ 1346628 w 2531414"/>
              <a:gd name="connsiteY3" fmla="*/ 876855 h 1685549"/>
              <a:gd name="connsiteX4" fmla="*/ 2001948 w 2531414"/>
              <a:gd name="connsiteY4" fmla="*/ 1593135 h 1685549"/>
              <a:gd name="connsiteX5" fmla="*/ 2474388 w 2531414"/>
              <a:gd name="connsiteY5" fmla="*/ 1593135 h 1685549"/>
              <a:gd name="connsiteX6" fmla="*/ 2337228 w 2531414"/>
              <a:gd name="connsiteY6" fmla="*/ 831135 h 1685549"/>
              <a:gd name="connsiteX7" fmla="*/ 843708 w 2531414"/>
              <a:gd name="connsiteY7" fmla="*/ 69135 h 168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1414" h="1685549">
                <a:moveTo>
                  <a:pt x="843708" y="69135"/>
                </a:moveTo>
                <a:cubicBezTo>
                  <a:pt x="457628" y="-50245"/>
                  <a:pt x="104568" y="-1985"/>
                  <a:pt x="20748" y="114855"/>
                </a:cubicBezTo>
                <a:cubicBezTo>
                  <a:pt x="-63072" y="231695"/>
                  <a:pt x="119808" y="643175"/>
                  <a:pt x="340788" y="770175"/>
                </a:cubicBezTo>
                <a:cubicBezTo>
                  <a:pt x="561768" y="897175"/>
                  <a:pt x="1069768" y="739695"/>
                  <a:pt x="1346628" y="876855"/>
                </a:cubicBezTo>
                <a:cubicBezTo>
                  <a:pt x="1623488" y="1014015"/>
                  <a:pt x="1813988" y="1473755"/>
                  <a:pt x="2001948" y="1593135"/>
                </a:cubicBezTo>
                <a:cubicBezTo>
                  <a:pt x="2189908" y="1712515"/>
                  <a:pt x="2418508" y="1720135"/>
                  <a:pt x="2474388" y="1593135"/>
                </a:cubicBezTo>
                <a:cubicBezTo>
                  <a:pt x="2530268" y="1466135"/>
                  <a:pt x="2614088" y="1080055"/>
                  <a:pt x="2337228" y="831135"/>
                </a:cubicBezTo>
                <a:cubicBezTo>
                  <a:pt x="2060368" y="582215"/>
                  <a:pt x="1229788" y="188515"/>
                  <a:pt x="843708" y="69135"/>
                </a:cubicBezTo>
                <a:close/>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2236788" y="5195888"/>
            <a:ext cx="2362200" cy="954087"/>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Disturb-prone</a:t>
            </a:r>
            <a:br>
              <a:rPr kumimoji="0" lang="en-US" sz="2800" b="0" i="0" u="none" strike="noStrike" kern="1200" cap="none" spc="0" normalizeH="0" baseline="0" noProof="0" dirty="0">
                <a:ln>
                  <a:noFill/>
                </a:ln>
                <a:solidFill>
                  <a:srgbClr val="FF0000"/>
                </a:solidFill>
                <a:effectLst/>
                <a:uLnTx/>
                <a:uFillTx/>
                <a:latin typeface="Calibri"/>
                <a:ea typeface="+mn-ea"/>
                <a:cs typeface="+mn-cs"/>
              </a:rPr>
            </a:br>
            <a:r>
              <a:rPr kumimoji="0" lang="en-US" sz="2800" b="0" i="0" u="none" strike="noStrike" kern="1200" cap="none" spc="0" normalizeH="0" baseline="0" noProof="0" dirty="0">
                <a:ln>
                  <a:noFill/>
                </a:ln>
                <a:solidFill>
                  <a:srgbClr val="FF0000"/>
                </a:solidFill>
                <a:effectLst/>
                <a:uLnTx/>
                <a:uFillTx/>
                <a:latin typeface="Calibri"/>
                <a:ea typeface="+mn-ea"/>
                <a:cs typeface="+mn-cs"/>
                <a:sym typeface="Wingdings" panose="05000000000000000000" pitchFamily="2" charset="2"/>
              </a:rPr>
              <a:t>ER state</a:t>
            </a: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7" name="Freeform 6"/>
          <p:cNvSpPr/>
          <p:nvPr/>
        </p:nvSpPr>
        <p:spPr>
          <a:xfrm>
            <a:off x="4443413" y="3775075"/>
            <a:ext cx="2495550" cy="2778125"/>
          </a:xfrm>
          <a:custGeom>
            <a:avLst/>
            <a:gdLst>
              <a:gd name="connsiteX0" fmla="*/ 327003 w 2496268"/>
              <a:gd name="connsiteY0" fmla="*/ 2640887 h 2778119"/>
              <a:gd name="connsiteX1" fmla="*/ 67923 w 2496268"/>
              <a:gd name="connsiteY1" fmla="*/ 1741727 h 2778119"/>
              <a:gd name="connsiteX2" fmla="*/ 1546203 w 2496268"/>
              <a:gd name="connsiteY2" fmla="*/ 202487 h 2778119"/>
              <a:gd name="connsiteX3" fmla="*/ 2460603 w 2496268"/>
              <a:gd name="connsiteY3" fmla="*/ 126287 h 2778119"/>
              <a:gd name="connsiteX4" fmla="*/ 2216763 w 2496268"/>
              <a:gd name="connsiteY4" fmla="*/ 1208327 h 2778119"/>
              <a:gd name="connsiteX5" fmla="*/ 1348083 w 2496268"/>
              <a:gd name="connsiteY5" fmla="*/ 1360727 h 2778119"/>
              <a:gd name="connsiteX6" fmla="*/ 1028043 w 2496268"/>
              <a:gd name="connsiteY6" fmla="*/ 2640887 h 2778119"/>
              <a:gd name="connsiteX7" fmla="*/ 327003 w 2496268"/>
              <a:gd name="connsiteY7" fmla="*/ 2640887 h 277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6268" h="2778119">
                <a:moveTo>
                  <a:pt x="327003" y="2640887"/>
                </a:moveTo>
                <a:cubicBezTo>
                  <a:pt x="166983" y="2491027"/>
                  <a:pt x="-135277" y="2148127"/>
                  <a:pt x="67923" y="1741727"/>
                </a:cubicBezTo>
                <a:cubicBezTo>
                  <a:pt x="271123" y="1335327"/>
                  <a:pt x="1147423" y="471727"/>
                  <a:pt x="1546203" y="202487"/>
                </a:cubicBezTo>
                <a:cubicBezTo>
                  <a:pt x="1944983" y="-66753"/>
                  <a:pt x="2348843" y="-41353"/>
                  <a:pt x="2460603" y="126287"/>
                </a:cubicBezTo>
                <a:cubicBezTo>
                  <a:pt x="2572363" y="293927"/>
                  <a:pt x="2402183" y="1002587"/>
                  <a:pt x="2216763" y="1208327"/>
                </a:cubicBezTo>
                <a:cubicBezTo>
                  <a:pt x="2031343" y="1414067"/>
                  <a:pt x="1546203" y="1121967"/>
                  <a:pt x="1348083" y="1360727"/>
                </a:cubicBezTo>
                <a:cubicBezTo>
                  <a:pt x="1149963" y="1599487"/>
                  <a:pt x="1200763" y="2427527"/>
                  <a:pt x="1028043" y="2640887"/>
                </a:cubicBezTo>
                <a:cubicBezTo>
                  <a:pt x="855323" y="2854247"/>
                  <a:pt x="487023" y="2790747"/>
                  <a:pt x="327003" y="2640887"/>
                </a:cubicBezTo>
                <a:close/>
              </a:path>
            </a:pathLst>
          </a:cu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TextBox 41"/>
          <p:cNvSpPr txBox="1"/>
          <p:nvPr/>
        </p:nvSpPr>
        <p:spPr>
          <a:xfrm>
            <a:off x="6107113" y="5008563"/>
            <a:ext cx="2660650" cy="954087"/>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Calibri"/>
                <a:ea typeface="+mn-ea"/>
                <a:cs typeface="+mn-cs"/>
              </a:rPr>
              <a:t>Disturb-resistant</a:t>
            </a:r>
            <a:br>
              <a:rPr kumimoji="0" lang="en-US" sz="2800" b="0" i="0" u="none" strike="noStrike" kern="1200" cap="none" spc="0" normalizeH="0" baseline="0" noProof="0" dirty="0">
                <a:ln>
                  <a:noFill/>
                </a:ln>
                <a:solidFill>
                  <a:srgbClr val="00B050"/>
                </a:solidFill>
                <a:effectLst/>
                <a:uLnTx/>
                <a:uFillTx/>
                <a:latin typeface="Calibri"/>
                <a:ea typeface="+mn-ea"/>
                <a:cs typeface="+mn-cs"/>
              </a:rPr>
            </a:br>
            <a:r>
              <a:rPr kumimoji="0" lang="en-US" sz="2800" b="0" i="0" u="none" strike="noStrike" kern="1200" cap="none" spc="0" normalizeH="0" baseline="0" noProof="0" dirty="0">
                <a:ln>
                  <a:noFill/>
                </a:ln>
                <a:solidFill>
                  <a:srgbClr val="00B050"/>
                </a:solidFill>
                <a:effectLst/>
                <a:uLnTx/>
                <a:uFillTx/>
                <a:latin typeface="Calibri"/>
                <a:ea typeface="+mn-ea"/>
                <a:cs typeface="+mn-cs"/>
                <a:sym typeface="Wingdings" panose="05000000000000000000" pitchFamily="2" charset="2"/>
              </a:rPr>
              <a:t>P1 state</a:t>
            </a:r>
            <a:endParaRPr kumimoji="0" lang="en-US" sz="2800" b="0" i="0" u="none" strike="noStrike" kern="1200" cap="none" spc="0" normalizeH="0" baseline="0" noProof="0" dirty="0">
              <a:ln>
                <a:noFill/>
              </a:ln>
              <a:solidFill>
                <a:srgbClr val="00B050"/>
              </a:solidFill>
              <a:effectLst/>
              <a:uLnTx/>
              <a:uFillTx/>
              <a:latin typeface="Calibri"/>
              <a:ea typeface="+mn-ea"/>
              <a:cs typeface="+mn-cs"/>
            </a:endParaRPr>
          </a:p>
        </p:txBody>
      </p:sp>
      <p:cxnSp>
        <p:nvCxnSpPr>
          <p:cNvPr id="10" name="Straight Connector 9"/>
          <p:cNvCxnSpPr/>
          <p:nvPr/>
        </p:nvCxnSpPr>
        <p:spPr>
          <a:xfrm>
            <a:off x="5383213" y="3284538"/>
            <a:ext cx="0" cy="2982912"/>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371294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nodeType="afterGroup">
                            <p:stCondLst>
                              <p:cond delay="500"/>
                            </p:stCondLst>
                            <p:childTnLst>
                              <p:par>
                                <p:cTn id="9" presetID="42" presetClass="path" presetSubtype="0" accel="50000" decel="50000" fill="hold" grpId="0" nodeType="afterEffect">
                                  <p:stCondLst>
                                    <p:cond delay="0"/>
                                  </p:stCondLst>
                                  <p:childTnLst>
                                    <p:animMotion origin="layout" path="M 3.05556E-6 -2.22222E-6 L 0.025 -0.00764 " pathEditMode="relative" rAng="0" ptsTypes="AA">
                                      <p:cBhvr>
                                        <p:cTn id="10" dur="2000" fill="hold"/>
                                        <p:tgtEl>
                                          <p:spTgt spid="38"/>
                                        </p:tgtEl>
                                        <p:attrNameLst>
                                          <p:attrName>ppt_x</p:attrName>
                                          <p:attrName>ppt_y</p:attrName>
                                        </p:attrNameLst>
                                      </p:cBhvr>
                                      <p:rCtr x="1250" y="-394"/>
                                    </p:animMotion>
                                  </p:childTnLst>
                                </p:cTn>
                              </p:par>
                              <p:par>
                                <p:cTn id="11" presetID="42" presetClass="path" presetSubtype="0" accel="50000" decel="50000" fill="hold" grpId="0" nodeType="withEffect">
                                  <p:stCondLst>
                                    <p:cond delay="0"/>
                                  </p:stCondLst>
                                  <p:childTnLst>
                                    <p:animMotion origin="layout" path="M 5E-6 2.59259E-6 L 0.30556 0.00023 " pathEditMode="relative" rAng="0" ptsTypes="AA">
                                      <p:cBhvr>
                                        <p:cTn id="12" dur="2000" fill="hold"/>
                                        <p:tgtEl>
                                          <p:spTgt spid="39"/>
                                        </p:tgtEl>
                                        <p:attrNameLst>
                                          <p:attrName>ppt_x</p:attrName>
                                          <p:attrName>ppt_y</p:attrName>
                                        </p:attrNameLst>
                                      </p:cBhvr>
                                      <p:rCtr x="15278" y="0"/>
                                    </p:animMotion>
                                  </p:childTnLst>
                                </p:cTn>
                              </p:par>
                              <p:par>
                                <p:cTn id="13" presetID="42" presetClass="path" presetSubtype="0" accel="50000" decel="50000" fill="hold" grpId="0" nodeType="withEffect">
                                  <p:stCondLst>
                                    <p:cond delay="0"/>
                                  </p:stCondLst>
                                  <p:childTnLst>
                                    <p:animMotion origin="layout" path="M 8.33333E-7 -7.40741E-7 L 0.04132 -0.00949 " pathEditMode="relative" rAng="0" ptsTypes="AA">
                                      <p:cBhvr>
                                        <p:cTn id="14" dur="2000" fill="hold"/>
                                        <p:tgtEl>
                                          <p:spTgt spid="40"/>
                                        </p:tgtEl>
                                        <p:attrNameLst>
                                          <p:attrName>ppt_x</p:attrName>
                                          <p:attrName>ppt_y</p:attrName>
                                        </p:attrNameLst>
                                      </p:cBhvr>
                                      <p:rCtr x="2066" y="-486"/>
                                    </p:animMotion>
                                  </p:childTnLst>
                                </p:cTn>
                              </p:par>
                              <p:par>
                                <p:cTn id="15" presetID="42" presetClass="path" presetSubtype="0" accel="50000" decel="50000" fill="hold" grpId="0" nodeType="withEffect">
                                  <p:stCondLst>
                                    <p:cond delay="0"/>
                                  </p:stCondLst>
                                  <p:childTnLst>
                                    <p:animMotion origin="layout" path="M 2.77778E-7 -7.40741E-7 L 0.3684 -7.40741E-7 " pathEditMode="relative" rAng="0" ptsTypes="AA">
                                      <p:cBhvr>
                                        <p:cTn id="16" dur="2000" fill="hold"/>
                                        <p:tgtEl>
                                          <p:spTgt spid="41"/>
                                        </p:tgtEl>
                                        <p:attrNameLst>
                                          <p:attrName>ppt_x</p:attrName>
                                          <p:attrName>ppt_y</p:attrName>
                                        </p:attrNameLst>
                                      </p:cBhvr>
                                      <p:rCtr x="18420" y="0"/>
                                    </p:animMotion>
                                  </p:childTnLst>
                                </p:cTn>
                              </p:par>
                              <p:par>
                                <p:cTn id="17" presetID="42" presetClass="path" presetSubtype="0" accel="50000" decel="50000" fill="hold" grpId="0" nodeType="withEffect">
                                  <p:stCondLst>
                                    <p:cond delay="0"/>
                                  </p:stCondLst>
                                  <p:childTnLst>
                                    <p:animMotion origin="layout" path="M 2.5E-6 -2.22222E-6 L 0.01666 -0.00694 " pathEditMode="relative" rAng="0" ptsTypes="AA">
                                      <p:cBhvr>
                                        <p:cTn id="18" dur="2000" fill="hold"/>
                                        <p:tgtEl>
                                          <p:spTgt spid="34"/>
                                        </p:tgtEl>
                                        <p:attrNameLst>
                                          <p:attrName>ppt_x</p:attrName>
                                          <p:attrName>ppt_y</p:attrName>
                                        </p:attrNameLst>
                                      </p:cBhvr>
                                      <p:rCtr x="833" y="-347"/>
                                    </p:animMotion>
                                  </p:childTnLst>
                                </p:cTn>
                              </p:par>
                              <p:par>
                                <p:cTn id="19" presetID="42" presetClass="path" presetSubtype="0" accel="50000" decel="50000" fill="hold" grpId="0" nodeType="withEffect">
                                  <p:stCondLst>
                                    <p:cond delay="0"/>
                                  </p:stCondLst>
                                  <p:childTnLst>
                                    <p:animMotion origin="layout" path="M 8.33333E-7 -2.96296E-6 L 0.24635 0.00023 " pathEditMode="relative" rAng="0" ptsTypes="AA">
                                      <p:cBhvr>
                                        <p:cTn id="20" dur="2000" fill="hold"/>
                                        <p:tgtEl>
                                          <p:spTgt spid="35"/>
                                        </p:tgtEl>
                                        <p:attrNameLst>
                                          <p:attrName>ppt_x</p:attrName>
                                          <p:attrName>ppt_y</p:attrName>
                                        </p:attrNameLst>
                                      </p:cBhvr>
                                      <p:rCtr x="12309" y="0"/>
                                    </p:animMotion>
                                  </p:childTnLst>
                                </p:cTn>
                              </p:par>
                              <p:par>
                                <p:cTn id="21" presetID="42" presetClass="path" presetSubtype="0" accel="50000" decel="50000" fill="hold" grpId="0" nodeType="withEffect">
                                  <p:stCondLst>
                                    <p:cond delay="0"/>
                                  </p:stCondLst>
                                  <p:childTnLst>
                                    <p:animMotion origin="layout" path="M 2.5E-6 -7.40741E-7 L 0.17778 -7.40741E-7 " pathEditMode="relative" rAng="0" ptsTypes="AA">
                                      <p:cBhvr>
                                        <p:cTn id="22" dur="2000" fill="hold"/>
                                        <p:tgtEl>
                                          <p:spTgt spid="37"/>
                                        </p:tgtEl>
                                        <p:attrNameLst>
                                          <p:attrName>ppt_x</p:attrName>
                                          <p:attrName>ppt_y</p:attrName>
                                        </p:attrNameLst>
                                      </p:cBhvr>
                                      <p:rCtr x="8889" y="0"/>
                                    </p:animMotion>
                                  </p:childTnLst>
                                </p:cTn>
                              </p:par>
                              <p:par>
                                <p:cTn id="23" presetID="42" presetClass="path" presetSubtype="0" accel="50000" decel="50000" fill="hold" grpId="0" nodeType="withEffect">
                                  <p:stCondLst>
                                    <p:cond delay="0"/>
                                  </p:stCondLst>
                                  <p:childTnLst>
                                    <p:animMotion origin="layout" path="M 2.77778E-7 -7.40741E-7 L 0.025 -0.00347 " pathEditMode="relative" rAng="0" ptsTypes="AA">
                                      <p:cBhvr>
                                        <p:cTn id="24" dur="2000" fill="hold"/>
                                        <p:tgtEl>
                                          <p:spTgt spid="36"/>
                                        </p:tgtEl>
                                        <p:attrNameLst>
                                          <p:attrName>ppt_x</p:attrName>
                                          <p:attrName>ppt_y</p:attrName>
                                        </p:attrNameLst>
                                      </p:cBhvr>
                                      <p:rCtr x="1250" y="-185"/>
                                    </p:animMotion>
                                  </p:childTnLst>
                                </p:cTn>
                              </p:par>
                            </p:childTnLst>
                          </p:cTn>
                        </p:par>
                        <p:par>
                          <p:cTn id="25" fill="hold" nodeType="afterGroup">
                            <p:stCondLst>
                              <p:cond delay="2500"/>
                            </p:stCondLst>
                            <p:childTnLst>
                              <p:par>
                                <p:cTn id="26" presetID="10"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xit" presetSubtype="0" fill="hold" grpId="1" nodeType="clickEffect">
                                  <p:stCondLst>
                                    <p:cond delay="0"/>
                                  </p:stCondLst>
                                  <p:childTnLst>
                                    <p:animEffect transition="out" filter="fade">
                                      <p:cBhvr>
                                        <p:cTn id="59" dur="500"/>
                                        <p:tgtEl>
                                          <p:spTgt spid="38"/>
                                        </p:tgtEl>
                                      </p:cBhvr>
                                    </p:animEffect>
                                    <p:set>
                                      <p:cBhvr>
                                        <p:cTn id="60" dur="1" fill="hold">
                                          <p:stCondLst>
                                            <p:cond delay="499"/>
                                          </p:stCondLst>
                                        </p:cTn>
                                        <p:tgtEl>
                                          <p:spTgt spid="38"/>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40"/>
                                        </p:tgtEl>
                                      </p:cBhvr>
                                    </p:animEffect>
                                    <p:set>
                                      <p:cBhvr>
                                        <p:cTn id="63" dur="1" fill="hold">
                                          <p:stCondLst>
                                            <p:cond delay="499"/>
                                          </p:stCondLst>
                                        </p:cTn>
                                        <p:tgtEl>
                                          <p:spTgt spid="4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34"/>
                                        </p:tgtEl>
                                      </p:cBhvr>
                                    </p:animEffect>
                                    <p:set>
                                      <p:cBhvr>
                                        <p:cTn id="66" dur="1" fill="hold">
                                          <p:stCondLst>
                                            <p:cond delay="499"/>
                                          </p:stCondLst>
                                        </p:cTn>
                                        <p:tgtEl>
                                          <p:spTgt spid="34"/>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36"/>
                                        </p:tgtEl>
                                      </p:cBhvr>
                                    </p:animEffect>
                                    <p:set>
                                      <p:cBhvr>
                                        <p:cTn id="69" dur="1" fill="hold">
                                          <p:stCondLst>
                                            <p:cond delay="499"/>
                                          </p:stCondLst>
                                        </p:cTn>
                                        <p:tgtEl>
                                          <p:spTgt spid="3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9"/>
                                        </p:tgtEl>
                                      </p:cBhvr>
                                    </p:animEffect>
                                    <p:set>
                                      <p:cBhvr>
                                        <p:cTn id="75" dur="1" fill="hold">
                                          <p:stCondLst>
                                            <p:cond delay="499"/>
                                          </p:stCondLst>
                                        </p:cTn>
                                        <p:tgtEl>
                                          <p:spTgt spid="19"/>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20"/>
                                        </p:tgtEl>
                                      </p:cBhvr>
                                    </p:animEffect>
                                    <p:set>
                                      <p:cBhvr>
                                        <p:cTn id="78" dur="1" fill="hold">
                                          <p:stCondLst>
                                            <p:cond delay="499"/>
                                          </p:stCondLst>
                                        </p:cTn>
                                        <p:tgtEl>
                                          <p:spTgt spid="20"/>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21"/>
                                        </p:tgtEl>
                                      </p:cBhvr>
                                    </p:animEffect>
                                    <p:set>
                                      <p:cBhvr>
                                        <p:cTn id="81" dur="1" fill="hold">
                                          <p:stCondLst>
                                            <p:cond delay="499"/>
                                          </p:stCondLst>
                                        </p:cTn>
                                        <p:tgtEl>
                                          <p:spTgt spid="21"/>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24"/>
                                        </p:tgtEl>
                                      </p:cBhvr>
                                    </p:animEffect>
                                    <p:set>
                                      <p:cBhvr>
                                        <p:cTn id="84" dur="1" fill="hold">
                                          <p:stCondLst>
                                            <p:cond delay="499"/>
                                          </p:stCondLst>
                                        </p:cTn>
                                        <p:tgtEl>
                                          <p:spTgt spid="24"/>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25"/>
                                        </p:tgtEl>
                                      </p:cBhvr>
                                    </p:animEffect>
                                    <p:set>
                                      <p:cBhvr>
                                        <p:cTn id="87" dur="1" fill="hold">
                                          <p:stCondLst>
                                            <p:cond delay="499"/>
                                          </p:stCondLst>
                                        </p:cTn>
                                        <p:tgtEl>
                                          <p:spTgt spid="25"/>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22"/>
                                        </p:tgtEl>
                                      </p:cBhvr>
                                    </p:animEffect>
                                    <p:set>
                                      <p:cBhvr>
                                        <p:cTn id="90" dur="1" fill="hold">
                                          <p:stCondLst>
                                            <p:cond delay="499"/>
                                          </p:stCondLst>
                                        </p:cTn>
                                        <p:tgtEl>
                                          <p:spTgt spid="22"/>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par>
                                <p:cTn id="94" presetID="10" presetClass="entr" presetSubtype="0" fill="hold" grpId="0" nodeType="with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fade">
                                      <p:cBhvr>
                                        <p:cTn id="96" dur="500"/>
                                        <p:tgtEl>
                                          <p:spTgt spid="8"/>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10" presetClass="entr" presetSubtype="0" fill="hold" grpId="2" nodeType="clickEffect">
                                  <p:stCondLst>
                                    <p:cond delay="0"/>
                                  </p:stCondLst>
                                  <p:childTnLst>
                                    <p:set>
                                      <p:cBhvr>
                                        <p:cTn id="100" dur="1" fill="hold">
                                          <p:stCondLst>
                                            <p:cond delay="0"/>
                                          </p:stCondLst>
                                        </p:cTn>
                                        <p:tgtEl>
                                          <p:spTgt spid="38"/>
                                        </p:tgtEl>
                                        <p:attrNameLst>
                                          <p:attrName>style.visibility</p:attrName>
                                        </p:attrNameLst>
                                      </p:cBhvr>
                                      <p:to>
                                        <p:strVal val="visible"/>
                                      </p:to>
                                    </p:set>
                                    <p:animEffect transition="in" filter="fade">
                                      <p:cBhvr>
                                        <p:cTn id="101" dur="500"/>
                                        <p:tgtEl>
                                          <p:spTgt spid="38"/>
                                        </p:tgtEl>
                                      </p:cBhvr>
                                    </p:animEffect>
                                  </p:childTnLst>
                                </p:cTn>
                              </p:par>
                              <p:par>
                                <p:cTn id="102" presetID="10" presetClass="entr" presetSubtype="0" fill="hold" grpId="2" nodeType="withEffect">
                                  <p:stCondLst>
                                    <p:cond delay="0"/>
                                  </p:stCondLst>
                                  <p:childTnLst>
                                    <p:set>
                                      <p:cBhvr>
                                        <p:cTn id="103" dur="1" fill="hold">
                                          <p:stCondLst>
                                            <p:cond delay="0"/>
                                          </p:stCondLst>
                                        </p:cTn>
                                        <p:tgtEl>
                                          <p:spTgt spid="40"/>
                                        </p:tgtEl>
                                        <p:attrNameLst>
                                          <p:attrName>style.visibility</p:attrName>
                                        </p:attrNameLst>
                                      </p:cBhvr>
                                      <p:to>
                                        <p:strVal val="visible"/>
                                      </p:to>
                                    </p:set>
                                    <p:animEffect transition="in" filter="fade">
                                      <p:cBhvr>
                                        <p:cTn id="104" dur="500"/>
                                        <p:tgtEl>
                                          <p:spTgt spid="40"/>
                                        </p:tgtEl>
                                      </p:cBhvr>
                                    </p:animEffect>
                                  </p:childTnLst>
                                </p:cTn>
                              </p:par>
                              <p:par>
                                <p:cTn id="105" presetID="10" presetClass="entr" presetSubtype="0" fill="hold" grpId="2" nodeType="withEffect">
                                  <p:stCondLst>
                                    <p:cond delay="0"/>
                                  </p:stCondLst>
                                  <p:childTnLst>
                                    <p:set>
                                      <p:cBhvr>
                                        <p:cTn id="106" dur="1" fill="hold">
                                          <p:stCondLst>
                                            <p:cond delay="0"/>
                                          </p:stCondLst>
                                        </p:cTn>
                                        <p:tgtEl>
                                          <p:spTgt spid="34"/>
                                        </p:tgtEl>
                                        <p:attrNameLst>
                                          <p:attrName>style.visibility</p:attrName>
                                        </p:attrNameLst>
                                      </p:cBhvr>
                                      <p:to>
                                        <p:strVal val="visible"/>
                                      </p:to>
                                    </p:set>
                                    <p:animEffect transition="in" filter="fade">
                                      <p:cBhvr>
                                        <p:cTn id="107" dur="500"/>
                                        <p:tgtEl>
                                          <p:spTgt spid="34"/>
                                        </p:tgtEl>
                                      </p:cBhvr>
                                    </p:animEffect>
                                  </p:childTnLst>
                                </p:cTn>
                              </p:par>
                              <p:par>
                                <p:cTn id="108" presetID="10" presetClass="entr" presetSubtype="0" fill="hold" grpId="2" nodeType="withEffect">
                                  <p:stCondLst>
                                    <p:cond delay="0"/>
                                  </p:stCondLst>
                                  <p:childTnLst>
                                    <p:set>
                                      <p:cBhvr>
                                        <p:cTn id="109" dur="1" fill="hold">
                                          <p:stCondLst>
                                            <p:cond delay="0"/>
                                          </p:stCondLst>
                                        </p:cTn>
                                        <p:tgtEl>
                                          <p:spTgt spid="36"/>
                                        </p:tgtEl>
                                        <p:attrNameLst>
                                          <p:attrName>style.visibility</p:attrName>
                                        </p:attrNameLst>
                                      </p:cBhvr>
                                      <p:to>
                                        <p:strVal val="visible"/>
                                      </p:to>
                                    </p:set>
                                    <p:animEffect transition="in" filter="fade">
                                      <p:cBhvr>
                                        <p:cTn id="110" dur="500"/>
                                        <p:tgtEl>
                                          <p:spTgt spid="36"/>
                                        </p:tgtEl>
                                      </p:cBhvr>
                                    </p:animEffect>
                                  </p:childTnLst>
                                </p:cTn>
                              </p:par>
                              <p:par>
                                <p:cTn id="111" presetID="10" presetClass="exit" presetSubtype="0" fill="hold" grpId="1" nodeType="withEffect">
                                  <p:stCondLst>
                                    <p:cond delay="0"/>
                                  </p:stCondLst>
                                  <p:childTnLst>
                                    <p:animEffect transition="out" filter="fade">
                                      <p:cBhvr>
                                        <p:cTn id="112" dur="500"/>
                                        <p:tgtEl>
                                          <p:spTgt spid="39"/>
                                        </p:tgtEl>
                                      </p:cBhvr>
                                    </p:animEffect>
                                    <p:set>
                                      <p:cBhvr>
                                        <p:cTn id="113" dur="1" fill="hold">
                                          <p:stCondLst>
                                            <p:cond delay="499"/>
                                          </p:stCondLst>
                                        </p:cTn>
                                        <p:tgtEl>
                                          <p:spTgt spid="39"/>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41"/>
                                        </p:tgtEl>
                                      </p:cBhvr>
                                    </p:animEffect>
                                    <p:set>
                                      <p:cBhvr>
                                        <p:cTn id="116" dur="1" fill="hold">
                                          <p:stCondLst>
                                            <p:cond delay="499"/>
                                          </p:stCondLst>
                                        </p:cTn>
                                        <p:tgtEl>
                                          <p:spTgt spid="41"/>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35"/>
                                        </p:tgtEl>
                                      </p:cBhvr>
                                    </p:animEffect>
                                    <p:set>
                                      <p:cBhvr>
                                        <p:cTn id="119" dur="1" fill="hold">
                                          <p:stCondLst>
                                            <p:cond delay="499"/>
                                          </p:stCondLst>
                                        </p:cTn>
                                        <p:tgtEl>
                                          <p:spTgt spid="35"/>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37"/>
                                        </p:tgtEl>
                                      </p:cBhvr>
                                    </p:animEffect>
                                    <p:set>
                                      <p:cBhvr>
                                        <p:cTn id="122" dur="1" fill="hold">
                                          <p:stCondLst>
                                            <p:cond delay="499"/>
                                          </p:stCondLst>
                                        </p:cTn>
                                        <p:tgtEl>
                                          <p:spTgt spid="37"/>
                                        </p:tgtEl>
                                        <p:attrNameLst>
                                          <p:attrName>style.visibility</p:attrName>
                                        </p:attrNameLst>
                                      </p:cBhvr>
                                      <p:to>
                                        <p:strVal val="hidden"/>
                                      </p:to>
                                    </p:set>
                                  </p:childTnLst>
                                </p:cTn>
                              </p:par>
                              <p:par>
                                <p:cTn id="123" presetID="10" presetClass="entr" presetSubtype="0" fill="hold" grpId="0" nodeType="withEffect">
                                  <p:stCondLst>
                                    <p:cond delay="0"/>
                                  </p:stCondLst>
                                  <p:childTnLst>
                                    <p:set>
                                      <p:cBhvr>
                                        <p:cTn id="124" dur="1" fill="hold">
                                          <p:stCondLst>
                                            <p:cond delay="0"/>
                                          </p:stCondLst>
                                        </p:cTn>
                                        <p:tgtEl>
                                          <p:spTgt spid="44"/>
                                        </p:tgtEl>
                                        <p:attrNameLst>
                                          <p:attrName>style.visibility</p:attrName>
                                        </p:attrNameLst>
                                      </p:cBhvr>
                                      <p:to>
                                        <p:strVal val="visible"/>
                                      </p:to>
                                    </p:set>
                                    <p:animEffect transition="in" filter="fade">
                                      <p:cBhvr>
                                        <p:cTn id="125" dur="500"/>
                                        <p:tgtEl>
                                          <p:spTgt spid="44"/>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10" presetClass="exit" presetSubtype="0" fill="hold" grpId="3" nodeType="clickEffect">
                                  <p:stCondLst>
                                    <p:cond delay="0"/>
                                  </p:stCondLst>
                                  <p:childTnLst>
                                    <p:animEffect transition="out" filter="fade">
                                      <p:cBhvr>
                                        <p:cTn id="129" dur="500"/>
                                        <p:tgtEl>
                                          <p:spTgt spid="38"/>
                                        </p:tgtEl>
                                      </p:cBhvr>
                                    </p:animEffect>
                                    <p:set>
                                      <p:cBhvr>
                                        <p:cTn id="130" dur="1" fill="hold">
                                          <p:stCondLst>
                                            <p:cond delay="499"/>
                                          </p:stCondLst>
                                        </p:cTn>
                                        <p:tgtEl>
                                          <p:spTgt spid="38"/>
                                        </p:tgtEl>
                                        <p:attrNameLst>
                                          <p:attrName>style.visibility</p:attrName>
                                        </p:attrNameLst>
                                      </p:cBhvr>
                                      <p:to>
                                        <p:strVal val="hidden"/>
                                      </p:to>
                                    </p:set>
                                  </p:childTnLst>
                                </p:cTn>
                              </p:par>
                              <p:par>
                                <p:cTn id="131" presetID="10" presetClass="exit" presetSubtype="0" fill="hold" grpId="3" nodeType="withEffect">
                                  <p:stCondLst>
                                    <p:cond delay="0"/>
                                  </p:stCondLst>
                                  <p:childTnLst>
                                    <p:animEffect transition="out" filter="fade">
                                      <p:cBhvr>
                                        <p:cTn id="132" dur="500"/>
                                        <p:tgtEl>
                                          <p:spTgt spid="40"/>
                                        </p:tgtEl>
                                      </p:cBhvr>
                                    </p:animEffect>
                                    <p:set>
                                      <p:cBhvr>
                                        <p:cTn id="133" dur="1" fill="hold">
                                          <p:stCondLst>
                                            <p:cond delay="499"/>
                                          </p:stCondLst>
                                        </p:cTn>
                                        <p:tgtEl>
                                          <p:spTgt spid="40"/>
                                        </p:tgtEl>
                                        <p:attrNameLst>
                                          <p:attrName>style.visibility</p:attrName>
                                        </p:attrNameLst>
                                      </p:cBhvr>
                                      <p:to>
                                        <p:strVal val="hidden"/>
                                      </p:to>
                                    </p:set>
                                  </p:childTnLst>
                                </p:cTn>
                              </p:par>
                              <p:par>
                                <p:cTn id="134" presetID="10" presetClass="entr" presetSubtype="0" fill="hold" grpId="2" nodeType="withEffect">
                                  <p:stCondLst>
                                    <p:cond delay="0"/>
                                  </p:stCondLst>
                                  <p:childTnLst>
                                    <p:set>
                                      <p:cBhvr>
                                        <p:cTn id="135" dur="1" fill="hold">
                                          <p:stCondLst>
                                            <p:cond delay="0"/>
                                          </p:stCondLst>
                                        </p:cTn>
                                        <p:tgtEl>
                                          <p:spTgt spid="39"/>
                                        </p:tgtEl>
                                        <p:attrNameLst>
                                          <p:attrName>style.visibility</p:attrName>
                                        </p:attrNameLst>
                                      </p:cBhvr>
                                      <p:to>
                                        <p:strVal val="visible"/>
                                      </p:to>
                                    </p:set>
                                    <p:animEffect transition="in" filter="fade">
                                      <p:cBhvr>
                                        <p:cTn id="136" dur="500"/>
                                        <p:tgtEl>
                                          <p:spTgt spid="39"/>
                                        </p:tgtEl>
                                      </p:cBhvr>
                                    </p:animEffect>
                                  </p:childTnLst>
                                </p:cTn>
                              </p:par>
                              <p:par>
                                <p:cTn id="137" presetID="10" presetClass="entr" presetSubtype="0" fill="hold" grpId="2" nodeType="withEffect">
                                  <p:stCondLst>
                                    <p:cond delay="0"/>
                                  </p:stCondLst>
                                  <p:childTnLst>
                                    <p:set>
                                      <p:cBhvr>
                                        <p:cTn id="138" dur="1" fill="hold">
                                          <p:stCondLst>
                                            <p:cond delay="0"/>
                                          </p:stCondLst>
                                        </p:cTn>
                                        <p:tgtEl>
                                          <p:spTgt spid="41"/>
                                        </p:tgtEl>
                                        <p:attrNameLst>
                                          <p:attrName>style.visibility</p:attrName>
                                        </p:attrNameLst>
                                      </p:cBhvr>
                                      <p:to>
                                        <p:strVal val="visible"/>
                                      </p:to>
                                    </p:set>
                                    <p:animEffect transition="in" filter="fade">
                                      <p:cBhvr>
                                        <p:cTn id="139" dur="500"/>
                                        <p:tgtEl>
                                          <p:spTgt spid="41"/>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6"/>
                                        </p:tgtEl>
                                        <p:attrNameLst>
                                          <p:attrName>style.visibility</p:attrName>
                                        </p:attrNameLst>
                                      </p:cBhvr>
                                      <p:to>
                                        <p:strVal val="visible"/>
                                      </p:to>
                                    </p:set>
                                    <p:animEffect transition="in" filter="fade">
                                      <p:cBhvr>
                                        <p:cTn id="142" dur="500"/>
                                        <p:tgtEl>
                                          <p:spTgt spid="6"/>
                                        </p:tgtEl>
                                      </p:cBhvr>
                                    </p:animEffect>
                                  </p:childTnLst>
                                </p:cTn>
                              </p:par>
                              <p:par>
                                <p:cTn id="143" presetID="10" presetClass="entr" presetSubtype="0" fill="hold" nodeType="withEffect">
                                  <p:stCondLst>
                                    <p:cond delay="0"/>
                                  </p:stCondLst>
                                  <p:childTnLst>
                                    <p:set>
                                      <p:cBhvr>
                                        <p:cTn id="144" dur="1" fill="hold">
                                          <p:stCondLst>
                                            <p:cond delay="0"/>
                                          </p:stCondLst>
                                        </p:cTn>
                                        <p:tgtEl>
                                          <p:spTgt spid="5"/>
                                        </p:tgtEl>
                                        <p:attrNameLst>
                                          <p:attrName>style.visibility</p:attrName>
                                        </p:attrNameLst>
                                      </p:cBhvr>
                                      <p:to>
                                        <p:strVal val="visible"/>
                                      </p:to>
                                    </p:set>
                                    <p:animEffect transition="in" filter="fade">
                                      <p:cBhvr>
                                        <p:cTn id="145" dur="500"/>
                                        <p:tgtEl>
                                          <p:spTgt spid="5"/>
                                        </p:tgtEl>
                                      </p:cBhvr>
                                    </p:animEffect>
                                  </p:childTnLst>
                                </p:cTn>
                              </p:par>
                              <p:par>
                                <p:cTn id="146" presetID="10" presetClass="entr" presetSubtype="0" fill="hold" nodeType="withEffect">
                                  <p:stCondLst>
                                    <p:cond delay="0"/>
                                  </p:stCondLst>
                                  <p:childTnLst>
                                    <p:set>
                                      <p:cBhvr>
                                        <p:cTn id="147" dur="1" fill="hold">
                                          <p:stCondLst>
                                            <p:cond delay="0"/>
                                          </p:stCondLst>
                                        </p:cTn>
                                        <p:tgtEl>
                                          <p:spTgt spid="7"/>
                                        </p:tgtEl>
                                        <p:attrNameLst>
                                          <p:attrName>style.visibility</p:attrName>
                                        </p:attrNameLst>
                                      </p:cBhvr>
                                      <p:to>
                                        <p:strVal val="visible"/>
                                      </p:to>
                                    </p:set>
                                    <p:animEffect transition="in" filter="fade">
                                      <p:cBhvr>
                                        <p:cTn id="148" dur="500"/>
                                        <p:tgtEl>
                                          <p:spTgt spid="7"/>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42"/>
                                        </p:tgtEl>
                                        <p:attrNameLst>
                                          <p:attrName>style.visibility</p:attrName>
                                        </p:attrNameLst>
                                      </p:cBhvr>
                                      <p:to>
                                        <p:strVal val="visible"/>
                                      </p:to>
                                    </p:set>
                                    <p:animEffect transition="in" filter="fade">
                                      <p:cBhvr>
                                        <p:cTn id="151" dur="500"/>
                                        <p:tgtEl>
                                          <p:spTgt spid="42"/>
                                        </p:tgtEl>
                                      </p:cBhvr>
                                    </p:animEffect>
                                  </p:childTnLst>
                                </p:cTn>
                              </p:par>
                              <p:par>
                                <p:cTn id="152" presetID="10" presetClass="entr" presetSubtype="0" fill="hold" nodeType="withEffect">
                                  <p:stCondLst>
                                    <p:cond delay="0"/>
                                  </p:stCondLst>
                                  <p:childTnLst>
                                    <p:set>
                                      <p:cBhvr>
                                        <p:cTn id="153" dur="1" fill="hold">
                                          <p:stCondLst>
                                            <p:cond delay="0"/>
                                          </p:stCondLst>
                                        </p:cTn>
                                        <p:tgtEl>
                                          <p:spTgt spid="10"/>
                                        </p:tgtEl>
                                        <p:attrNameLst>
                                          <p:attrName>style.visibility</p:attrName>
                                        </p:attrNameLst>
                                      </p:cBhvr>
                                      <p:to>
                                        <p:strVal val="visible"/>
                                      </p:to>
                                    </p:set>
                                    <p:animEffect transition="in" filter="fade">
                                      <p:cBhvr>
                                        <p:cTn id="15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P spid="34" grpId="0" animBg="1"/>
      <p:bldP spid="34" grpId="1" animBg="1"/>
      <p:bldP spid="34" grpId="2" animBg="1"/>
      <p:bldP spid="35" grpId="0" animBg="1"/>
      <p:bldP spid="35" grpId="1" animBg="1"/>
      <p:bldP spid="36" grpId="0" animBg="1"/>
      <p:bldP spid="36" grpId="1" animBg="1"/>
      <p:bldP spid="36" grpId="2" animBg="1"/>
      <p:bldP spid="37" grpId="0" animBg="1"/>
      <p:bldP spid="37" grpId="1" animBg="1"/>
      <p:bldP spid="38" grpId="0" animBg="1"/>
      <p:bldP spid="38" grpId="1" animBg="1"/>
      <p:bldP spid="38" grpId="2" animBg="1"/>
      <p:bldP spid="38" grpId="3" animBg="1"/>
      <p:bldP spid="39" grpId="0" animBg="1"/>
      <p:bldP spid="39" grpId="1" animBg="1"/>
      <p:bldP spid="39" grpId="2" animBg="1"/>
      <p:bldP spid="40" grpId="0" animBg="1"/>
      <p:bldP spid="40" grpId="1" animBg="1"/>
      <p:bldP spid="40" grpId="2" animBg="1"/>
      <p:bldP spid="40" grpId="3" animBg="1"/>
      <p:bldP spid="41" grpId="0" animBg="1"/>
      <p:bldP spid="41" grpId="1" animBg="1"/>
      <p:bldP spid="41" grpId="2" animBg="1"/>
      <p:bldP spid="8" grpId="0" animBg="1"/>
      <p:bldP spid="44" grpId="0" animBg="1"/>
      <p:bldP spid="46" grpId="0"/>
      <p:bldP spid="6" grpId="0"/>
      <p:bldP spid="42"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ea typeface="+mj-ea"/>
                <a:cs typeface="+mj-cs"/>
              </a:rPr>
              <a:t>Read Disturb Oriented Error Recovery (RDR)</a:t>
            </a:r>
          </a:p>
        </p:txBody>
      </p:sp>
      <p:sp>
        <p:nvSpPr>
          <p:cNvPr id="4" name="Content Placeholder 3"/>
          <p:cNvSpPr>
            <a:spLocks noGrp="1"/>
          </p:cNvSpPr>
          <p:nvPr>
            <p:ph idx="1"/>
          </p:nvPr>
        </p:nvSpPr>
        <p:spPr/>
        <p:txBody>
          <a:bodyPr/>
          <a:lstStyle/>
          <a:p>
            <a:pPr eaLnBrk="1" hangingPunct="1"/>
            <a:r>
              <a:rPr lang="en-US" altLang="en-US">
                <a:ea typeface="ＭＳ Ｐゴシック" charset="-128"/>
              </a:rPr>
              <a:t>Triggered by an uncorrectable flash error</a:t>
            </a:r>
          </a:p>
          <a:p>
            <a:pPr lvl="1" eaLnBrk="1" hangingPunct="1"/>
            <a:r>
              <a:rPr lang="en-US" altLang="en-US">
                <a:solidFill>
                  <a:schemeClr val="accent1"/>
                </a:solidFill>
                <a:ea typeface="ＭＳ Ｐゴシック" charset="-128"/>
              </a:rPr>
              <a:t>Back up </a:t>
            </a:r>
            <a:r>
              <a:rPr lang="en-US" altLang="en-US">
                <a:ea typeface="ＭＳ Ｐゴシック" charset="-128"/>
              </a:rPr>
              <a:t>all valid data in the faulty block</a:t>
            </a:r>
          </a:p>
          <a:p>
            <a:pPr lvl="1" eaLnBrk="1" hangingPunct="1"/>
            <a:r>
              <a:rPr lang="en-US" altLang="en-US">
                <a:solidFill>
                  <a:schemeClr val="accent1"/>
                </a:solidFill>
                <a:ea typeface="ＭＳ Ｐゴシック" charset="-128"/>
              </a:rPr>
              <a:t>Disturb </a:t>
            </a:r>
            <a:r>
              <a:rPr lang="en-US" altLang="en-US">
                <a:ea typeface="ＭＳ Ｐゴシック" charset="-128"/>
              </a:rPr>
              <a:t>the faulty page </a:t>
            </a:r>
            <a:r>
              <a:rPr lang="en-US" altLang="en-US">
                <a:solidFill>
                  <a:schemeClr val="accent1"/>
                </a:solidFill>
                <a:ea typeface="ＭＳ Ｐゴシック" charset="-128"/>
              </a:rPr>
              <a:t>100K</a:t>
            </a:r>
            <a:r>
              <a:rPr lang="en-US" altLang="en-US">
                <a:ea typeface="ＭＳ Ｐゴシック" charset="-128"/>
              </a:rPr>
              <a:t> times (more)</a:t>
            </a:r>
          </a:p>
          <a:p>
            <a:pPr lvl="1" eaLnBrk="1" hangingPunct="1"/>
            <a:r>
              <a:rPr lang="en-US" altLang="en-US">
                <a:solidFill>
                  <a:schemeClr val="accent1"/>
                </a:solidFill>
                <a:ea typeface="ＭＳ Ｐゴシック" charset="-128"/>
              </a:rPr>
              <a:t>Compare</a:t>
            </a:r>
            <a:r>
              <a:rPr lang="en-US" altLang="en-US">
                <a:ea typeface="ＭＳ Ｐゴシック" charset="-128"/>
              </a:rPr>
              <a:t> V</a:t>
            </a:r>
            <a:r>
              <a:rPr lang="en-US" altLang="en-US" baseline="-25000">
                <a:ea typeface="ＭＳ Ｐゴシック" charset="-128"/>
              </a:rPr>
              <a:t>th</a:t>
            </a:r>
            <a:r>
              <a:rPr lang="en-US" altLang="en-US">
                <a:ea typeface="ＭＳ Ｐゴシック" charset="-128"/>
              </a:rPr>
              <a:t>’s before and after read disturb</a:t>
            </a:r>
          </a:p>
          <a:p>
            <a:pPr lvl="1" eaLnBrk="1" hangingPunct="1"/>
            <a:r>
              <a:rPr lang="en-US" altLang="en-US">
                <a:solidFill>
                  <a:schemeClr val="accent1"/>
                </a:solidFill>
                <a:ea typeface="ＭＳ Ｐゴシック" charset="-128"/>
              </a:rPr>
              <a:t>Select</a:t>
            </a:r>
            <a:r>
              <a:rPr lang="en-US" altLang="en-US">
                <a:ea typeface="ＭＳ Ｐゴシック" charset="-128"/>
              </a:rPr>
              <a:t> cells susceptible to flash errors (V</a:t>
            </a:r>
            <a:r>
              <a:rPr lang="en-US" altLang="en-US" baseline="-25000">
                <a:ea typeface="ＭＳ Ｐゴシック" charset="-128"/>
              </a:rPr>
              <a:t>ref</a:t>
            </a:r>
            <a:r>
              <a:rPr lang="en-US" altLang="en-US">
                <a:ea typeface="ＭＳ Ｐゴシック" charset="-128"/>
              </a:rPr>
              <a:t>−</a:t>
            </a:r>
            <a:r>
              <a:rPr lang="el-GR" altLang="en-US">
                <a:ea typeface="ＭＳ Ｐゴシック" charset="-128"/>
              </a:rPr>
              <a:t>σ</a:t>
            </a:r>
            <a:r>
              <a:rPr lang="en-US" altLang="en-US">
                <a:ea typeface="ＭＳ Ｐゴシック" charset="-128"/>
              </a:rPr>
              <a:t>&lt;V</a:t>
            </a:r>
            <a:r>
              <a:rPr lang="en-US" altLang="en-US" baseline="-25000">
                <a:ea typeface="ＭＳ Ｐゴシック" charset="-128"/>
              </a:rPr>
              <a:t>th</a:t>
            </a:r>
            <a:r>
              <a:rPr lang="en-US" altLang="en-US">
                <a:ea typeface="ＭＳ Ｐゴシック" charset="-128"/>
              </a:rPr>
              <a:t>&lt;V</a:t>
            </a:r>
            <a:r>
              <a:rPr lang="en-US" altLang="en-US" baseline="-25000">
                <a:ea typeface="ＭＳ Ｐゴシック" charset="-128"/>
              </a:rPr>
              <a:t>ref</a:t>
            </a:r>
            <a:r>
              <a:rPr lang="en-US" altLang="en-US">
                <a:ea typeface="ＭＳ Ｐゴシック" charset="-128"/>
              </a:rPr>
              <a:t>−</a:t>
            </a:r>
            <a:r>
              <a:rPr lang="el-GR" altLang="en-US">
                <a:ea typeface="ＭＳ Ｐゴシック" charset="-128"/>
              </a:rPr>
              <a:t>σ</a:t>
            </a:r>
            <a:r>
              <a:rPr lang="en-US" altLang="en-US">
                <a:ea typeface="ＭＳ Ｐゴシック" charset="-128"/>
              </a:rPr>
              <a:t>)</a:t>
            </a:r>
          </a:p>
          <a:p>
            <a:pPr lvl="1" eaLnBrk="1" hangingPunct="1"/>
            <a:r>
              <a:rPr lang="en-US" altLang="en-US">
                <a:solidFill>
                  <a:schemeClr val="accent1"/>
                </a:solidFill>
                <a:ea typeface="ＭＳ Ｐゴシック" charset="-128"/>
              </a:rPr>
              <a:t>Predict</a:t>
            </a:r>
            <a:r>
              <a:rPr lang="en-US" altLang="en-US">
                <a:ea typeface="ＭＳ Ｐゴシック" charset="-128"/>
              </a:rPr>
              <a:t> among these susceptible cells</a:t>
            </a:r>
          </a:p>
          <a:p>
            <a:pPr lvl="2" eaLnBrk="1" hangingPunct="1"/>
            <a:r>
              <a:rPr lang="en-US" altLang="en-US">
                <a:ea typeface="ＭＳ Ｐゴシック" charset="-128"/>
              </a:rPr>
              <a:t>Cells with more V</a:t>
            </a:r>
            <a:r>
              <a:rPr lang="en-US" altLang="en-US" baseline="-25000">
                <a:ea typeface="ＭＳ Ｐゴシック" charset="-128"/>
              </a:rPr>
              <a:t>th</a:t>
            </a:r>
            <a:r>
              <a:rPr lang="en-US" altLang="en-US">
                <a:ea typeface="ＭＳ Ｐゴシック" charset="-128"/>
              </a:rPr>
              <a:t> shifts are </a:t>
            </a:r>
            <a:r>
              <a:rPr lang="en-US" altLang="en-US">
                <a:solidFill>
                  <a:schemeClr val="accent1"/>
                </a:solidFill>
                <a:ea typeface="ＭＳ Ｐゴシック" charset="-128"/>
              </a:rPr>
              <a:t>disturb-prone </a:t>
            </a:r>
            <a:r>
              <a:rPr lang="en-US" altLang="en-US">
                <a:solidFill>
                  <a:schemeClr val="accent1"/>
                </a:solidFill>
                <a:ea typeface="ＭＳ Ｐゴシック" charset="-128"/>
                <a:sym typeface="Wingdings" charset="2"/>
              </a:rPr>
              <a:t> Higher V</a:t>
            </a:r>
            <a:r>
              <a:rPr lang="en-US" altLang="en-US" baseline="-25000">
                <a:solidFill>
                  <a:schemeClr val="accent1"/>
                </a:solidFill>
                <a:ea typeface="ＭＳ Ｐゴシック" charset="-128"/>
                <a:sym typeface="Wingdings" charset="2"/>
              </a:rPr>
              <a:t>th</a:t>
            </a:r>
            <a:r>
              <a:rPr lang="en-US" altLang="en-US">
                <a:solidFill>
                  <a:schemeClr val="accent1"/>
                </a:solidFill>
                <a:ea typeface="ＭＳ Ｐゴシック" charset="-128"/>
                <a:sym typeface="Wingdings" charset="2"/>
              </a:rPr>
              <a:t> state</a:t>
            </a:r>
            <a:endParaRPr lang="en-US" altLang="en-US">
              <a:solidFill>
                <a:schemeClr val="accent1"/>
              </a:solidFill>
              <a:ea typeface="ＭＳ Ｐゴシック" charset="-128"/>
            </a:endParaRPr>
          </a:p>
          <a:p>
            <a:pPr lvl="2" eaLnBrk="1" hangingPunct="1"/>
            <a:r>
              <a:rPr lang="en-US" altLang="en-US">
                <a:ea typeface="ＭＳ Ｐゴシック" charset="-128"/>
              </a:rPr>
              <a:t>Cells with less V</a:t>
            </a:r>
            <a:r>
              <a:rPr lang="en-US" altLang="en-US" baseline="-25000">
                <a:ea typeface="ＭＳ Ｐゴシック" charset="-128"/>
              </a:rPr>
              <a:t>th</a:t>
            </a:r>
            <a:r>
              <a:rPr lang="en-US" altLang="en-US">
                <a:ea typeface="ＭＳ Ｐゴシック" charset="-128"/>
              </a:rPr>
              <a:t> shifts are </a:t>
            </a:r>
            <a:r>
              <a:rPr lang="en-US" altLang="en-US">
                <a:solidFill>
                  <a:schemeClr val="accent1"/>
                </a:solidFill>
                <a:ea typeface="ＭＳ Ｐゴシック" charset="-128"/>
              </a:rPr>
              <a:t>disturb-resistant </a:t>
            </a:r>
            <a:r>
              <a:rPr lang="en-US" altLang="en-US">
                <a:solidFill>
                  <a:schemeClr val="accent1"/>
                </a:solidFill>
                <a:ea typeface="ＭＳ Ｐゴシック" charset="-128"/>
                <a:sym typeface="Wingdings" charset="2"/>
              </a:rPr>
              <a:t> Lower V</a:t>
            </a:r>
            <a:r>
              <a:rPr lang="en-US" altLang="en-US" baseline="-25000">
                <a:solidFill>
                  <a:schemeClr val="accent1"/>
                </a:solidFill>
                <a:ea typeface="ＭＳ Ｐゴシック" charset="-128"/>
                <a:sym typeface="Wingdings" charset="2"/>
              </a:rPr>
              <a:t>th</a:t>
            </a:r>
            <a:r>
              <a:rPr lang="en-US" altLang="en-US">
                <a:solidFill>
                  <a:schemeClr val="accent1"/>
                </a:solidFill>
                <a:ea typeface="ＭＳ Ｐゴシック" charset="-128"/>
                <a:sym typeface="Wingdings" charset="2"/>
              </a:rPr>
              <a:t> state</a:t>
            </a:r>
            <a:endParaRPr lang="en-US" altLang="en-US">
              <a:solidFill>
                <a:schemeClr val="accent1"/>
              </a:solidFill>
              <a:ea typeface="ＭＳ Ｐゴシック" charset="-128"/>
            </a:endParaRPr>
          </a:p>
        </p:txBody>
      </p:sp>
      <p:sp>
        <p:nvSpPr>
          <p:cNvPr id="316419"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A43C377-6231-2546-89F2-CD5D971522D7}"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sp>
        <p:nvSpPr>
          <p:cNvPr id="5" name="TextBox 4"/>
          <p:cNvSpPr txBox="1"/>
          <p:nvPr/>
        </p:nvSpPr>
        <p:spPr>
          <a:xfrm>
            <a:off x="231775" y="5416550"/>
            <a:ext cx="7683500" cy="8302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mn-ea"/>
                <a:cs typeface="+mn-cs"/>
              </a:rPr>
              <a:t>Reduces total </a:t>
            </a:r>
            <a:r>
              <a:rPr kumimoji="0" lang="en-US" sz="2400" b="0" i="0" u="none" strike="noStrike" kern="1200" cap="none" spc="0" normalizeH="0" baseline="0" noProof="0">
                <a:ln>
                  <a:noFill/>
                </a:ln>
                <a:solidFill>
                  <a:srgbClr val="0000FF"/>
                </a:solidFill>
                <a:effectLst/>
                <a:uLnTx/>
                <a:uFillTx/>
                <a:latin typeface="Calibri"/>
                <a:ea typeface="+mn-ea"/>
                <a:cs typeface="+mn-cs"/>
              </a:rPr>
              <a:t>error count </a:t>
            </a:r>
            <a:r>
              <a:rPr kumimoji="0" lang="en-US" sz="2400" b="0" i="0" u="none" strike="noStrike" kern="1200" cap="none" spc="0" normalizeH="0" baseline="0" noProof="0" dirty="0">
                <a:ln>
                  <a:noFill/>
                </a:ln>
                <a:solidFill>
                  <a:srgbClr val="0000FF"/>
                </a:solidFill>
                <a:effectLst/>
                <a:uLnTx/>
                <a:uFillTx/>
                <a:latin typeface="Calibri"/>
                <a:ea typeface="+mn-ea"/>
                <a:cs typeface="+mn-cs"/>
              </a:rPr>
              <a:t>by up to 36% @ 1M read disturbs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mn-ea"/>
                <a:cs typeface="+mn-cs"/>
              </a:rPr>
              <a:t>ECC can be used to correct the remaining errors</a:t>
            </a:r>
          </a:p>
        </p:txBody>
      </p:sp>
    </p:spTree>
    <p:extLst>
      <p:ext uri="{BB962C8B-B14F-4D97-AF65-F5344CB8AC3E}">
        <p14:creationId xmlns:p14="http://schemas.microsoft.com/office/powerpoint/2010/main" val="239329656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The Story of RowHammer </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3506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4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142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10654196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a:xfrm>
            <a:off x="180528" y="152400"/>
            <a:ext cx="9144000" cy="1066800"/>
          </a:xfrm>
        </p:spPr>
        <p:txBody>
          <a:bodyPr/>
          <a:lstStyle/>
          <a:p>
            <a:r>
              <a:rPr lang="en-US" dirty="0">
                <a:latin typeface="Garamond" charset="0"/>
              </a:rPr>
              <a:t>More on Flash Read Disturb Errors</a:t>
            </a:r>
            <a:r>
              <a:rPr lang="en-US" sz="3200" b="1" dirty="0">
                <a:latin typeface="Garamond" charset="0"/>
              </a:rPr>
              <a:t> [DSN’15]</a:t>
            </a:r>
          </a:p>
        </p:txBody>
      </p:sp>
      <p:sp>
        <p:nvSpPr>
          <p:cNvPr id="256002" name="Content Placeholder 2"/>
          <p:cNvSpPr>
            <a:spLocks noGrp="1"/>
          </p:cNvSpPr>
          <p:nvPr>
            <p:ph idx="1"/>
          </p:nvPr>
        </p:nvSpPr>
        <p:spPr>
          <a:xfrm>
            <a:off x="228600" y="1055688"/>
            <a:ext cx="8610600" cy="5192712"/>
          </a:xfrm>
        </p:spPr>
        <p:txBody>
          <a:bodyPr/>
          <a:lstStyle/>
          <a:p>
            <a:r>
              <a:rPr lang="en-US" sz="2200" dirty="0">
                <a:latin typeface="Tahoma" charset="0"/>
              </a:rPr>
              <a:t>Yu </a:t>
            </a:r>
            <a:r>
              <a:rPr lang="en-US" sz="2200" dirty="0" err="1">
                <a:latin typeface="Tahoma" charset="0"/>
              </a:rPr>
              <a:t>Cai</a:t>
            </a:r>
            <a:r>
              <a:rPr lang="en-US" sz="2200" dirty="0">
                <a:latin typeface="Tahoma" charset="0"/>
              </a:rPr>
              <a:t>, </a:t>
            </a:r>
            <a:r>
              <a:rPr lang="en-US" sz="2200" dirty="0" err="1">
                <a:latin typeface="Tahoma" charset="0"/>
              </a:rPr>
              <a:t>Yixin</a:t>
            </a:r>
            <a:r>
              <a:rPr lang="en-US" sz="2200" dirty="0">
                <a:latin typeface="Tahoma" charset="0"/>
              </a:rPr>
              <a:t> </a:t>
            </a:r>
            <a:r>
              <a:rPr lang="en-US" sz="2200" dirty="0" err="1">
                <a:latin typeface="Tahoma" charset="0"/>
              </a:rPr>
              <a:t>Luo</a:t>
            </a:r>
            <a:r>
              <a:rPr lang="en-US" sz="2200" dirty="0">
                <a:latin typeface="Tahoma" charset="0"/>
              </a:rPr>
              <a:t>, </a:t>
            </a:r>
            <a:r>
              <a:rPr lang="en-US" sz="2200" dirty="0" err="1">
                <a:latin typeface="Tahoma" charset="0"/>
              </a:rPr>
              <a:t>Saugata</a:t>
            </a:r>
            <a:r>
              <a:rPr lang="en-US" sz="2200" dirty="0">
                <a:latin typeface="Tahoma" charset="0"/>
              </a:rPr>
              <a:t> </a:t>
            </a:r>
            <a:r>
              <a:rPr lang="en-US" sz="2200" dirty="0" err="1">
                <a:latin typeface="Tahoma" charset="0"/>
              </a:rPr>
              <a:t>Ghose</a:t>
            </a:r>
            <a:r>
              <a:rPr lang="en-US" sz="2200" dirty="0">
                <a:latin typeface="Tahoma" charset="0"/>
              </a:rPr>
              <a:t>, Erich F. </a:t>
            </a:r>
            <a:r>
              <a:rPr lang="en-US" sz="2200" dirty="0" err="1">
                <a:latin typeface="Tahoma" charset="0"/>
              </a:rPr>
              <a:t>Haratsch</a:t>
            </a:r>
            <a:r>
              <a:rPr lang="en-US" sz="2200" dirty="0">
                <a:latin typeface="Tahoma" charset="0"/>
              </a:rPr>
              <a:t>, Ken Mai, and Onur Mutlu,</a:t>
            </a:r>
            <a:br>
              <a:rPr lang="en-US" sz="2200" dirty="0">
                <a:latin typeface="Tahoma" charset="0"/>
              </a:rPr>
            </a:br>
            <a:r>
              <a:rPr lang="en-US" sz="2200" b="1" dirty="0">
                <a:latin typeface="Tahoma" charset="0"/>
                <a:hlinkClick r:id="rId2"/>
              </a:rPr>
              <a:t>"Read Disturb Errors in MLC NAND Flash Memory: Characterization and Mitigation"</a:t>
            </a:r>
            <a:r>
              <a:rPr lang="en-US" sz="2200" dirty="0">
                <a:latin typeface="Tahoma" charset="0"/>
              </a:rPr>
              <a:t> </a:t>
            </a:r>
            <a:br>
              <a:rPr lang="en-US" sz="2200" dirty="0">
                <a:latin typeface="Tahoma" charset="0"/>
              </a:rPr>
            </a:br>
            <a:r>
              <a:rPr lang="en-US" sz="2200" i="1" dirty="0">
                <a:latin typeface="Tahoma" charset="0"/>
              </a:rPr>
              <a:t>Proceedings of the </a:t>
            </a:r>
            <a:r>
              <a:rPr lang="en-US" sz="2200" i="1" dirty="0">
                <a:latin typeface="Tahoma" charset="0"/>
                <a:hlinkClick r:id="rId3"/>
              </a:rPr>
              <a:t>45th Annual IEEE/IFIP International Conference on Dependable Systems and Networks</a:t>
            </a:r>
            <a:r>
              <a:rPr lang="en-US" sz="2200" i="1" dirty="0">
                <a:latin typeface="Tahoma" charset="0"/>
              </a:rPr>
              <a:t> (</a:t>
            </a:r>
            <a:r>
              <a:rPr lang="en-US" sz="2200" b="1" i="1" dirty="0">
                <a:latin typeface="Tahoma" charset="0"/>
              </a:rPr>
              <a:t>DSN</a:t>
            </a:r>
            <a:r>
              <a:rPr lang="en-US" sz="2200" i="1" dirty="0">
                <a:latin typeface="Tahoma" charset="0"/>
              </a:rPr>
              <a:t>)</a:t>
            </a:r>
            <a:r>
              <a:rPr lang="en-US" sz="2200" dirty="0">
                <a:latin typeface="Tahoma" charset="0"/>
              </a:rPr>
              <a:t>, Rio de Janeiro, Brazil, June 2015. </a:t>
            </a:r>
          </a:p>
          <a:p>
            <a:pPr lvl="1"/>
            <a:endParaRPr lang="en-US"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
        <p:nvSpPr>
          <p:cNvPr id="2560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8D43E4-1AEE-4448-972F-6510E7266E3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4"/>
          <a:stretch>
            <a:fillRect/>
          </a:stretch>
        </p:blipFill>
        <p:spPr>
          <a:xfrm>
            <a:off x="0" y="4213019"/>
            <a:ext cx="9144000" cy="1808269"/>
          </a:xfrm>
          <a:prstGeom prst="rect">
            <a:avLst/>
          </a:prstGeom>
        </p:spPr>
      </p:pic>
    </p:spTree>
    <p:extLst>
      <p:ext uri="{BB962C8B-B14F-4D97-AF65-F5344CB8AC3E}">
        <p14:creationId xmlns:p14="http://schemas.microsoft.com/office/powerpoint/2010/main" val="490217975"/>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Large-Scale SSD Error Analysis </a:t>
            </a:r>
            <a:r>
              <a:rPr lang="en-US" sz="2300" b="1" dirty="0">
                <a:solidFill>
                  <a:srgbClr val="006633"/>
                </a:solidFill>
                <a:latin typeface="Garamond" charset="0"/>
              </a:rPr>
              <a:t>[SIGMETRICS’15]</a:t>
            </a:r>
            <a:endParaRPr lang="en-US" sz="2300" dirty="0"/>
          </a:p>
        </p:txBody>
      </p:sp>
      <p:sp>
        <p:nvSpPr>
          <p:cNvPr id="3" name="Content Placeholder 2"/>
          <p:cNvSpPr>
            <a:spLocks noGrp="1"/>
          </p:cNvSpPr>
          <p:nvPr>
            <p:ph idx="1"/>
          </p:nvPr>
        </p:nvSpPr>
        <p:spPr/>
        <p:txBody>
          <a:bodyPr/>
          <a:lstStyle/>
          <a:p>
            <a:r>
              <a:rPr lang="en-US" dirty="0">
                <a:solidFill>
                  <a:srgbClr val="0000FF"/>
                </a:solidFill>
              </a:rPr>
              <a:t>First large-scale field study of flash memory errors</a:t>
            </a:r>
          </a:p>
          <a:p>
            <a:endParaRPr lang="en-US" sz="2200" dirty="0">
              <a:solidFill>
                <a:srgbClr val="0000FF"/>
              </a:solidFill>
            </a:endParaRPr>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"A Large-Scale Study of Flash Memory Errors in the Field"</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Portland, OR,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Coverage at ZDNet</a:t>
            </a:r>
            <a:r>
              <a:rPr lang="en-US" sz="2000" dirty="0"/>
              <a:t>] [</a:t>
            </a:r>
            <a:r>
              <a:rPr lang="en-US" sz="2000" dirty="0">
                <a:hlinkClick r:id="rId7"/>
              </a:rPr>
              <a:t>Coverage on The Register</a:t>
            </a:r>
            <a:r>
              <a:rPr lang="en-US" sz="2000" dirty="0"/>
              <a:t>] [</a:t>
            </a:r>
            <a:r>
              <a:rPr lang="en-US" sz="2000" dirty="0">
                <a:hlinkClick r:id="rId8"/>
              </a:rPr>
              <a:t>Coverage on TechSpot</a:t>
            </a:r>
            <a:r>
              <a:rPr lang="en-US" sz="2000" dirty="0"/>
              <a:t>] [</a:t>
            </a:r>
            <a:r>
              <a:rPr lang="en-US" sz="2000" dirty="0">
                <a:hlinkClick r:id="rId9"/>
              </a:rPr>
              <a:t>Coverage on The Tech Report</a:t>
            </a:r>
            <a:r>
              <a:rPr lang="en-US" sz="2000" dirty="0"/>
              <a:t>] </a:t>
            </a:r>
          </a:p>
          <a:p>
            <a:endParaRPr lang="en-US" sz="2200" dirty="0"/>
          </a:p>
          <a:p>
            <a:endParaRPr lang="en-US" sz="2200"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10"/>
          <a:stretch>
            <a:fillRect/>
          </a:stretch>
        </p:blipFill>
        <p:spPr>
          <a:xfrm>
            <a:off x="0" y="4725144"/>
            <a:ext cx="9144000" cy="1313234"/>
          </a:xfrm>
          <a:prstGeom prst="rect">
            <a:avLst/>
          </a:prstGeom>
        </p:spPr>
      </p:pic>
    </p:spTree>
    <p:extLst>
      <p:ext uri="{BB962C8B-B14F-4D97-AF65-F5344CB8AC3E}">
        <p14:creationId xmlns:p14="http://schemas.microsoft.com/office/powerpoint/2010/main" val="3382232935"/>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200" dirty="0">
                <a:solidFill>
                  <a:srgbClr val="006633"/>
                </a:solidFill>
              </a:rPr>
              <a:t>Another Lecture: NAND Flash Reliability</a:t>
            </a:r>
            <a:endParaRPr lang="en-US" sz="4200" dirty="0"/>
          </a:p>
        </p:txBody>
      </p:sp>
      <p:sp>
        <p:nvSpPr>
          <p:cNvPr id="3" name="Content Placeholder 2"/>
          <p:cNvSpPr>
            <a:spLocks noGrp="1"/>
          </p:cNvSpPr>
          <p:nvPr>
            <p:ph idx="1"/>
          </p:nvPr>
        </p:nvSpPr>
        <p:spPr>
          <a:xfrm>
            <a:off x="228600" y="908720"/>
            <a:ext cx="8915400" cy="5256584"/>
          </a:xfrm>
        </p:spPr>
        <p:txBody>
          <a:bodyPr/>
          <a:lstStyle/>
          <a:p>
            <a:r>
              <a:rPr lang="en-US" sz="1800" dirty="0"/>
              <a:t>Yu Cai, Saugata Ghose, Erich F. </a:t>
            </a:r>
            <a:r>
              <a:rPr lang="en-US" sz="1800" dirty="0" err="1"/>
              <a:t>Haratsch</a:t>
            </a:r>
            <a:r>
              <a:rPr lang="en-US" sz="1800" dirty="0"/>
              <a:t>, Yixin Luo, and Onur Mutlu,</a:t>
            </a:r>
            <a:br>
              <a:rPr lang="en-US" sz="1800" dirty="0"/>
            </a:br>
            <a:r>
              <a:rPr lang="en-US" sz="1800" b="1" dirty="0">
                <a:hlinkClick r:id="rId2"/>
              </a:rPr>
              <a:t>"Error Characterization, Mitigation, and Recovery in Flash Memory Based Solid State Drives"</a:t>
            </a:r>
            <a:br>
              <a:rPr lang="en-US" sz="1800" dirty="0"/>
            </a:br>
            <a:r>
              <a:rPr lang="en-US" sz="1800" i="1" dirty="0">
                <a:hlinkClick r:id="rId3"/>
              </a:rPr>
              <a:t>Proceedings of the IEEE</a:t>
            </a:r>
            <a:r>
              <a:rPr lang="en-US" sz="1800" dirty="0"/>
              <a:t>, September 2017. </a:t>
            </a:r>
          </a:p>
          <a:p>
            <a:endParaRPr lang="en-US" sz="600" dirty="0"/>
          </a:p>
          <a:p>
            <a:endParaRPr lang="en-US" sz="100" dirty="0"/>
          </a:p>
          <a:p>
            <a:endParaRPr lang="en-US" sz="300" dirty="0"/>
          </a:p>
          <a:p>
            <a:pPr marL="0" indent="0">
              <a:buNone/>
            </a:pPr>
            <a:r>
              <a:rPr lang="en-US" sz="1250" dirty="0" err="1"/>
              <a:t>Cai</a:t>
            </a:r>
            <a:r>
              <a:rPr lang="en-US" sz="1250" dirty="0"/>
              <a:t>+, “</a:t>
            </a:r>
            <a:r>
              <a:rPr lang="en-US" sz="1250" dirty="0">
                <a:solidFill>
                  <a:srgbClr val="0000FF"/>
                </a:solidFill>
              </a:rPr>
              <a:t>Error Patterns in MLC NAND Flash Memory: Measurement, Characterization, and Analysis</a:t>
            </a:r>
            <a:r>
              <a:rPr lang="en-US" sz="1250" dirty="0"/>
              <a:t>,” DATE 2012.</a:t>
            </a:r>
          </a:p>
          <a:p>
            <a:pPr marL="0" indent="0">
              <a:buNone/>
            </a:pPr>
            <a:r>
              <a:rPr lang="en-US" sz="1250" dirty="0" err="1"/>
              <a:t>Cai</a:t>
            </a:r>
            <a:r>
              <a:rPr lang="en-US" sz="1250" dirty="0"/>
              <a:t>+, “</a:t>
            </a:r>
            <a:r>
              <a:rPr lang="en-US" sz="1250" dirty="0">
                <a:solidFill>
                  <a:srgbClr val="0000FF"/>
                </a:solidFill>
              </a:rPr>
              <a:t>Flash Correct-and-Refresh: Retention-Aware Error Management for Increased Flash Memory Lifetime</a:t>
            </a:r>
            <a:r>
              <a:rPr lang="en-US" sz="1250" dirty="0"/>
              <a:t>,” ICCD 2012.</a:t>
            </a:r>
          </a:p>
          <a:p>
            <a:pPr marL="0" indent="0">
              <a:buNone/>
            </a:pPr>
            <a:r>
              <a:rPr lang="en-US" sz="1250" dirty="0" err="1"/>
              <a:t>Cai</a:t>
            </a:r>
            <a:r>
              <a:rPr lang="en-US" sz="1250" dirty="0"/>
              <a:t>+, “</a:t>
            </a:r>
            <a:r>
              <a:rPr lang="en-US" sz="1250" dirty="0">
                <a:solidFill>
                  <a:srgbClr val="0000FF"/>
                </a:solidFill>
              </a:rPr>
              <a:t>Threshold Voltage Distribution in MLC NAND Flash Memory: Characterization, Analysis and Modeling</a:t>
            </a:r>
            <a:r>
              <a:rPr lang="en-US" sz="1250" dirty="0"/>
              <a:t>,” DATE 2013.</a:t>
            </a:r>
          </a:p>
          <a:p>
            <a:pPr marL="0" indent="0">
              <a:buNone/>
            </a:pPr>
            <a:r>
              <a:rPr lang="en-US" sz="1250" dirty="0" err="1"/>
              <a:t>Cai</a:t>
            </a:r>
            <a:r>
              <a:rPr lang="en-US" sz="1250" dirty="0"/>
              <a:t>+, “</a:t>
            </a:r>
            <a:r>
              <a:rPr lang="en-US" sz="1250" dirty="0">
                <a:solidFill>
                  <a:srgbClr val="0000FF"/>
                </a:solidFill>
              </a:rPr>
              <a:t>Error Analysis and Retention-Aware Error Management for NAND Flash Memory</a:t>
            </a:r>
            <a:r>
              <a:rPr lang="en-US" sz="1250" dirty="0"/>
              <a:t>,” Intel Technology Journal 2013.</a:t>
            </a:r>
          </a:p>
          <a:p>
            <a:pPr marL="0" indent="0">
              <a:buNone/>
            </a:pPr>
            <a:r>
              <a:rPr lang="en-US" sz="1250" dirty="0" err="1"/>
              <a:t>Cai</a:t>
            </a:r>
            <a:r>
              <a:rPr lang="en-US" sz="1250" dirty="0"/>
              <a:t>+, “</a:t>
            </a:r>
            <a:r>
              <a:rPr lang="en-US" sz="1250" dirty="0">
                <a:solidFill>
                  <a:srgbClr val="0000FF"/>
                </a:solidFill>
              </a:rPr>
              <a:t>Program Interference in MLC NAND Flash Memory: Characterization, Modeling, and Mitigation</a:t>
            </a:r>
            <a:r>
              <a:rPr lang="en-US" sz="1250" dirty="0"/>
              <a:t>,” ICCD 2013.</a:t>
            </a:r>
          </a:p>
          <a:p>
            <a:pPr marL="0" indent="0">
              <a:buNone/>
            </a:pPr>
            <a:r>
              <a:rPr lang="en-US" sz="1250" dirty="0" err="1"/>
              <a:t>Cai</a:t>
            </a:r>
            <a:r>
              <a:rPr lang="en-US" sz="1250" dirty="0"/>
              <a:t>+, “</a:t>
            </a:r>
            <a:r>
              <a:rPr lang="en-US" sz="1250" dirty="0">
                <a:solidFill>
                  <a:srgbClr val="0000FF"/>
                </a:solidFill>
              </a:rPr>
              <a:t>Neighbor-Cell Assisted Error Correction for MLC NAND Flash Memories</a:t>
            </a:r>
            <a:r>
              <a:rPr lang="en-US" sz="1250" dirty="0"/>
              <a:t>,” SIGMETRICS 2014.</a:t>
            </a:r>
          </a:p>
          <a:p>
            <a:pPr marL="0" indent="0">
              <a:buNone/>
            </a:pPr>
            <a:r>
              <a:rPr lang="en-US" sz="1250" dirty="0" err="1"/>
              <a:t>Cai</a:t>
            </a:r>
            <a:r>
              <a:rPr lang="en-US" sz="1250" dirty="0"/>
              <a:t>+,”</a:t>
            </a:r>
            <a:r>
              <a:rPr lang="en-US" sz="1250" dirty="0">
                <a:solidFill>
                  <a:srgbClr val="0000FF"/>
                </a:solidFill>
              </a:rPr>
              <a:t>Data Retention in MLC NAND Flash Memory: Characterization, Optimization and Recovery</a:t>
            </a:r>
            <a:r>
              <a:rPr lang="en-US" sz="1250" dirty="0"/>
              <a:t>,” HPCA 2015.</a:t>
            </a:r>
          </a:p>
          <a:p>
            <a:pPr marL="0" indent="0">
              <a:buNone/>
            </a:pPr>
            <a:r>
              <a:rPr lang="en-US" sz="1250" dirty="0" err="1"/>
              <a:t>Cai</a:t>
            </a:r>
            <a:r>
              <a:rPr lang="en-US" sz="1250" dirty="0"/>
              <a:t>+, “</a:t>
            </a:r>
            <a:r>
              <a:rPr lang="en-US" sz="1250" dirty="0">
                <a:solidFill>
                  <a:srgbClr val="0000FF"/>
                </a:solidFill>
              </a:rPr>
              <a:t>Read Disturb Errors in MLC NAND Flash Memory: Characterization and Mitigation</a:t>
            </a:r>
            <a:r>
              <a:rPr lang="en-US" sz="1250" dirty="0"/>
              <a:t>,” DSN 2015. </a:t>
            </a:r>
          </a:p>
          <a:p>
            <a:pPr marL="0" indent="0">
              <a:buNone/>
            </a:pPr>
            <a:r>
              <a:rPr lang="en-US" sz="1250" dirty="0" err="1"/>
              <a:t>Luo</a:t>
            </a:r>
            <a:r>
              <a:rPr lang="en-US" sz="1250" dirty="0"/>
              <a:t>+, “</a:t>
            </a:r>
            <a:r>
              <a:rPr lang="en-US" sz="1250" dirty="0">
                <a:solidFill>
                  <a:srgbClr val="0000FF"/>
                </a:solidFill>
              </a:rPr>
              <a:t>WARM: Improving NAND Flash Memory Lifetime with Write-hotness Aware Retention Management</a:t>
            </a:r>
            <a:r>
              <a:rPr lang="en-US" sz="1250" dirty="0"/>
              <a:t>,” MSST 2015.</a:t>
            </a:r>
          </a:p>
          <a:p>
            <a:pPr marL="0" indent="0">
              <a:buNone/>
            </a:pPr>
            <a:r>
              <a:rPr lang="en-US" sz="1250" dirty="0"/>
              <a:t>Meza+, “</a:t>
            </a:r>
            <a:r>
              <a:rPr lang="en-US" sz="1250" dirty="0">
                <a:solidFill>
                  <a:srgbClr val="0000FF"/>
                </a:solidFill>
              </a:rPr>
              <a:t>A Large-Scale Study of Flash Memory Errors in the Field</a:t>
            </a:r>
            <a:r>
              <a:rPr lang="en-US" sz="1250" dirty="0"/>
              <a:t>,” SIGMETRICS 2015.</a:t>
            </a:r>
          </a:p>
          <a:p>
            <a:pPr marL="0" indent="0">
              <a:buNone/>
            </a:pPr>
            <a:r>
              <a:rPr lang="en-US" sz="1250" dirty="0"/>
              <a:t>Luo+, “</a:t>
            </a:r>
            <a:r>
              <a:rPr lang="en-US" sz="1250" dirty="0">
                <a:solidFill>
                  <a:srgbClr val="0000FF"/>
                </a:solidFill>
              </a:rPr>
              <a:t>Enabling Accurate and Practical Online Flash Channel Modeling for Modern MLC NAND Flash Memory</a:t>
            </a:r>
            <a:r>
              <a:rPr lang="en-US" sz="1250" dirty="0"/>
              <a:t>,” IEEE JSAC 2016.</a:t>
            </a:r>
          </a:p>
          <a:p>
            <a:pPr marL="0" indent="0">
              <a:buNone/>
            </a:pPr>
            <a:r>
              <a:rPr lang="en-US" sz="1250" dirty="0"/>
              <a:t>Cai+, “</a:t>
            </a:r>
            <a:r>
              <a:rPr lang="en-US" sz="1250" dirty="0">
                <a:solidFill>
                  <a:srgbClr val="0000FF"/>
                </a:solidFill>
              </a:rPr>
              <a:t>Vulnerabilities in MLC NAND Flash Memory Programming: Experimental Analysis, Exploits, and Mitigation Techniques</a:t>
            </a:r>
            <a:r>
              <a:rPr lang="en-US" sz="1250" dirty="0"/>
              <a:t>,” HPCA 2017.</a:t>
            </a:r>
          </a:p>
          <a:p>
            <a:pPr marL="0" indent="0">
              <a:buNone/>
            </a:pPr>
            <a:r>
              <a:rPr lang="en-US" sz="1250" dirty="0" err="1"/>
              <a:t>Fukami</a:t>
            </a:r>
            <a:r>
              <a:rPr lang="en-US" sz="1250" dirty="0"/>
              <a:t>+, “</a:t>
            </a:r>
            <a:r>
              <a:rPr lang="en-US" sz="1250" dirty="0">
                <a:solidFill>
                  <a:srgbClr val="0000FF"/>
                </a:solidFill>
              </a:rPr>
              <a:t>Improving the Reliability of Chip-Off Forensic Analysis of NAND Flash Memory Devices</a:t>
            </a:r>
            <a:r>
              <a:rPr lang="en-US" sz="1250" dirty="0"/>
              <a:t>,” DFRWS EU 2017. </a:t>
            </a:r>
          </a:p>
          <a:p>
            <a:pPr marL="0" indent="0">
              <a:buNone/>
            </a:pPr>
            <a:r>
              <a:rPr lang="en-US" sz="1250" dirty="0"/>
              <a:t>Luo+, “</a:t>
            </a:r>
            <a:r>
              <a:rPr lang="en-US" sz="1250" dirty="0" err="1">
                <a:solidFill>
                  <a:srgbClr val="0000FF"/>
                </a:solidFill>
              </a:rPr>
              <a:t>HeatWatch</a:t>
            </a:r>
            <a:r>
              <a:rPr lang="en-US" sz="1250" dirty="0">
                <a:solidFill>
                  <a:srgbClr val="0000FF"/>
                </a:solidFill>
              </a:rPr>
              <a:t>: Improving 3D NAND Flash Memory Device Reliability by Exploiting Self-Recovery and Temperature-Awareness</a:t>
            </a:r>
            <a:r>
              <a:rPr lang="en-US" sz="1250" dirty="0"/>
              <a:t>," HPCA 2018.</a:t>
            </a:r>
          </a:p>
          <a:p>
            <a:pPr marL="0" indent="0">
              <a:buNone/>
            </a:pPr>
            <a:r>
              <a:rPr lang="en-US" sz="1250" dirty="0"/>
              <a:t>Luo+, “</a:t>
            </a:r>
            <a:r>
              <a:rPr lang="en-US" sz="1250" dirty="0">
                <a:solidFill>
                  <a:srgbClr val="0000FF"/>
                </a:solidFill>
              </a:rPr>
              <a:t>Improving 3D NAND Flash Memory Lifetime by Tolerating Early Retention Loss and Process Variation</a:t>
            </a:r>
            <a:r>
              <a:rPr lang="en-US" sz="1250" dirty="0"/>
              <a:t>," SIGMETRICS 2018.</a:t>
            </a:r>
          </a:p>
          <a:p>
            <a:pPr marL="0" indent="0">
              <a:buNone/>
            </a:pPr>
            <a:endParaRPr lang="en-US" sz="1200" dirty="0"/>
          </a:p>
          <a:p>
            <a:pPr marL="0" indent="0">
              <a:buNone/>
            </a:pPr>
            <a:endParaRPr lang="en-US" sz="1500" dirty="0"/>
          </a:p>
          <a:p>
            <a:endParaRPr lang="en-US" sz="1700" dirty="0"/>
          </a:p>
          <a:p>
            <a:endParaRPr lang="en-US" sz="2000" dirty="0"/>
          </a:p>
        </p:txBody>
      </p:sp>
      <p:sp>
        <p:nvSpPr>
          <p:cNvPr id="5" name="TextBox 4"/>
          <p:cNvSpPr txBox="1"/>
          <p:nvPr/>
        </p:nvSpPr>
        <p:spPr>
          <a:xfrm>
            <a:off x="-19422" y="6505599"/>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
        <p:nvSpPr>
          <p:cNvPr id="6" name="Rectangle 5"/>
          <p:cNvSpPr>
            <a:spLocks noChangeArrowheads="1"/>
          </p:cNvSpPr>
          <p:nvPr/>
        </p:nvSpPr>
        <p:spPr bwMode="auto">
          <a:xfrm>
            <a:off x="232939" y="3140968"/>
            <a:ext cx="8227493" cy="28803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7" name="Rectangle 6"/>
          <p:cNvSpPr>
            <a:spLocks noChangeArrowheads="1"/>
          </p:cNvSpPr>
          <p:nvPr/>
        </p:nvSpPr>
        <p:spPr bwMode="auto">
          <a:xfrm>
            <a:off x="228600" y="3854969"/>
            <a:ext cx="7223720" cy="222103"/>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8" name="Rectangle 7"/>
          <p:cNvSpPr>
            <a:spLocks noChangeArrowheads="1"/>
          </p:cNvSpPr>
          <p:nvPr/>
        </p:nvSpPr>
        <p:spPr bwMode="auto">
          <a:xfrm>
            <a:off x="228600" y="4941168"/>
            <a:ext cx="8087816" cy="464820"/>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28638850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NAND Flash Vulnerabilities </a:t>
            </a:r>
            <a:r>
              <a:rPr lang="en-US" sz="3200" b="1" dirty="0">
                <a:solidFill>
                  <a:srgbClr val="006633"/>
                </a:solidFill>
                <a:latin typeface="Garamond" charset="0"/>
                <a:ea typeface="ＭＳ Ｐゴシック" pitchFamily="-105" charset="-128"/>
                <a:cs typeface="ＭＳ Ｐゴシック" pitchFamily="-105" charset="-128"/>
              </a:rPr>
              <a:t>[HPCA’17]</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rotWithShape="1">
          <a:blip r:embed="rId2"/>
          <a:srcRect t="6317" b="32108"/>
          <a:stretch/>
        </p:blipFill>
        <p:spPr>
          <a:xfrm>
            <a:off x="35496" y="1052736"/>
            <a:ext cx="8969184" cy="4402008"/>
          </a:xfrm>
          <a:prstGeom prst="rect">
            <a:avLst/>
          </a:prstGeom>
          <a:ln w="19050">
            <a:solidFill>
              <a:schemeClr val="tx1">
                <a:lumMod val="50000"/>
                <a:lumOff val="50000"/>
              </a:schemeClr>
            </a:solidFill>
          </a:ln>
          <a:effectLst>
            <a:outerShdw blurRad="50800" dist="38100" dir="2700000" algn="tl" rotWithShape="0">
              <a:prstClr val="black">
                <a:alpha val="40000"/>
              </a:prstClr>
            </a:outerShdw>
          </a:effectLst>
        </p:spPr>
      </p:pic>
      <p:sp>
        <p:nvSpPr>
          <p:cNvPr id="6" name="TextBox 5"/>
          <p:cNvSpPr txBox="1"/>
          <p:nvPr/>
        </p:nvSpPr>
        <p:spPr>
          <a:xfrm>
            <a:off x="0" y="5805264"/>
            <a:ext cx="9111662"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https://people.inf.ethz.ch/omutlu/pub/flash-memory-programming-vulnerabilities_hpca17.pdf</a:t>
            </a:r>
            <a:r>
              <a:rPr kumimoji="0" lang="en-US" sz="17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7" name="TextBox 6"/>
          <p:cNvSpPr txBox="1"/>
          <p:nvPr/>
        </p:nvSpPr>
        <p:spPr>
          <a:xfrm>
            <a:off x="3538332" y="1009814"/>
            <a:ext cx="18977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0000"/>
                </a:solidFill>
                <a:effectLst/>
                <a:uLnTx/>
                <a:uFillTx/>
                <a:latin typeface="Tahoma"/>
                <a:ea typeface="+mn-ea"/>
                <a:cs typeface="+mn-cs"/>
              </a:rPr>
              <a:t>HPCA, Feb. </a:t>
            </a:r>
            <a:r>
              <a:rPr kumimoji="0" lang="en-US" sz="1800" b="0" i="1" u="none" strike="noStrike" kern="1200" cap="none" spc="0" normalizeH="0" baseline="0" noProof="0" dirty="0">
                <a:ln>
                  <a:noFill/>
                </a:ln>
                <a:solidFill>
                  <a:srgbClr val="FF0000"/>
                </a:solidFill>
                <a:effectLst/>
                <a:uLnTx/>
                <a:uFillTx/>
                <a:latin typeface="Tahoma"/>
                <a:ea typeface="+mn-ea"/>
                <a:cs typeface="+mn-cs"/>
              </a:rPr>
              <a:t>2017</a:t>
            </a:r>
          </a:p>
        </p:txBody>
      </p:sp>
    </p:spTree>
    <p:extLst>
      <p:ext uri="{BB962C8B-B14F-4D97-AF65-F5344CB8AC3E}">
        <p14:creationId xmlns:p14="http://schemas.microsoft.com/office/powerpoint/2010/main" val="1937512239"/>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599" y="152400"/>
            <a:ext cx="8851254" cy="1066800"/>
          </a:xfrm>
        </p:spPr>
        <p:txBody>
          <a:bodyPr/>
          <a:lstStyle/>
          <a:p>
            <a:r>
              <a:rPr lang="en-US" dirty="0"/>
              <a:t>NAND Flash Errors: A Modern Survey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sp>
        <p:nvSpPr>
          <p:cNvPr id="8" name="Rectangle 7">
            <a:hlinkClick r:id="rId3"/>
          </p:cNvPr>
          <p:cNvSpPr/>
          <p:nvPr/>
        </p:nvSpPr>
        <p:spPr>
          <a:xfrm>
            <a:off x="1619672" y="6021288"/>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3"/>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1881449714"/>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Memory Reliability and Security</a:t>
            </a:r>
          </a:p>
        </p:txBody>
      </p:sp>
      <p:sp>
        <p:nvSpPr>
          <p:cNvPr id="3" name="Content Placeholder 2"/>
          <p:cNvSpPr>
            <a:spLocks noGrp="1"/>
          </p:cNvSpPr>
          <p:nvPr>
            <p:ph idx="1"/>
          </p:nvPr>
        </p:nvSpPr>
        <p:spPr>
          <a:xfrm>
            <a:off x="251520" y="1052736"/>
            <a:ext cx="8892480" cy="5256584"/>
          </a:xfrm>
        </p:spPr>
        <p:txBody>
          <a:bodyPr/>
          <a:lstStyle/>
          <a:p>
            <a:r>
              <a:rPr lang="en-US" sz="2200" dirty="0">
                <a:solidFill>
                  <a:srgbClr val="FF0000"/>
                </a:solidFill>
              </a:rPr>
              <a:t>Memory reliability is reducing</a:t>
            </a:r>
          </a:p>
          <a:p>
            <a:r>
              <a:rPr lang="en-US" sz="2200" dirty="0"/>
              <a:t>Reliability issues open up security vulnerabilities</a:t>
            </a:r>
          </a:p>
          <a:p>
            <a:pPr lvl="1"/>
            <a:r>
              <a:rPr lang="en-US" sz="2000" dirty="0"/>
              <a:t>Very hard to defend against</a:t>
            </a:r>
          </a:p>
          <a:p>
            <a:r>
              <a:rPr lang="en-US" sz="2200" dirty="0" err="1"/>
              <a:t>Rowhammer</a:t>
            </a:r>
            <a:r>
              <a:rPr lang="en-US" sz="2200" dirty="0"/>
              <a:t> is an example </a:t>
            </a:r>
          </a:p>
          <a:p>
            <a:pPr lvl="1"/>
            <a:r>
              <a:rPr lang="en-US" sz="2000" dirty="0"/>
              <a:t>Its implications on system security research are tremendous &amp; exciting</a:t>
            </a:r>
          </a:p>
          <a:p>
            <a:endParaRPr lang="en-US" dirty="0">
              <a:solidFill>
                <a:srgbClr val="0000FF"/>
              </a:solidFill>
            </a:endParaRPr>
          </a:p>
          <a:p>
            <a:r>
              <a:rPr lang="en-US" sz="2200" b="1" dirty="0">
                <a:solidFill>
                  <a:schemeClr val="accent6">
                    <a:lumMod val="75000"/>
                  </a:schemeClr>
                </a:solidFill>
              </a:rPr>
              <a:t>Good news: We have a lot more to do.</a:t>
            </a:r>
          </a:p>
          <a:p>
            <a:r>
              <a:rPr lang="en-US" sz="2200" dirty="0">
                <a:solidFill>
                  <a:srgbClr val="FF0000"/>
                </a:solidFill>
              </a:rPr>
              <a:t>Understand:</a:t>
            </a:r>
            <a:r>
              <a:rPr lang="en-US" sz="2200" dirty="0">
                <a:solidFill>
                  <a:srgbClr val="0000FF"/>
                </a:solidFill>
              </a:rPr>
              <a:t> Solid methodologies for failure modeling and discovery</a:t>
            </a:r>
          </a:p>
          <a:p>
            <a:pPr lvl="1"/>
            <a:r>
              <a:rPr lang="en-US" sz="2000" dirty="0"/>
              <a:t>Modeling based on real device data – small scale and large scale</a:t>
            </a:r>
          </a:p>
          <a:p>
            <a:r>
              <a:rPr lang="en-US" sz="2200" dirty="0">
                <a:solidFill>
                  <a:srgbClr val="FF0000"/>
                </a:solidFill>
              </a:rPr>
              <a:t>Architect:</a:t>
            </a:r>
            <a:r>
              <a:rPr lang="en-US" sz="2200" dirty="0">
                <a:solidFill>
                  <a:srgbClr val="0000FF"/>
                </a:solidFill>
              </a:rPr>
              <a:t> Principled co-architecting of system and memory</a:t>
            </a:r>
          </a:p>
          <a:p>
            <a:pPr lvl="1"/>
            <a:r>
              <a:rPr lang="en-US" sz="2000" dirty="0"/>
              <a:t>Good partitioning of duties across the stack</a:t>
            </a:r>
          </a:p>
          <a:p>
            <a:r>
              <a:rPr lang="en-US" sz="2200" dirty="0">
                <a:solidFill>
                  <a:srgbClr val="FF0000"/>
                </a:solidFill>
              </a:rPr>
              <a:t>Design &amp; Test:</a:t>
            </a:r>
            <a:r>
              <a:rPr lang="en-US" sz="2200" dirty="0">
                <a:solidFill>
                  <a:srgbClr val="0000FF"/>
                </a:solidFill>
              </a:rPr>
              <a:t> Principled electronic design, automation, testing</a:t>
            </a:r>
          </a:p>
          <a:p>
            <a:pPr lvl="1"/>
            <a:r>
              <a:rPr lang="en-US" sz="2000" dirty="0"/>
              <a:t>High coverage and good interaction with system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16483966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Other Works on Flash Memory</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51040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NAND Flash Error Model</a:t>
            </a:r>
          </a:p>
        </p:txBody>
      </p:sp>
      <p:pic>
        <p:nvPicPr>
          <p:cNvPr id="21299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998538"/>
            <a:ext cx="2533650" cy="173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2995" name="TextBox 58"/>
          <p:cNvSpPr txBox="1">
            <a:spLocks noChangeArrowheads="1"/>
          </p:cNvSpPr>
          <p:nvPr/>
        </p:nvSpPr>
        <p:spPr bwMode="auto">
          <a:xfrm>
            <a:off x="3368675" y="1617663"/>
            <a:ext cx="22018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rPr>
              <a:t>Noisy NAND</a:t>
            </a:r>
          </a:p>
        </p:txBody>
      </p:sp>
      <p:cxnSp>
        <p:nvCxnSpPr>
          <p:cNvPr id="212996" name="Straight Arrow Connector 7"/>
          <p:cNvCxnSpPr>
            <a:cxnSpLocks noChangeShapeType="1"/>
          </p:cNvCxnSpPr>
          <p:nvPr/>
        </p:nvCxnSpPr>
        <p:spPr bwMode="auto">
          <a:xfrm>
            <a:off x="2141538" y="1849438"/>
            <a:ext cx="1060450" cy="0"/>
          </a:xfrm>
          <a:prstGeom prst="straightConnector1">
            <a:avLst/>
          </a:prstGeom>
          <a:noFill/>
          <a:ln w="5715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12997" name="Straight Arrow Connector 8"/>
          <p:cNvCxnSpPr>
            <a:cxnSpLocks noChangeShapeType="1"/>
          </p:cNvCxnSpPr>
          <p:nvPr/>
        </p:nvCxnSpPr>
        <p:spPr bwMode="auto">
          <a:xfrm>
            <a:off x="5683250" y="1843088"/>
            <a:ext cx="1060450" cy="0"/>
          </a:xfrm>
          <a:prstGeom prst="straightConnector1">
            <a:avLst/>
          </a:prstGeom>
          <a:noFill/>
          <a:ln w="57150">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12998" name="TextBox 67"/>
          <p:cNvSpPr txBox="1">
            <a:spLocks noChangeArrowheads="1"/>
          </p:cNvSpPr>
          <p:nvPr/>
        </p:nvSpPr>
        <p:spPr bwMode="auto">
          <a:xfrm>
            <a:off x="896938" y="1541463"/>
            <a:ext cx="10160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2999" name="TextBox 68"/>
          <p:cNvSpPr txBox="1">
            <a:spLocks noChangeArrowheads="1"/>
          </p:cNvSpPr>
          <p:nvPr/>
        </p:nvSpPr>
        <p:spPr bwMode="auto">
          <a:xfrm>
            <a:off x="6907213" y="1563688"/>
            <a:ext cx="10445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143369" name="TextBox 102"/>
          <p:cNvSpPr txBox="1">
            <a:spLocks noChangeArrowheads="1"/>
          </p:cNvSpPr>
          <p:nvPr/>
        </p:nvSpPr>
        <p:spPr bwMode="auto">
          <a:xfrm>
            <a:off x="1089025" y="2740918"/>
            <a:ext cx="69691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3B812F"/>
                </a:solidFill>
                <a:effectLst/>
                <a:uLnTx/>
                <a:uFillTx/>
                <a:latin typeface="Arial" charset="0"/>
                <a:ea typeface="ＭＳ Ｐゴシック" charset="0"/>
              </a:rPr>
              <a:t>Experimentally characterize and model dominant errors</a:t>
            </a:r>
          </a:p>
        </p:txBody>
      </p:sp>
      <p:grpSp>
        <p:nvGrpSpPr>
          <p:cNvPr id="4" name="Group 3"/>
          <p:cNvGrpSpPr>
            <a:grpSpLocks/>
          </p:cNvGrpSpPr>
          <p:nvPr/>
        </p:nvGrpSpPr>
        <p:grpSpPr bwMode="auto">
          <a:xfrm>
            <a:off x="3549650" y="3617913"/>
            <a:ext cx="2174478" cy="912812"/>
            <a:chOff x="3549171" y="3617913"/>
            <a:chExt cx="2065817" cy="912812"/>
          </a:xfrm>
        </p:grpSpPr>
        <p:sp>
          <p:nvSpPr>
            <p:cNvPr id="15" name="Content Placeholder 2"/>
            <p:cNvSpPr txBox="1">
              <a:spLocks/>
            </p:cNvSpPr>
            <p:nvPr/>
          </p:nvSpPr>
          <p:spPr bwMode="auto">
            <a:xfrm>
              <a:off x="3549171" y="3673475"/>
              <a:ext cx="2059466" cy="638175"/>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Neighbor page </a:t>
              </a:r>
              <a:r>
                <a:rPr kumimoji="0" lang="en-US" sz="1600" b="1" i="0" u="none" strike="noStrike" kern="0" cap="none" spc="0" normalizeH="0" baseline="0" noProof="0" dirty="0" err="1">
                  <a:ln>
                    <a:noFill/>
                  </a:ln>
                  <a:solidFill>
                    <a:srgbClr val="000000"/>
                  </a:solidFill>
                  <a:effectLst/>
                  <a:uLnTx/>
                  <a:uFillTx/>
                  <a:latin typeface="Tahoma"/>
                  <a:ea typeface="ＭＳ Ｐゴシック" charset="-128"/>
                  <a:cs typeface="+mn-cs"/>
                </a:rPr>
                <a:t>prog</a:t>
              </a: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/read (c-to-c interference)</a:t>
              </a:r>
            </a:p>
          </p:txBody>
        </p:sp>
        <p:sp>
          <p:nvSpPr>
            <p:cNvPr id="213022" name="Rounded Rectangle 30"/>
            <p:cNvSpPr>
              <a:spLocks noChangeArrowheads="1"/>
            </p:cNvSpPr>
            <p:nvPr/>
          </p:nvSpPr>
          <p:spPr bwMode="auto">
            <a:xfrm>
              <a:off x="3573463" y="3617913"/>
              <a:ext cx="2041525" cy="912812"/>
            </a:xfrm>
            <a:prstGeom prst="roundRect">
              <a:avLst>
                <a:gd name="adj" fmla="val 16667"/>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grpSp>
        <p:nvGrpSpPr>
          <p:cNvPr id="6" name="Group 5"/>
          <p:cNvGrpSpPr>
            <a:grpSpLocks/>
          </p:cNvGrpSpPr>
          <p:nvPr/>
        </p:nvGrpSpPr>
        <p:grpSpPr bwMode="auto">
          <a:xfrm>
            <a:off x="6175375" y="3624263"/>
            <a:ext cx="2043113" cy="912812"/>
            <a:chOff x="6175375" y="3624263"/>
            <a:chExt cx="2043113" cy="912812"/>
          </a:xfrm>
        </p:grpSpPr>
        <p:sp>
          <p:nvSpPr>
            <p:cNvPr id="16" name="Content Placeholder 2"/>
            <p:cNvSpPr txBox="1">
              <a:spLocks/>
            </p:cNvSpPr>
            <p:nvPr/>
          </p:nvSpPr>
          <p:spPr bwMode="auto">
            <a:xfrm>
              <a:off x="6413500" y="3871913"/>
              <a:ext cx="1566863" cy="433387"/>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Retention</a:t>
              </a:r>
            </a:p>
          </p:txBody>
        </p:sp>
        <p:sp>
          <p:nvSpPr>
            <p:cNvPr id="213020" name="Rounded Rectangle 28"/>
            <p:cNvSpPr>
              <a:spLocks noChangeArrowheads="1"/>
            </p:cNvSpPr>
            <p:nvPr/>
          </p:nvSpPr>
          <p:spPr bwMode="auto">
            <a:xfrm>
              <a:off x="6175375" y="3624263"/>
              <a:ext cx="2043113" cy="912812"/>
            </a:xfrm>
            <a:prstGeom prst="roundRect">
              <a:avLst>
                <a:gd name="adj" fmla="val 16667"/>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grpSp>
        <p:nvGrpSpPr>
          <p:cNvPr id="3" name="Group 2"/>
          <p:cNvGrpSpPr>
            <a:grpSpLocks/>
          </p:cNvGrpSpPr>
          <p:nvPr/>
        </p:nvGrpSpPr>
        <p:grpSpPr bwMode="auto">
          <a:xfrm>
            <a:off x="963613" y="3630613"/>
            <a:ext cx="2041525" cy="912812"/>
            <a:chOff x="963613" y="3630613"/>
            <a:chExt cx="2041525" cy="912812"/>
          </a:xfrm>
        </p:grpSpPr>
        <p:sp>
          <p:nvSpPr>
            <p:cNvPr id="14" name="Content Placeholder 2"/>
            <p:cNvSpPr txBox="1">
              <a:spLocks/>
            </p:cNvSpPr>
            <p:nvPr/>
          </p:nvSpPr>
          <p:spPr bwMode="auto">
            <a:xfrm>
              <a:off x="1027113" y="3767138"/>
              <a:ext cx="1978025" cy="638175"/>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Erase block</a:t>
              </a:r>
            </a:p>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Program page</a:t>
              </a:r>
            </a:p>
          </p:txBody>
        </p:sp>
        <p:sp>
          <p:nvSpPr>
            <p:cNvPr id="213018" name="Rounded Rectangle 26"/>
            <p:cNvSpPr>
              <a:spLocks noChangeArrowheads="1"/>
            </p:cNvSpPr>
            <p:nvPr/>
          </p:nvSpPr>
          <p:spPr bwMode="auto">
            <a:xfrm>
              <a:off x="963613" y="3630613"/>
              <a:ext cx="2041525" cy="912812"/>
            </a:xfrm>
            <a:prstGeom prst="roundRect">
              <a:avLst>
                <a:gd name="adj" fmla="val 16667"/>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cxnSp>
        <p:nvCxnSpPr>
          <p:cNvPr id="27670" name="Straight Arrow Connector 22"/>
          <p:cNvCxnSpPr>
            <a:cxnSpLocks noChangeShapeType="1"/>
            <a:stCxn id="213018" idx="3"/>
          </p:cNvCxnSpPr>
          <p:nvPr/>
        </p:nvCxnSpPr>
        <p:spPr bwMode="auto">
          <a:xfrm>
            <a:off x="3005138" y="4086225"/>
            <a:ext cx="561975" cy="4763"/>
          </a:xfrm>
          <a:prstGeom prst="straightConnector1">
            <a:avLst/>
          </a:prstGeom>
          <a:noFill/>
          <a:ln w="381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7671" name="Straight Arrow Connector 23"/>
          <p:cNvCxnSpPr>
            <a:cxnSpLocks noChangeShapeType="1"/>
          </p:cNvCxnSpPr>
          <p:nvPr/>
        </p:nvCxnSpPr>
        <p:spPr bwMode="auto">
          <a:xfrm>
            <a:off x="5608638" y="4092575"/>
            <a:ext cx="561975" cy="4763"/>
          </a:xfrm>
          <a:prstGeom prst="straightConnector1">
            <a:avLst/>
          </a:prstGeom>
          <a:noFill/>
          <a:ln w="381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13006" name="Straight Arrow Connector 24"/>
          <p:cNvCxnSpPr>
            <a:cxnSpLocks noChangeShapeType="1"/>
          </p:cNvCxnSpPr>
          <p:nvPr/>
        </p:nvCxnSpPr>
        <p:spPr bwMode="auto">
          <a:xfrm>
            <a:off x="390525" y="4092575"/>
            <a:ext cx="560388" cy="4763"/>
          </a:xfrm>
          <a:prstGeom prst="straightConnector1">
            <a:avLst/>
          </a:prstGeom>
          <a:noFill/>
          <a:ln w="381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13007" name="Straight Arrow Connector 25"/>
          <p:cNvCxnSpPr>
            <a:cxnSpLocks noChangeShapeType="1"/>
          </p:cNvCxnSpPr>
          <p:nvPr/>
        </p:nvCxnSpPr>
        <p:spPr bwMode="auto">
          <a:xfrm>
            <a:off x="8224838" y="4086225"/>
            <a:ext cx="560387" cy="4763"/>
          </a:xfrm>
          <a:prstGeom prst="straightConnector1">
            <a:avLst/>
          </a:prstGeom>
          <a:noFill/>
          <a:ln w="38100">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13008" name="TextBox 106"/>
          <p:cNvSpPr txBox="1">
            <a:spLocks noChangeArrowheads="1"/>
          </p:cNvSpPr>
          <p:nvPr/>
        </p:nvSpPr>
        <p:spPr bwMode="auto">
          <a:xfrm>
            <a:off x="139700" y="3713163"/>
            <a:ext cx="72072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3009" name="TextBox 107"/>
          <p:cNvSpPr txBox="1">
            <a:spLocks noChangeArrowheads="1"/>
          </p:cNvSpPr>
          <p:nvPr/>
        </p:nvSpPr>
        <p:spPr bwMode="auto">
          <a:xfrm>
            <a:off x="8267700" y="3695700"/>
            <a:ext cx="7366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33" name="TextBox 32"/>
          <p:cNvSpPr txBox="1">
            <a:spLocks noChangeArrowheads="1"/>
          </p:cNvSpPr>
          <p:nvPr/>
        </p:nvSpPr>
        <p:spPr bwMode="auto">
          <a:xfrm>
            <a:off x="79375" y="4581128"/>
            <a:ext cx="2836441"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Threshold voltage distribution in MLC NAND Flash Memory: Characterization, Analysis, and Modeling</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DATE 2013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Vulnerabilities in MLC NAND Flash Memory Programming: Experimental Analysis, Exploits, and Mitigation Techniques</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HPCA 2017</a:t>
            </a: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35" name="TextBox 34"/>
          <p:cNvSpPr txBox="1">
            <a:spLocks noChangeArrowheads="1"/>
          </p:cNvSpPr>
          <p:nvPr/>
        </p:nvSpPr>
        <p:spPr bwMode="auto">
          <a:xfrm>
            <a:off x="5957888" y="4509120"/>
            <a:ext cx="32543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Flash Correct-and-Refresh: Retention-aware error management for increased flash memory lifetime</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ICCD 2012</a:t>
            </a: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213012" name="Slide Number Placeholder 1"/>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0EE30EC-A97F-1C49-9637-E521652DD1D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32" name="TextBox 31"/>
          <p:cNvSpPr txBox="1">
            <a:spLocks noChangeArrowheads="1"/>
          </p:cNvSpPr>
          <p:nvPr/>
        </p:nvSpPr>
        <p:spPr bwMode="auto">
          <a:xfrm>
            <a:off x="2915817" y="4564285"/>
            <a:ext cx="3042072"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Program Interference in MLC NAND Flash Memory: Characterization, Modeling, and Mitigation</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ICCD 2013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2C6123"/>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“Neighbor-Cell Assisted Error Correction in MLC NAND Flash Memories”, </a:t>
            </a:r>
            <a:r>
              <a:rPr kumimoji="0" lang="en-US" sz="1200" b="1" i="0" u="none" strike="noStrike" kern="1200" cap="none" spc="0" normalizeH="0" baseline="0" noProof="0" dirty="0">
                <a:ln>
                  <a:noFill/>
                </a:ln>
                <a:solidFill>
                  <a:srgbClr val="0000FF"/>
                </a:solidFill>
                <a:effectLst/>
                <a:uLnTx/>
                <a:uFillTx/>
                <a:latin typeface="Arial" charset="0"/>
                <a:ea typeface="ＭＳ Ｐゴシック" charset="0"/>
              </a:rPr>
              <a:t>SIGMETRICS 2014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“Read Disturb Errors in MLC NAND Flash Memory: Characterization and Mitigation”, </a:t>
            </a:r>
            <a:r>
              <a:rPr kumimoji="0" lang="en-US" sz="1200" b="1" i="0" u="none" strike="noStrike" kern="1200" cap="none" spc="0" normalizeH="0" baseline="0" noProof="0" dirty="0">
                <a:ln>
                  <a:noFill/>
                </a:ln>
                <a:solidFill>
                  <a:srgbClr val="0000FF"/>
                </a:solidFill>
                <a:effectLst/>
                <a:uLnTx/>
                <a:uFillTx/>
                <a:latin typeface="Arial" charset="0"/>
                <a:ea typeface="ＭＳ Ｐゴシック" charset="0"/>
              </a:rPr>
              <a:t>DSN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2" name="Rectangle 1"/>
          <p:cNvSpPr>
            <a:spLocks noChangeArrowheads="1"/>
          </p:cNvSpPr>
          <p:nvPr/>
        </p:nvSpPr>
        <p:spPr bwMode="auto">
          <a:xfrm>
            <a:off x="635000" y="3068960"/>
            <a:ext cx="80391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mn-cs"/>
              </a:rPr>
              <a:t>Cai et al., “Error Patterns in MLC NAND Flash Memory: Measurement, Characterization, and Analysis””, </a:t>
            </a:r>
            <a:r>
              <a:rPr kumimoji="0" lang="en-US" sz="1200" b="1" i="0" u="none" strike="noStrike" kern="1200" cap="none" spc="0" normalizeH="0" baseline="0" noProof="0" dirty="0">
                <a:ln>
                  <a:noFill/>
                </a:ln>
                <a:solidFill>
                  <a:srgbClr val="0000FF"/>
                </a:solidFill>
                <a:effectLst/>
                <a:uLnTx/>
                <a:uFillTx/>
                <a:latin typeface="Tahoma"/>
                <a:ea typeface="+mn-ea"/>
                <a:cs typeface="+mn-cs"/>
              </a:rPr>
              <a:t>DATE 2012</a:t>
            </a:r>
          </a:p>
        </p:txBody>
      </p:sp>
      <p:sp>
        <p:nvSpPr>
          <p:cNvPr id="5" name="Rectangle 4"/>
          <p:cNvSpPr>
            <a:spLocks noChangeArrowheads="1"/>
          </p:cNvSpPr>
          <p:nvPr/>
        </p:nvSpPr>
        <p:spPr bwMode="auto">
          <a:xfrm>
            <a:off x="5956300" y="5130930"/>
            <a:ext cx="30226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Arial" charset="0"/>
              </a:rPr>
              <a:t>Cai et al., “Error Analysis and Retention-Aware Error Management for NAND Flash Memory</a:t>
            </a:r>
            <a:r>
              <a:rPr kumimoji="0" lang="en-US" sz="1200" b="1" i="0" u="none" strike="noStrike" kern="1200" cap="none" spc="0" normalizeH="0" baseline="0" noProof="0" dirty="0">
                <a:ln>
                  <a:noFill/>
                </a:ln>
                <a:solidFill>
                  <a:srgbClr val="0000FF"/>
                </a:solidFill>
                <a:effectLst/>
                <a:uLnTx/>
                <a:uFillTx/>
                <a:latin typeface="Tahoma"/>
                <a:ea typeface="+mn-ea"/>
                <a:cs typeface="Arial" charset="0"/>
              </a:rPr>
              <a:t>, ITJ 2013</a:t>
            </a:r>
          </a:p>
        </p:txBody>
      </p:sp>
      <p:sp>
        <p:nvSpPr>
          <p:cNvPr id="34" name="Rectangle 33"/>
          <p:cNvSpPr>
            <a:spLocks noChangeArrowheads="1"/>
          </p:cNvSpPr>
          <p:nvPr/>
        </p:nvSpPr>
        <p:spPr bwMode="auto">
          <a:xfrm>
            <a:off x="5940152" y="5779002"/>
            <a:ext cx="320384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Arial" charset="0"/>
              </a:rPr>
              <a:t>Cai et al., “Data Retention in MLC NAND Flash Memory: Characterization, Optimization and Recovery" </a:t>
            </a:r>
            <a:r>
              <a:rPr kumimoji="0" lang="en-US" sz="1200" b="1" i="0" u="none" strike="noStrike" kern="1200" cap="none" spc="0" normalizeH="0" baseline="0" noProof="0" dirty="0">
                <a:ln>
                  <a:noFill/>
                </a:ln>
                <a:solidFill>
                  <a:srgbClr val="0000FF"/>
                </a:solidFill>
                <a:effectLst/>
                <a:uLnTx/>
                <a:uFillTx/>
                <a:latin typeface="Tahoma"/>
                <a:ea typeface="+mn-ea"/>
                <a:cs typeface="Arial" charset="0"/>
              </a:rPr>
              <a:t>, HPCA 2015</a:t>
            </a:r>
          </a:p>
        </p:txBody>
      </p:sp>
      <p:sp>
        <p:nvSpPr>
          <p:cNvPr id="37" name="Rectangle 36"/>
          <p:cNvSpPr>
            <a:spLocks noChangeArrowheads="1"/>
          </p:cNvSpPr>
          <p:nvPr/>
        </p:nvSpPr>
        <p:spPr bwMode="auto">
          <a:xfrm>
            <a:off x="251520" y="3255487"/>
            <a:ext cx="878497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mn-cs"/>
              </a:rPr>
              <a:t>Luo et al., “Enabling Accurate and Practical Online Flash Channel Modeling for Modern MLC NAND Flash Memory”, </a:t>
            </a:r>
            <a:r>
              <a:rPr kumimoji="0" lang="en-US" sz="1200" b="1" i="0" u="none" strike="noStrike" kern="1200" cap="none" spc="0" normalizeH="0" baseline="0" noProof="0" dirty="0">
                <a:ln>
                  <a:noFill/>
                </a:ln>
                <a:solidFill>
                  <a:srgbClr val="0000FF"/>
                </a:solidFill>
                <a:effectLst/>
                <a:uLnTx/>
                <a:uFillTx/>
                <a:latin typeface="Tahoma"/>
                <a:ea typeface="+mn-ea"/>
                <a:cs typeface="+mn-cs"/>
              </a:rPr>
              <a:t>JSAC 2016</a:t>
            </a:r>
          </a:p>
        </p:txBody>
      </p:sp>
    </p:spTree>
    <p:extLst>
      <p:ext uri="{BB962C8B-B14F-4D97-AF65-F5344CB8AC3E}">
        <p14:creationId xmlns:p14="http://schemas.microsoft.com/office/powerpoint/2010/main" val="89795311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Title 1"/>
          <p:cNvSpPr>
            <a:spLocks noGrp="1"/>
          </p:cNvSpPr>
          <p:nvPr>
            <p:ph type="title"/>
          </p:nvPr>
        </p:nvSpPr>
        <p:spPr/>
        <p:txBody>
          <a:bodyPr/>
          <a:lstStyle/>
          <a:p>
            <a:r>
              <a:rPr lang="en-US" dirty="0">
                <a:latin typeface="Garamond" charset="0"/>
              </a:rPr>
              <a:t>Threshold Voltage Distribution</a:t>
            </a:r>
          </a:p>
        </p:txBody>
      </p:sp>
      <p:sp>
        <p:nvSpPr>
          <p:cNvPr id="246786" name="Content Placeholder 2"/>
          <p:cNvSpPr>
            <a:spLocks noGrp="1"/>
          </p:cNvSpPr>
          <p:nvPr>
            <p:ph idx="1"/>
          </p:nvPr>
        </p:nvSpPr>
        <p:spPr/>
        <p:txBody>
          <a:bodyPr/>
          <a:lstStyle/>
          <a:p>
            <a:r>
              <a:rPr lang="en-US">
                <a:latin typeface="Tahoma" charset="0"/>
              </a:rPr>
              <a:t>Yu Cai, Erich F. Haratsch, Onur Mutlu, and Ken Mai,</a:t>
            </a:r>
            <a:br>
              <a:rPr lang="en-US">
                <a:latin typeface="Tahoma" charset="0"/>
              </a:rPr>
            </a:br>
            <a:r>
              <a:rPr lang="en-US" b="1">
                <a:latin typeface="Tahoma" charset="0"/>
                <a:hlinkClick r:id="rId2"/>
              </a:rPr>
              <a:t>"Threshold Voltage Distribution in MLC NAND Flash Memory: Characterization, Analysis and Modeling"</a:t>
            </a:r>
            <a:r>
              <a:rPr lang="en-US">
                <a:latin typeface="Tahoma" charset="0"/>
              </a:rPr>
              <a:t> </a:t>
            </a:r>
            <a:br>
              <a:rPr lang="en-US">
                <a:latin typeface="Tahoma" charset="0"/>
              </a:rPr>
            </a:br>
            <a:r>
              <a:rPr lang="en-US" i="1">
                <a:latin typeface="Tahoma" charset="0"/>
              </a:rPr>
              <a:t>Proceedings of the </a:t>
            </a:r>
            <a:r>
              <a:rPr lang="en-US" i="1">
                <a:latin typeface="Tahoma" charset="0"/>
                <a:hlinkClick r:id="rId3"/>
              </a:rPr>
              <a:t>Design, Automation, and Test in Europe Conference</a:t>
            </a:r>
            <a:r>
              <a:rPr lang="en-US" i="1">
                <a:latin typeface="Tahoma" charset="0"/>
              </a:rPr>
              <a:t> (</a:t>
            </a:r>
            <a:r>
              <a:rPr lang="en-US" b="1" i="1">
                <a:latin typeface="Tahoma" charset="0"/>
              </a:rPr>
              <a:t>DATE</a:t>
            </a:r>
            <a:r>
              <a:rPr lang="en-US" i="1">
                <a:latin typeface="Tahoma" charset="0"/>
              </a:rPr>
              <a:t>)</a:t>
            </a:r>
            <a:r>
              <a:rPr lang="en-US">
                <a:latin typeface="Tahoma" charset="0"/>
              </a:rPr>
              <a:t>, Grenoble, France, March 2013. </a:t>
            </a:r>
            <a:r>
              <a:rPr lang="en-US">
                <a:latin typeface="Tahoma" charset="0"/>
                <a:hlinkClick r:id="rId4"/>
              </a:rPr>
              <a:t>Slides (ppt)</a:t>
            </a:r>
            <a:endParaRPr lang="en-US">
              <a:latin typeface="Tahoma" charset="0"/>
            </a:endParaRPr>
          </a:p>
          <a:p>
            <a:endParaRPr lang="en-US">
              <a:latin typeface="Tahoma" charset="0"/>
            </a:endParaRPr>
          </a:p>
        </p:txBody>
      </p:sp>
      <p:sp>
        <p:nvSpPr>
          <p:cNvPr id="246787"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1FF60C-2D8A-1345-BC30-FDA3D120B9A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5"/>
          <a:stretch>
            <a:fillRect/>
          </a:stretch>
        </p:blipFill>
        <p:spPr>
          <a:xfrm>
            <a:off x="15837" y="4365104"/>
            <a:ext cx="9144000" cy="1710047"/>
          </a:xfrm>
          <a:prstGeom prst="rect">
            <a:avLst/>
          </a:prstGeom>
        </p:spPr>
      </p:pic>
    </p:spTree>
    <p:extLst>
      <p:ext uri="{BB962C8B-B14F-4D97-AF65-F5344CB8AC3E}">
        <p14:creationId xmlns:p14="http://schemas.microsoft.com/office/powerpoint/2010/main" val="297750127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Title 1"/>
          <p:cNvSpPr>
            <a:spLocks noGrp="1"/>
          </p:cNvSpPr>
          <p:nvPr>
            <p:ph type="title"/>
          </p:nvPr>
        </p:nvSpPr>
        <p:spPr>
          <a:xfrm>
            <a:off x="228600" y="152400"/>
            <a:ext cx="8915400" cy="1066800"/>
          </a:xfrm>
        </p:spPr>
        <p:txBody>
          <a:bodyPr/>
          <a:lstStyle/>
          <a:p>
            <a:r>
              <a:rPr lang="en-US" dirty="0">
                <a:latin typeface="Garamond" charset="0"/>
              </a:rPr>
              <a:t>Program Interference and </a:t>
            </a:r>
            <a:r>
              <a:rPr lang="en-US" dirty="0" err="1">
                <a:latin typeface="Garamond" charset="0"/>
              </a:rPr>
              <a:t>Vref</a:t>
            </a:r>
            <a:r>
              <a:rPr lang="en-US" dirty="0">
                <a:latin typeface="Garamond" charset="0"/>
              </a:rPr>
              <a:t> Prediction</a:t>
            </a:r>
          </a:p>
        </p:txBody>
      </p:sp>
      <p:sp>
        <p:nvSpPr>
          <p:cNvPr id="266242" name="Content Placeholder 2"/>
          <p:cNvSpPr>
            <a:spLocks noGrp="1"/>
          </p:cNvSpPr>
          <p:nvPr>
            <p:ph idx="1"/>
          </p:nvPr>
        </p:nvSpPr>
        <p:spPr/>
        <p:txBody>
          <a:bodyPr/>
          <a:lstStyle/>
          <a:p>
            <a:r>
              <a:rPr lang="en-US">
                <a:latin typeface="Tahoma" charset="0"/>
              </a:rPr>
              <a:t>Yu Cai, Onur Mutlu, Erich F. Haratsch, and Ken Mai,</a:t>
            </a:r>
            <a:br>
              <a:rPr lang="en-US">
                <a:latin typeface="Tahoma" charset="0"/>
              </a:rPr>
            </a:br>
            <a:r>
              <a:rPr lang="en-US" b="1">
                <a:latin typeface="Tahoma" charset="0"/>
                <a:hlinkClick r:id="rId2"/>
              </a:rPr>
              <a:t>"Program Interference in MLC NAND Flash Memory: Characterization, Modeling, and Mitigation"</a:t>
            </a:r>
            <a:br>
              <a:rPr lang="en-US">
                <a:latin typeface="Tahoma" charset="0"/>
              </a:rPr>
            </a:br>
            <a:r>
              <a:rPr lang="en-US" i="1">
                <a:latin typeface="Tahoma" charset="0"/>
              </a:rPr>
              <a:t>Proceedings of the </a:t>
            </a:r>
            <a:r>
              <a:rPr lang="en-US" i="1">
                <a:latin typeface="Tahoma" charset="0"/>
                <a:hlinkClick r:id="rId3"/>
              </a:rPr>
              <a:t>31st IEEE International Conference on Computer Design</a:t>
            </a:r>
            <a:r>
              <a:rPr lang="en-US" i="1">
                <a:latin typeface="Tahoma" charset="0"/>
              </a:rPr>
              <a:t> (</a:t>
            </a:r>
            <a:r>
              <a:rPr lang="en-US" b="1" i="1">
                <a:latin typeface="Tahoma" charset="0"/>
              </a:rPr>
              <a:t>ICCD</a:t>
            </a:r>
            <a:r>
              <a:rPr lang="en-US" i="1">
                <a:latin typeface="Tahoma" charset="0"/>
              </a:rPr>
              <a:t>)</a:t>
            </a:r>
            <a:r>
              <a:rPr lang="en-US">
                <a:latin typeface="Tahoma" charset="0"/>
              </a:rPr>
              <a:t>, Asheville, NC, October 2013. </a:t>
            </a:r>
            <a:r>
              <a:rPr lang="en-US">
                <a:latin typeface="Tahoma" charset="0"/>
                <a:hlinkClick r:id="rId4"/>
              </a:rPr>
              <a:t>Slides (pptx)</a:t>
            </a:r>
            <a:r>
              <a:rPr lang="en-US">
                <a:latin typeface="Tahoma" charset="0"/>
              </a:rPr>
              <a:t> </a:t>
            </a:r>
            <a:r>
              <a:rPr lang="en-US">
                <a:latin typeface="Tahoma" charset="0"/>
                <a:hlinkClick r:id="rId5"/>
              </a:rPr>
              <a:t>(pdf)</a:t>
            </a:r>
            <a:r>
              <a:rPr lang="en-US">
                <a:latin typeface="Tahoma" charset="0"/>
              </a:rPr>
              <a:t> </a:t>
            </a:r>
            <a:r>
              <a:rPr lang="en-US">
                <a:latin typeface="Tahoma" charset="0"/>
                <a:hlinkClick r:id="rId6"/>
              </a:rPr>
              <a:t>Lightning Session Slides (pdf)</a:t>
            </a:r>
            <a:r>
              <a:rPr lang="en-US">
                <a:latin typeface="Tahoma" charset="0"/>
              </a:rPr>
              <a:t> </a:t>
            </a:r>
          </a:p>
        </p:txBody>
      </p:sp>
      <p:sp>
        <p:nvSpPr>
          <p:cNvPr id="2662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66C632-2AB3-BE41-B63C-DC9C00931982}"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7"/>
          <a:stretch>
            <a:fillRect/>
          </a:stretch>
        </p:blipFill>
        <p:spPr>
          <a:xfrm>
            <a:off x="0" y="4509120"/>
            <a:ext cx="9144000" cy="1751960"/>
          </a:xfrm>
          <a:prstGeom prst="rect">
            <a:avLst/>
          </a:prstGeom>
        </p:spPr>
      </p:pic>
    </p:spTree>
    <p:extLst>
      <p:ext uri="{BB962C8B-B14F-4D97-AF65-F5344CB8AC3E}">
        <p14:creationId xmlns:p14="http://schemas.microsoft.com/office/powerpoint/2010/main" val="3094371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3192380275"/>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Title 1"/>
          <p:cNvSpPr>
            <a:spLocks noGrp="1"/>
          </p:cNvSpPr>
          <p:nvPr>
            <p:ph type="title"/>
          </p:nvPr>
        </p:nvSpPr>
        <p:spPr>
          <a:xfrm>
            <a:off x="228600" y="152400"/>
            <a:ext cx="8915400" cy="1066800"/>
          </a:xfrm>
        </p:spPr>
        <p:txBody>
          <a:bodyPr/>
          <a:lstStyle/>
          <a:p>
            <a:r>
              <a:rPr lang="en-US" sz="3600" dirty="0">
                <a:latin typeface="Garamond" charset="0"/>
              </a:rPr>
              <a:t>Neighbor-Assisted Error Correction</a:t>
            </a:r>
          </a:p>
        </p:txBody>
      </p:sp>
      <p:sp>
        <p:nvSpPr>
          <p:cNvPr id="280578" name="Content Placeholder 2"/>
          <p:cNvSpPr>
            <a:spLocks noGrp="1"/>
          </p:cNvSpPr>
          <p:nvPr>
            <p:ph idx="1"/>
          </p:nvPr>
        </p:nvSpPr>
        <p:spPr/>
        <p:txBody>
          <a:bodyPr/>
          <a:lstStyle/>
          <a:p>
            <a:r>
              <a:rPr lang="en-US" sz="2200" dirty="0">
                <a:latin typeface="Tahoma" charset="0"/>
              </a:rPr>
              <a:t>Yu </a:t>
            </a:r>
            <a:r>
              <a:rPr lang="en-US" sz="2200" dirty="0" err="1">
                <a:latin typeface="Tahoma" charset="0"/>
              </a:rPr>
              <a:t>Cai</a:t>
            </a:r>
            <a:r>
              <a:rPr lang="en-US" sz="2200" dirty="0">
                <a:latin typeface="Tahoma" charset="0"/>
              </a:rPr>
              <a:t>, </a:t>
            </a:r>
            <a:r>
              <a:rPr lang="en-US" sz="2200" dirty="0" err="1">
                <a:latin typeface="Tahoma" charset="0"/>
              </a:rPr>
              <a:t>Gulay</a:t>
            </a:r>
            <a:r>
              <a:rPr lang="en-US" sz="2200" dirty="0">
                <a:latin typeface="Tahoma" charset="0"/>
              </a:rPr>
              <a:t> </a:t>
            </a:r>
            <a:r>
              <a:rPr lang="en-US" sz="2200" dirty="0" err="1">
                <a:latin typeface="Tahoma" charset="0"/>
              </a:rPr>
              <a:t>Yalcin</a:t>
            </a:r>
            <a:r>
              <a:rPr lang="en-US" sz="2200" dirty="0">
                <a:latin typeface="Tahoma" charset="0"/>
              </a:rPr>
              <a:t>, Onur Mutlu, Eric </a:t>
            </a:r>
            <a:r>
              <a:rPr lang="en-US" sz="2200" dirty="0" err="1">
                <a:latin typeface="Tahoma" charset="0"/>
              </a:rPr>
              <a:t>Haratsch</a:t>
            </a:r>
            <a:r>
              <a:rPr lang="en-US" sz="2200" dirty="0">
                <a:latin typeface="Tahoma" charset="0"/>
              </a:rPr>
              <a:t>, Osman </a:t>
            </a:r>
            <a:r>
              <a:rPr lang="en-US" sz="2200" dirty="0" err="1">
                <a:latin typeface="Tahoma" charset="0"/>
              </a:rPr>
              <a:t>Unsal</a:t>
            </a:r>
            <a:r>
              <a:rPr lang="en-US" sz="2200" dirty="0">
                <a:latin typeface="Tahoma" charset="0"/>
              </a:rPr>
              <a:t>, Adrian Cristal, and Ken Mai,</a:t>
            </a:r>
            <a:br>
              <a:rPr lang="en-US" sz="2200" dirty="0">
                <a:latin typeface="Tahoma" charset="0"/>
              </a:rPr>
            </a:br>
            <a:r>
              <a:rPr lang="en-US" sz="2200" b="1" dirty="0">
                <a:latin typeface="Tahoma" charset="0"/>
                <a:hlinkClick r:id="rId2"/>
              </a:rPr>
              <a:t>"Neighbor-Cell Assisted Error Correction for MLC NAND Flash Memories"</a:t>
            </a:r>
            <a:r>
              <a:rPr lang="en-US" sz="2200" dirty="0">
                <a:latin typeface="Tahoma" charset="0"/>
              </a:rPr>
              <a:t> </a:t>
            </a:r>
            <a:br>
              <a:rPr lang="en-US" sz="2200" dirty="0">
                <a:latin typeface="Tahoma" charset="0"/>
              </a:rPr>
            </a:br>
            <a:r>
              <a:rPr lang="en-US" sz="2200" i="1" dirty="0">
                <a:latin typeface="Tahoma" charset="0"/>
              </a:rPr>
              <a:t>Proceedings of the </a:t>
            </a:r>
            <a:r>
              <a:rPr lang="en-US" sz="2200" i="1" dirty="0">
                <a:latin typeface="Tahoma" charset="0"/>
                <a:hlinkClick r:id="rId3"/>
              </a:rPr>
              <a:t>ACM International Conference on Measurement and Modeling of Computer Systems </a:t>
            </a:r>
            <a:r>
              <a:rPr lang="en-US" sz="2200" i="1" dirty="0">
                <a:latin typeface="Tahoma" charset="0"/>
              </a:rPr>
              <a:t>(</a:t>
            </a:r>
            <a:r>
              <a:rPr lang="en-US" sz="2200" b="1" i="1" dirty="0">
                <a:latin typeface="Tahoma" charset="0"/>
              </a:rPr>
              <a:t>SIGMETRICS</a:t>
            </a:r>
            <a:r>
              <a:rPr lang="en-US" sz="2200" i="1" dirty="0">
                <a:latin typeface="Tahoma" charset="0"/>
              </a:rPr>
              <a:t>)</a:t>
            </a:r>
            <a:r>
              <a:rPr lang="en-US" sz="2200" dirty="0">
                <a:latin typeface="Tahoma" charset="0"/>
              </a:rPr>
              <a:t>, Austin, TX, June 2014. </a:t>
            </a:r>
            <a:r>
              <a:rPr lang="en-US" sz="2200" dirty="0">
                <a:latin typeface="Tahoma" charset="0"/>
                <a:hlinkClick r:id="rId4"/>
              </a:rPr>
              <a:t>Slides (ppt)</a:t>
            </a:r>
            <a:r>
              <a:rPr lang="en-US" sz="2200" dirty="0">
                <a:latin typeface="Tahoma" charset="0"/>
              </a:rPr>
              <a:t> </a:t>
            </a:r>
            <a:r>
              <a:rPr lang="en-US" sz="2200" dirty="0">
                <a:latin typeface="Tahoma" charset="0"/>
                <a:hlinkClick r:id="rId5"/>
              </a:rPr>
              <a:t>(pdf)</a:t>
            </a:r>
            <a:r>
              <a:rPr lang="en-US" sz="2200" dirty="0">
                <a:latin typeface="Tahoma" charset="0"/>
              </a:rPr>
              <a:t> </a:t>
            </a:r>
          </a:p>
        </p:txBody>
      </p:sp>
      <p:sp>
        <p:nvSpPr>
          <p:cNvPr id="28057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486FEB7-C7BC-2442-889E-F00F9BCF27C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6"/>
          <a:stretch>
            <a:fillRect/>
          </a:stretch>
        </p:blipFill>
        <p:spPr>
          <a:xfrm>
            <a:off x="0" y="4221088"/>
            <a:ext cx="9144000" cy="2018805"/>
          </a:xfrm>
          <a:prstGeom prst="rect">
            <a:avLst/>
          </a:prstGeom>
        </p:spPr>
      </p:pic>
    </p:spTree>
    <p:extLst>
      <p:ext uri="{BB962C8B-B14F-4D97-AF65-F5344CB8AC3E}">
        <p14:creationId xmlns:p14="http://schemas.microsoft.com/office/powerpoint/2010/main" val="125650749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rPr>
              <a:t>Data Retention</a:t>
            </a:r>
          </a:p>
        </p:txBody>
      </p:sp>
      <p:sp>
        <p:nvSpPr>
          <p:cNvPr id="256002" name="Content Placeholder 2"/>
          <p:cNvSpPr>
            <a:spLocks noGrp="1"/>
          </p:cNvSpPr>
          <p:nvPr>
            <p:ph idx="1"/>
          </p:nvPr>
        </p:nvSpPr>
        <p:spPr>
          <a:xfrm>
            <a:off x="228600" y="1055688"/>
            <a:ext cx="8610600" cy="5192712"/>
          </a:xfrm>
        </p:spPr>
        <p:txBody>
          <a:bodyPr/>
          <a:lstStyle/>
          <a:p>
            <a:r>
              <a:rPr lang="en-US" sz="2000" dirty="0"/>
              <a:t>Yu </a:t>
            </a:r>
            <a:r>
              <a:rPr lang="en-US" sz="2000" dirty="0" err="1"/>
              <a:t>Cai</a:t>
            </a:r>
            <a:r>
              <a:rPr lang="en-US" sz="2000" dirty="0"/>
              <a:t>, </a:t>
            </a:r>
            <a:r>
              <a:rPr lang="en-US" sz="2000" dirty="0" err="1"/>
              <a:t>Yixin</a:t>
            </a:r>
            <a:r>
              <a:rPr lang="en-US" sz="2000" dirty="0"/>
              <a:t> </a:t>
            </a:r>
            <a:r>
              <a:rPr lang="en-US" sz="2000" dirty="0" err="1"/>
              <a:t>Luo</a:t>
            </a:r>
            <a:r>
              <a:rPr lang="en-US" sz="2000" dirty="0"/>
              <a:t>, Erich F. </a:t>
            </a:r>
            <a:r>
              <a:rPr lang="en-US" sz="2000" dirty="0" err="1"/>
              <a:t>Haratsch</a:t>
            </a:r>
            <a:r>
              <a:rPr lang="en-US" sz="2000" dirty="0"/>
              <a:t>, Ken Mai, and Onur Mutlu,</a:t>
            </a:r>
            <a:br>
              <a:rPr lang="en-US" sz="2000" dirty="0"/>
            </a:br>
            <a:r>
              <a:rPr lang="en-US" sz="2000" b="1" dirty="0">
                <a:hlinkClick r:id="rId2"/>
              </a:rPr>
              <a:t>"Data Retention in MLC NAND Flash Memory: Characterization, Optimization and Recovery"</a:t>
            </a:r>
            <a:r>
              <a:rPr lang="en-US" sz="2000" dirty="0"/>
              <a:t> </a:t>
            </a:r>
            <a:br>
              <a:rPr lang="en-US" sz="2000" dirty="0"/>
            </a:br>
            <a:r>
              <a:rPr lang="en-US" sz="2000" i="1" dirty="0"/>
              <a:t>Proceedings of the </a:t>
            </a:r>
            <a:r>
              <a:rPr lang="en-US" sz="2000" i="1" dirty="0">
                <a:hlinkClick r:id="rId3"/>
              </a:rPr>
              <a:t>21st International Symposium on High-Performance Computer Architecture</a:t>
            </a:r>
            <a:r>
              <a:rPr lang="en-US" sz="2000" i="1" dirty="0"/>
              <a:t> (</a:t>
            </a:r>
            <a:r>
              <a:rPr lang="en-US" sz="2000" b="1" i="1" dirty="0"/>
              <a:t>HPCA</a:t>
            </a:r>
            <a:r>
              <a:rPr lang="en-US" sz="2000" i="1" dirty="0"/>
              <a:t>)</a:t>
            </a:r>
            <a:r>
              <a:rPr lang="en-US" sz="2000" dirty="0"/>
              <a:t>, Bay Area, CA, February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endParaRPr lang="en-US" sz="2200"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
        <p:nvSpPr>
          <p:cNvPr id="2560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8D43E4-1AEE-4448-972F-6510E7266E3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3" name="Picture 2"/>
          <p:cNvPicPr>
            <a:picLocks noChangeAspect="1"/>
          </p:cNvPicPr>
          <p:nvPr/>
        </p:nvPicPr>
        <p:blipFill>
          <a:blip r:embed="rId6"/>
          <a:stretch>
            <a:fillRect/>
          </a:stretch>
        </p:blipFill>
        <p:spPr>
          <a:xfrm>
            <a:off x="0" y="4077072"/>
            <a:ext cx="9144000" cy="2061523"/>
          </a:xfrm>
          <a:prstGeom prst="rect">
            <a:avLst/>
          </a:prstGeom>
        </p:spPr>
      </p:pic>
    </p:spTree>
    <p:extLst>
      <p:ext uri="{BB962C8B-B14F-4D97-AF65-F5344CB8AC3E}">
        <p14:creationId xmlns:p14="http://schemas.microsoft.com/office/powerpoint/2010/main" val="229682510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SSD Error Analysis in the Field</a:t>
            </a:r>
          </a:p>
        </p:txBody>
      </p:sp>
      <p:sp>
        <p:nvSpPr>
          <p:cNvPr id="3" name="Content Placeholder 2"/>
          <p:cNvSpPr>
            <a:spLocks noGrp="1"/>
          </p:cNvSpPr>
          <p:nvPr>
            <p:ph idx="1"/>
          </p:nvPr>
        </p:nvSpPr>
        <p:spPr/>
        <p:txBody>
          <a:bodyPr/>
          <a:lstStyle/>
          <a:p>
            <a:r>
              <a:rPr lang="en-US" sz="2200" dirty="0">
                <a:solidFill>
                  <a:srgbClr val="0000FF"/>
                </a:solidFill>
              </a:rPr>
              <a:t>First large-scale field study of flash memory errors</a:t>
            </a:r>
          </a:p>
          <a:p>
            <a:r>
              <a:rPr lang="en-US" sz="2200" dirty="0"/>
              <a:t>Justin Meza, </a:t>
            </a:r>
            <a:r>
              <a:rPr lang="en-US" sz="2200" dirty="0" err="1"/>
              <a:t>Qiang</a:t>
            </a:r>
            <a:r>
              <a:rPr lang="en-US" sz="2200" dirty="0"/>
              <a:t> Wu, </a:t>
            </a:r>
            <a:r>
              <a:rPr lang="en-US" sz="2200" dirty="0" err="1"/>
              <a:t>Sanjeev</a:t>
            </a:r>
            <a:r>
              <a:rPr lang="en-US" sz="2200" dirty="0"/>
              <a:t> Kumar, and </a:t>
            </a:r>
            <a:r>
              <a:rPr lang="en-US" sz="2200" u="sng" dirty="0"/>
              <a:t>Onur Mutlu</a:t>
            </a:r>
            <a:r>
              <a:rPr lang="en-US" sz="2200" dirty="0"/>
              <a:t>,</a:t>
            </a:r>
            <a:br>
              <a:rPr lang="en-US" sz="2200" dirty="0"/>
            </a:br>
            <a:r>
              <a:rPr lang="en-US" sz="2200" b="1" dirty="0">
                <a:hlinkClick r:id="rId2"/>
              </a:rPr>
              <a:t>"A Large-Scale Study of Flash Memory Errors in the Field"</a:t>
            </a:r>
            <a:r>
              <a:rPr lang="en-US" sz="2200" dirty="0"/>
              <a:t> </a:t>
            </a:r>
            <a:br>
              <a:rPr lang="en-US" sz="2200" dirty="0"/>
            </a:br>
            <a:r>
              <a:rPr lang="en-US" sz="2200" i="1" dirty="0"/>
              <a:t>Proceedings of the </a:t>
            </a:r>
            <a:r>
              <a:rPr lang="en-US" sz="2200" i="1" dirty="0">
                <a:hlinkClick r:id="rId3"/>
              </a:rPr>
              <a:t>ACM International Conference on Measurement and Modeling of Computer Systems</a:t>
            </a:r>
            <a:r>
              <a:rPr lang="en-US" sz="2200" i="1" dirty="0"/>
              <a:t> (</a:t>
            </a:r>
            <a:r>
              <a:rPr lang="en-US" sz="2200" b="1" i="1" dirty="0"/>
              <a:t>SIGMETRICS</a:t>
            </a:r>
            <a:r>
              <a:rPr lang="en-US" sz="2200" i="1" dirty="0"/>
              <a:t>)</a:t>
            </a:r>
            <a:r>
              <a:rPr lang="en-US" sz="2200" dirty="0"/>
              <a:t>, Portland, OR, June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Coverage at ZDNet</a:t>
            </a:r>
            <a:r>
              <a:rPr lang="en-US" sz="2200" dirty="0"/>
              <a:t>] [</a:t>
            </a:r>
            <a:r>
              <a:rPr lang="en-US" sz="2200" dirty="0">
                <a:hlinkClick r:id="rId7"/>
              </a:rPr>
              <a:t>Coverage on The Register</a:t>
            </a:r>
            <a:r>
              <a:rPr lang="en-US" sz="2200" dirty="0"/>
              <a:t>] [</a:t>
            </a:r>
            <a:r>
              <a:rPr lang="en-US" sz="2200" dirty="0">
                <a:hlinkClick r:id="rId8"/>
              </a:rPr>
              <a:t>Coverage on TechSpot</a:t>
            </a:r>
            <a:r>
              <a:rPr lang="en-US" sz="2200" dirty="0"/>
              <a:t>] [</a:t>
            </a:r>
            <a:r>
              <a:rPr lang="en-US" sz="2200" dirty="0">
                <a:hlinkClick r:id="rId9"/>
              </a:rPr>
              <a:t>Coverage on The Tech Report</a:t>
            </a:r>
            <a:r>
              <a:rPr lang="en-US" sz="2200" dirty="0"/>
              <a:t>] </a:t>
            </a:r>
          </a:p>
          <a:p>
            <a:endParaRPr lang="en-US" sz="2200" dirty="0"/>
          </a:p>
          <a:p>
            <a:endParaRPr lang="en-US" sz="2200"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10"/>
          <a:stretch>
            <a:fillRect/>
          </a:stretch>
        </p:blipFill>
        <p:spPr>
          <a:xfrm>
            <a:off x="0" y="4708054"/>
            <a:ext cx="9144000" cy="1313234"/>
          </a:xfrm>
          <a:prstGeom prst="rect">
            <a:avLst/>
          </a:prstGeom>
        </p:spPr>
      </p:pic>
    </p:spTree>
    <p:extLst>
      <p:ext uri="{BB962C8B-B14F-4D97-AF65-F5344CB8AC3E}">
        <p14:creationId xmlns:p14="http://schemas.microsoft.com/office/powerpoint/2010/main" val="99018754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Flash Memory Programming Vulnerabilities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2"/>
          <a:stretch>
            <a:fillRect/>
          </a:stretch>
        </p:blipFill>
        <p:spPr>
          <a:xfrm>
            <a:off x="0" y="4559137"/>
            <a:ext cx="9144000" cy="814079"/>
          </a:xfrm>
          <a:prstGeom prst="rect">
            <a:avLst/>
          </a:prstGeom>
        </p:spPr>
      </p:pic>
      <p:pic>
        <p:nvPicPr>
          <p:cNvPr id="7" name="Picture 6"/>
          <p:cNvPicPr>
            <a:picLocks noChangeAspect="1"/>
          </p:cNvPicPr>
          <p:nvPr/>
        </p:nvPicPr>
        <p:blipFill>
          <a:blip r:embed="rId3"/>
          <a:stretch>
            <a:fillRect/>
          </a:stretch>
        </p:blipFill>
        <p:spPr>
          <a:xfrm>
            <a:off x="0" y="5529541"/>
            <a:ext cx="9144000" cy="635763"/>
          </a:xfrm>
          <a:prstGeom prst="rect">
            <a:avLst/>
          </a:prstGeom>
        </p:spPr>
      </p:pic>
      <p:sp>
        <p:nvSpPr>
          <p:cNvPr id="8" name="Content Placeholder 2"/>
          <p:cNvSpPr>
            <a:spLocks noGrp="1"/>
          </p:cNvSpPr>
          <p:nvPr>
            <p:ph idx="1"/>
          </p:nvPr>
        </p:nvSpPr>
        <p:spPr>
          <a:xfrm>
            <a:off x="228600" y="1055688"/>
            <a:ext cx="8915400" cy="5037608"/>
          </a:xfrm>
        </p:spPr>
        <p:txBody>
          <a:bodyPr/>
          <a:lstStyle/>
          <a:p>
            <a:r>
              <a:rPr lang="en-US" sz="2000" dirty="0"/>
              <a:t>Yu Cai, </a:t>
            </a:r>
            <a:r>
              <a:rPr lang="en-US" sz="2000" dirty="0" err="1"/>
              <a:t>Saugata</a:t>
            </a:r>
            <a:r>
              <a:rPr lang="en-US" sz="2000" dirty="0"/>
              <a:t> </a:t>
            </a:r>
            <a:r>
              <a:rPr lang="en-US" sz="2000" dirty="0" err="1"/>
              <a:t>Ghose</a:t>
            </a:r>
            <a:r>
              <a:rPr lang="en-US" sz="2000" dirty="0"/>
              <a:t>, </a:t>
            </a:r>
            <a:r>
              <a:rPr lang="en-US" sz="2000" dirty="0" err="1"/>
              <a:t>Yixin</a:t>
            </a:r>
            <a:r>
              <a:rPr lang="en-US" sz="2000" dirty="0"/>
              <a:t> Luo, Ken Mai, </a:t>
            </a:r>
            <a:r>
              <a:rPr lang="en-US" sz="2000" u="sng" dirty="0"/>
              <a:t>Onur Mutlu</a:t>
            </a:r>
            <a:r>
              <a:rPr lang="en-US" sz="2000" dirty="0"/>
              <a:t>, and Erich F. </a:t>
            </a:r>
            <a:r>
              <a:rPr lang="en-US" sz="2000" dirty="0" err="1"/>
              <a:t>Haratsch</a:t>
            </a:r>
            <a:r>
              <a:rPr lang="en-US" sz="2000" dirty="0"/>
              <a:t>,</a:t>
            </a:r>
            <a:br>
              <a:rPr lang="en-US" sz="2000" dirty="0"/>
            </a:br>
            <a:r>
              <a:rPr lang="en-US" sz="2000" b="1" dirty="0">
                <a:hlinkClick r:id="rId4"/>
              </a:rPr>
              <a:t>"Vulnerabilities in MLC NAND Flash Memory Programming: Experimental Analysis, Exploits, and Mitigation Techniques"</a:t>
            </a:r>
            <a:r>
              <a:rPr lang="en-US" sz="2000" dirty="0"/>
              <a:t> </a:t>
            </a:r>
            <a:br>
              <a:rPr lang="en-US" sz="2000" dirty="0"/>
            </a:br>
            <a:r>
              <a:rPr lang="en-US" sz="2000" i="1" dirty="0"/>
              <a:t>Proceedings of the </a:t>
            </a:r>
            <a:r>
              <a:rPr lang="en-US" sz="2000" i="1" dirty="0">
                <a:hlinkClick r:id="rId5"/>
              </a:rPr>
              <a:t>23rd International Symposium on High-Performance Computer Architecture</a:t>
            </a:r>
            <a:r>
              <a:rPr lang="en-US" sz="2000" i="1" dirty="0"/>
              <a:t> (</a:t>
            </a:r>
            <a:r>
              <a:rPr lang="en-US" sz="2000" b="1" i="1" dirty="0"/>
              <a:t>HPCA</a:t>
            </a:r>
            <a:r>
              <a:rPr lang="en-US" sz="2000" i="1" dirty="0"/>
              <a:t>) Industrial Session</a:t>
            </a:r>
            <a:r>
              <a:rPr lang="en-US" sz="2000" dirty="0"/>
              <a:t>, Austin, TX, USA, February 2017. </a:t>
            </a:r>
            <a:br>
              <a:rPr lang="en-US" sz="2000" dirty="0"/>
            </a:br>
            <a:r>
              <a:rPr lang="en-US" sz="2000" dirty="0"/>
              <a:t>[</a:t>
            </a:r>
            <a:r>
              <a:rPr lang="en-US" sz="2000" dirty="0">
                <a:hlinkClick r:id="rId6"/>
              </a:rPr>
              <a:t>Slides (pptx)</a:t>
            </a:r>
            <a:r>
              <a:rPr lang="en-US" sz="2000" dirty="0"/>
              <a:t> </a:t>
            </a:r>
            <a:r>
              <a:rPr lang="en-US" sz="2000" dirty="0">
                <a:hlinkClick r:id="rId7"/>
              </a:rPr>
              <a:t>(pdf)</a:t>
            </a:r>
            <a:r>
              <a:rPr lang="en-US" sz="2000" dirty="0"/>
              <a:t>] [</a:t>
            </a:r>
            <a:r>
              <a:rPr lang="en-US" sz="2000" dirty="0">
                <a:hlinkClick r:id="rId8"/>
              </a:rPr>
              <a:t>Lightning Session Slides (pptx)</a:t>
            </a:r>
            <a:r>
              <a:rPr lang="en-US" sz="2000" dirty="0"/>
              <a:t> </a:t>
            </a:r>
            <a:r>
              <a:rPr lang="en-US" sz="2000" dirty="0">
                <a:hlinkClick r:id="rId9"/>
              </a:rPr>
              <a:t>(pdf)</a:t>
            </a:r>
            <a:r>
              <a:rPr lang="en-US" sz="2000" dirty="0"/>
              <a:t>] </a:t>
            </a:r>
            <a:endParaRPr lang="en-US"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Tree>
    <p:extLst>
      <p:ext uri="{BB962C8B-B14F-4D97-AF65-F5344CB8AC3E}">
        <p14:creationId xmlns:p14="http://schemas.microsoft.com/office/powerpoint/2010/main" val="1432882778"/>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Accurate and Online Channel Modeling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1055688"/>
            <a:ext cx="8915400" cy="5037608"/>
          </a:xfrm>
        </p:spPr>
        <p:txBody>
          <a:bodyPr/>
          <a:lstStyle/>
          <a:p>
            <a:r>
              <a:rPr lang="en-US" sz="2000" dirty="0" err="1"/>
              <a:t>Yixin</a:t>
            </a:r>
            <a:r>
              <a:rPr lang="en-US" sz="2000" dirty="0"/>
              <a:t> Luo, </a:t>
            </a:r>
            <a:r>
              <a:rPr lang="en-US" sz="2000" dirty="0" err="1"/>
              <a:t>Saugata</a:t>
            </a:r>
            <a:r>
              <a:rPr lang="en-US" sz="2000" dirty="0"/>
              <a:t> </a:t>
            </a:r>
            <a:r>
              <a:rPr lang="en-US" sz="2000" dirty="0" err="1"/>
              <a:t>Ghose</a:t>
            </a:r>
            <a:r>
              <a:rPr lang="en-US" sz="2000" dirty="0"/>
              <a:t>, Yu Cai, Erich F. </a:t>
            </a:r>
            <a:r>
              <a:rPr lang="en-US" sz="2000" dirty="0" err="1"/>
              <a:t>Haratsch</a:t>
            </a:r>
            <a:r>
              <a:rPr lang="en-US" sz="2000" dirty="0"/>
              <a:t>, and </a:t>
            </a:r>
            <a:r>
              <a:rPr lang="en-US" sz="2000" u="sng" dirty="0"/>
              <a:t>Onur Mutlu</a:t>
            </a:r>
            <a:r>
              <a:rPr lang="en-US" sz="2000" dirty="0"/>
              <a:t>,</a:t>
            </a:r>
            <a:br>
              <a:rPr lang="en-US" sz="2000" dirty="0"/>
            </a:br>
            <a:r>
              <a:rPr lang="en-US" sz="2000" b="1" dirty="0">
                <a:hlinkClick r:id="rId2"/>
              </a:rPr>
              <a:t>"Enabling Accurate and Practical Online Flash Channel Modeling for Modern MLC NAND Flash Memory"</a:t>
            </a:r>
            <a:br>
              <a:rPr lang="en-US" sz="2000" dirty="0"/>
            </a:br>
            <a:r>
              <a:rPr lang="en-US" sz="2000" i="1" dirty="0"/>
              <a:t>to appear in </a:t>
            </a:r>
            <a:r>
              <a:rPr lang="en-US" sz="2000" i="1" dirty="0">
                <a:hlinkClick r:id="rId3"/>
              </a:rPr>
              <a:t>IEEE Journal on Selected Areas in Communications</a:t>
            </a:r>
            <a:r>
              <a:rPr lang="en-US" sz="2000" i="1" dirty="0"/>
              <a:t> (</a:t>
            </a:r>
            <a:r>
              <a:rPr lang="en-US" sz="2000" b="1" i="1" dirty="0"/>
              <a:t>JSAC</a:t>
            </a:r>
            <a:r>
              <a:rPr lang="en-US" sz="2000" i="1" dirty="0"/>
              <a:t>)</a:t>
            </a:r>
            <a:r>
              <a:rPr lang="en-US" sz="2000" dirty="0"/>
              <a:t>, 2016. </a:t>
            </a:r>
            <a:endParaRPr lang="en-US" dirty="0">
              <a:latin typeface="Tahoma" charset="0"/>
            </a:endParaRPr>
          </a:p>
          <a:p>
            <a:endParaRPr lang="en-US" dirty="0">
              <a:latin typeface="Tahoma" charset="0"/>
            </a:endParaRPr>
          </a:p>
          <a:p>
            <a:endParaRPr lang="en-US" dirty="0">
              <a:latin typeface="Tahoma" charset="0"/>
            </a:endParaRPr>
          </a:p>
        </p:txBody>
      </p:sp>
      <p:pic>
        <p:nvPicPr>
          <p:cNvPr id="3" name="Picture 2"/>
          <p:cNvPicPr>
            <a:picLocks noChangeAspect="1"/>
          </p:cNvPicPr>
          <p:nvPr/>
        </p:nvPicPr>
        <p:blipFill>
          <a:blip r:embed="rId4"/>
          <a:stretch>
            <a:fillRect/>
          </a:stretch>
        </p:blipFill>
        <p:spPr>
          <a:xfrm>
            <a:off x="292100" y="3726780"/>
            <a:ext cx="8559800" cy="2222500"/>
          </a:xfrm>
          <a:prstGeom prst="rect">
            <a:avLst/>
          </a:prstGeom>
        </p:spPr>
      </p:pic>
    </p:spTree>
    <p:extLst>
      <p:ext uri="{BB962C8B-B14F-4D97-AF65-F5344CB8AC3E}">
        <p14:creationId xmlns:p14="http://schemas.microsoft.com/office/powerpoint/2010/main" val="1100655380"/>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p:txBody>
          <a:bodyPr/>
          <a:lstStyle/>
          <a:p>
            <a:r>
              <a:rPr lang="en-US" dirty="0"/>
              <a:t>3D NAND Flash Reliability I </a:t>
            </a:r>
            <a:r>
              <a:rPr lang="en-US" sz="3200" b="1" dirty="0">
                <a:solidFill>
                  <a:srgbClr val="006633"/>
                </a:solidFill>
                <a:latin typeface="Garamond" charset="0"/>
                <a:ea typeface="ＭＳ Ｐゴシック" pitchFamily="-105" charset="-128"/>
                <a:cs typeface="ＭＳ Ｐゴシック" pitchFamily="-105" charset="-128"/>
              </a:rPr>
              <a:t>[HPCA’18]</a:t>
            </a:r>
            <a:r>
              <a:rPr lang="en-US"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Onur Mutlu,</a:t>
            </a:r>
            <a:br>
              <a:rPr lang="en-US" sz="2000" dirty="0"/>
            </a:br>
            <a:r>
              <a:rPr lang="en-US" sz="2000" b="1" dirty="0">
                <a:hlinkClick r:id="rId2"/>
              </a:rPr>
              <a:t>"HeatWatch: Improving 3D NAND Flash Memory Device Reliability by Exploiting Self-Recovery and Temperature-Awareness"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a:p>
            <a:pPr marL="0" indent="0">
              <a:buNone/>
            </a:pPr>
            <a:endParaRPr lang="en-US"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D4CC2D85-85E9-C443-AED0-5ED880D0C28D}"/>
              </a:ext>
            </a:extLst>
          </p:cNvPr>
          <p:cNvPicPr>
            <a:picLocks noChangeAspect="1"/>
          </p:cNvPicPr>
          <p:nvPr/>
        </p:nvPicPr>
        <p:blipFill>
          <a:blip r:embed="rId9"/>
          <a:stretch>
            <a:fillRect/>
          </a:stretch>
        </p:blipFill>
        <p:spPr>
          <a:xfrm>
            <a:off x="0" y="4346293"/>
            <a:ext cx="9144000" cy="1674995"/>
          </a:xfrm>
          <a:prstGeom prst="rect">
            <a:avLst/>
          </a:prstGeom>
        </p:spPr>
      </p:pic>
    </p:spTree>
    <p:extLst>
      <p:ext uri="{BB962C8B-B14F-4D97-AF65-F5344CB8AC3E}">
        <p14:creationId xmlns:p14="http://schemas.microsoft.com/office/powerpoint/2010/main" val="3436923463"/>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a:xfrm>
            <a:off x="228600" y="152400"/>
            <a:ext cx="8915400" cy="1066800"/>
          </a:xfrm>
        </p:spPr>
        <p:txBody>
          <a:bodyPr/>
          <a:lstStyle/>
          <a:p>
            <a:r>
              <a:rPr lang="en-US" dirty="0"/>
              <a:t>3D NAND Flash Reliability II</a:t>
            </a:r>
            <a:r>
              <a:rPr lang="en-US" sz="2400" dirty="0"/>
              <a:t> </a:t>
            </a:r>
            <a:r>
              <a:rPr lang="en-US" sz="2400" b="1" dirty="0">
                <a:solidFill>
                  <a:srgbClr val="006633"/>
                </a:solidFill>
                <a:latin typeface="Garamond" charset="0"/>
                <a:ea typeface="ＭＳ Ｐゴシック" pitchFamily="-105" charset="-128"/>
                <a:cs typeface="ＭＳ Ｐゴシック" pitchFamily="-105" charset="-128"/>
              </a:rPr>
              <a:t>[SIGMETRICS’18]</a:t>
            </a:r>
            <a:r>
              <a:rPr lang="en-US" sz="2400"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Onur Mutlu,</a:t>
            </a:r>
            <a:br>
              <a:rPr lang="en-US" sz="2000" dirty="0"/>
            </a:br>
            <a:r>
              <a:rPr lang="en-US" sz="2000" b="1" dirty="0"/>
              <a:t>"Improving 3D NAND Flash Memory Lifetime by Tolerating Early Retention Loss and Process Variation"</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Irvine, CA, USA, June 2018. </a:t>
            </a:r>
            <a:br>
              <a:rPr lang="en-US" sz="2000" dirty="0"/>
            </a:br>
            <a:r>
              <a:rPr lang="en-US" sz="2000" dirty="0"/>
              <a:t>[</a:t>
            </a:r>
            <a:r>
              <a:rPr lang="en-US" sz="2000" dirty="0">
                <a:hlinkClick r:id="rId3"/>
              </a:rPr>
              <a:t>Abstract</a:t>
            </a:r>
            <a:r>
              <a:rPr lang="en-US" sz="2000" dirty="0"/>
              <a:t>]</a:t>
            </a:r>
          </a:p>
          <a:p>
            <a:pPr marL="0" indent="0">
              <a:buNone/>
            </a:pPr>
            <a:br>
              <a:rPr lang="en-US" sz="2000" dirty="0"/>
            </a:br>
            <a:endParaRPr lang="en-US"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a:extLst>
              <a:ext uri="{FF2B5EF4-FFF2-40B4-BE49-F238E27FC236}">
                <a16:creationId xmlns:a16="http://schemas.microsoft.com/office/drawing/2014/main" id="{9DE96A07-FDB9-AD4A-A94E-B3BE0AD167ED}"/>
              </a:ext>
            </a:extLst>
          </p:cNvPr>
          <p:cNvPicPr>
            <a:picLocks noChangeAspect="1"/>
          </p:cNvPicPr>
          <p:nvPr/>
        </p:nvPicPr>
        <p:blipFill>
          <a:blip r:embed="rId4"/>
          <a:stretch>
            <a:fillRect/>
          </a:stretch>
        </p:blipFill>
        <p:spPr>
          <a:xfrm>
            <a:off x="0" y="4062093"/>
            <a:ext cx="9144000" cy="1743171"/>
          </a:xfrm>
          <a:prstGeom prst="rect">
            <a:avLst/>
          </a:prstGeom>
        </p:spPr>
      </p:pic>
    </p:spTree>
    <p:extLst>
      <p:ext uri="{BB962C8B-B14F-4D97-AF65-F5344CB8AC3E}">
        <p14:creationId xmlns:p14="http://schemas.microsoft.com/office/powerpoint/2010/main" val="3585953025"/>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152400"/>
            <a:ext cx="8915400" cy="1066800"/>
          </a:xfrm>
        </p:spPr>
        <p:txBody>
          <a:bodyPr/>
          <a:lstStyle/>
          <a:p>
            <a:r>
              <a:rPr lang="en-US" sz="3800" dirty="0"/>
              <a:t>Memory System: A </a:t>
            </a:r>
            <a:r>
              <a:rPr lang="en-US" sz="3800" b="1" i="1" dirty="0"/>
              <a:t>Shared Resource </a:t>
            </a:r>
            <a:r>
              <a:rPr lang="en-US" sz="3800" dirty="0"/>
              <a:t>View</a:t>
            </a:r>
          </a:p>
        </p:txBody>
      </p:sp>
      <p:sp>
        <p:nvSpPr>
          <p:cNvPr id="20483" name="Content Placeholder 2"/>
          <p:cNvSpPr>
            <a:spLocks noGrp="1"/>
          </p:cNvSpPr>
          <p:nvPr>
            <p:ph idx="1"/>
          </p:nvPr>
        </p:nvSpPr>
        <p:spPr>
          <a:xfrm>
            <a:off x="228600" y="908720"/>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74598C-5A2F-5E46-8E0D-A0FDA29590CD}"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20486" name="TextBox 5"/>
          <p:cNvSpPr txBox="1">
            <a:spLocks noChangeArrowheads="1"/>
          </p:cNvSpPr>
          <p:nvPr/>
        </p:nvSpPr>
        <p:spPr bwMode="auto">
          <a:xfrm>
            <a:off x="964377" y="1019268"/>
            <a:ext cx="2286000" cy="533400"/>
          </a:xfrm>
          <a:prstGeom prst="rect">
            <a:avLst/>
          </a:prstGeom>
          <a:solidFill>
            <a:schemeClr val="bg1"/>
          </a:solidFill>
          <a:ln w="9525">
            <a:noFill/>
            <a:miter lim="800000"/>
            <a:headEnd/>
            <a:tailEnd/>
          </a:ln>
        </p:spPr>
        <p:txBody>
          <a:bodyP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pic>
        <p:nvPicPr>
          <p:cNvPr id="7" name="Picture 6" descr="many-core3.eps"/>
          <p:cNvPicPr>
            <a:picLocks noChangeAspect="1"/>
          </p:cNvPicPr>
          <p:nvPr/>
        </p:nvPicPr>
        <p:blipFill>
          <a:blip r:embed="rId2"/>
          <a:srcRect/>
          <a:stretch>
            <a:fillRect/>
          </a:stretch>
        </p:blipFill>
        <p:spPr bwMode="auto">
          <a:xfrm>
            <a:off x="437624" y="977993"/>
            <a:ext cx="6146800" cy="4953000"/>
          </a:xfrm>
          <a:prstGeom prst="rect">
            <a:avLst/>
          </a:prstGeom>
          <a:noFill/>
          <a:ln w="9525">
            <a:noFill/>
            <a:miter lim="800000"/>
            <a:headEnd/>
            <a:tailEnd/>
          </a:ln>
        </p:spPr>
      </p:pic>
      <p:pic>
        <p:nvPicPr>
          <p:cNvPr id="8"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7195612" y="2336922"/>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Line 21"/>
          <p:cNvSpPr>
            <a:spLocks noChangeShapeType="1"/>
          </p:cNvSpPr>
          <p:nvPr/>
        </p:nvSpPr>
        <p:spPr bwMode="auto">
          <a:xfrm>
            <a:off x="6584424" y="3381497"/>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0" name="Text Box 24" descr="90%"/>
          <p:cNvSpPr txBox="1">
            <a:spLocks noChangeArrowheads="1"/>
          </p:cNvSpPr>
          <p:nvPr/>
        </p:nvSpPr>
        <p:spPr bwMode="auto">
          <a:xfrm>
            <a:off x="7628440" y="4100634"/>
            <a:ext cx="937743" cy="341632"/>
          </a:xfrm>
          <a:prstGeom prst="rect">
            <a:avLst/>
          </a:prstGeom>
          <a:noFill/>
          <a:ln w="12700">
            <a:noFill/>
            <a:miter lim="800000"/>
            <a:headEnd/>
            <a:tailEnd/>
          </a:ln>
          <a:effec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Storage</a:t>
            </a:r>
          </a:p>
        </p:txBody>
      </p:sp>
      <p:sp>
        <p:nvSpPr>
          <p:cNvPr id="11" name="TextBox 10"/>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38296877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Secure, Reliable, Safe</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48694062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a:solidFill>
                  <a:srgbClr val="0000FF"/>
                </a:solidFill>
                <a:latin typeface="Tahoma" charset="0"/>
                <a:ea typeface="ＭＳ Ｐゴシック" charset="0"/>
                <a:cs typeface="ＭＳ Ｐゴシック" charset="0"/>
              </a:rPr>
              <a:t>DRAM stores charge in a capacitor (charge-based memory)</a:t>
            </a:r>
            <a:endParaRPr lang="en-US" sz="2000">
              <a:solidFill>
                <a:srgbClr val="0000FF"/>
              </a:solidFill>
              <a:latin typeface="Tahoma" charset="0"/>
              <a:ea typeface="ＭＳ Ｐゴシック" charset="0"/>
              <a:cs typeface="ＭＳ Ｐゴシック" charset="0"/>
            </a:endParaRPr>
          </a:p>
          <a:p>
            <a:pPr lvl="1"/>
            <a:r>
              <a:rPr lang="en-US" sz="2000">
                <a:latin typeface="Tahoma" charset="0"/>
                <a:ea typeface="ＭＳ Ｐゴシック" charset="0"/>
              </a:rPr>
              <a:t>Capacitor must be large enough for reliable sensing</a:t>
            </a:r>
          </a:p>
          <a:p>
            <a:pPr lvl="1"/>
            <a:r>
              <a:rPr lang="en-US" sz="2000">
                <a:latin typeface="Tahoma" charset="0"/>
                <a:ea typeface="ＭＳ Ｐゴシック" charset="0"/>
              </a:rPr>
              <a:t>Access transistor should be large enough for low leakage and high retention time</a:t>
            </a:r>
          </a:p>
          <a:p>
            <a:pPr lvl="1"/>
            <a:r>
              <a:rPr lang="en-US" sz="2000">
                <a:latin typeface="Tahoma" charset="0"/>
                <a:ea typeface="ＭＳ Ｐゴシック" charset="0"/>
              </a:rPr>
              <a:t>Scaling beyond 40-35nm (2013) is challenging [ITRS, 2009]</a:t>
            </a: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r>
              <a:rPr lang="en-US">
                <a:latin typeface="Tahoma" charset="0"/>
                <a:ea typeface="ＭＳ Ｐゴシック" charset="0"/>
                <a:cs typeface="ＭＳ Ｐゴシック" charset="0"/>
              </a:rPr>
              <a:t>DRAM </a:t>
            </a:r>
            <a:r>
              <a:rPr lang="en-US">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a:latin typeface="Tahoma" charset="0"/>
              <a:ea typeface="ＭＳ Ｐゴシック" charset="0"/>
            </a:endParaRPr>
          </a:p>
          <a:p>
            <a:endParaRPr lang="en-US">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5EC618-0165-BC45-84E6-E864E9DC06EC}"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3454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wrap="squar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414052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030051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9" name="AutoShape 25">
            <a:extLst>
              <a:ext uri="{FF2B5EF4-FFF2-40B4-BE49-F238E27FC236}">
                <a16:creationId xmlns:a16="http://schemas.microsoft.com/office/drawing/2014/main" id="{7653422F-7A79-CD47-AF16-999CD8F54A9A}"/>
              </a:ext>
            </a:extLst>
          </p:cNvPr>
          <p:cNvSpPr>
            <a:spLocks noChangeArrowheads="1"/>
          </p:cNvSpPr>
          <p:nvPr/>
        </p:nvSpPr>
        <p:spPr bwMode="auto">
          <a:xfrm>
            <a:off x="323528" y="3645025"/>
            <a:ext cx="4248472" cy="86409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960893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20814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4099308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solidFill>
                  <a:srgbClr val="006633"/>
                </a:solidFill>
              </a:rPr>
              <a:t>SoftMC: Open Source DRAM Infrastructure</a:t>
            </a:r>
            <a:endParaRPr lang="en-US" dirty="0"/>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1621094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86FF2-CC60-CB43-AE88-3EA463621049}"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Location</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Stored value pattern </a:t>
            </a:r>
            <a:r>
              <a:rPr kumimoji="0" lang="en-US" sz="1800" b="0" i="0" u="none" strike="noStrike" kern="1200" cap="none" spc="0" normalizeH="0" baseline="0" noProof="0" dirty="0">
                <a:ln>
                  <a:noFill/>
                </a:ln>
                <a:solidFill>
                  <a:srgbClr val="FF0000"/>
                </a:solidFill>
                <a:effectLst/>
                <a:uLnTx/>
                <a:uFillTx/>
                <a:latin typeface="Tahoma"/>
                <a:ea typeface="+mn-ea"/>
                <a:cs typeface="+mn-cs"/>
              </a:rPr>
              <a:t>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Time</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p:txBody>
      </p:sp>
      <p:sp>
        <p:nvSpPr>
          <p:cNvPr id="7" name="TextBox 6">
            <a:extLst>
              <a:ext uri="{FF2B5EF4-FFF2-40B4-BE49-F238E27FC236}">
                <a16:creationId xmlns:a16="http://schemas.microsoft.com/office/drawing/2014/main" id="{2F4F12FB-D90A-CC4D-8B33-814C4D344719}"/>
              </a:ext>
            </a:extLst>
          </p:cNvPr>
          <p:cNvSpPr txBox="1"/>
          <p:nvPr/>
        </p:nvSpPr>
        <p:spPr>
          <a:xfrm>
            <a:off x="1505118" y="6453336"/>
            <a:ext cx="6163226" cy="323165"/>
          </a:xfrm>
          <a:prstGeom prst="rect">
            <a:avLst/>
          </a:prstGeom>
          <a:noFill/>
        </p:spPr>
        <p:txBody>
          <a:bodyPr wrap="none" rtlCol="0">
            <a:spAutoFit/>
          </a:bodyPr>
          <a:lstStyle/>
          <a:p>
            <a:r>
              <a:rPr lang="en-US" sz="1500" dirty="0"/>
              <a:t>Liu+, “</a:t>
            </a:r>
            <a:r>
              <a:rPr lang="en-US" sz="1500" dirty="0">
                <a:solidFill>
                  <a:srgbClr val="0000FF"/>
                </a:solidFill>
              </a:rPr>
              <a:t>RAIDR: Retention-Aware Intelligent DRAM Refresh</a:t>
            </a:r>
            <a:r>
              <a:rPr lang="en-US" sz="1500" dirty="0"/>
              <a:t>,” ISCA 2012.</a:t>
            </a:r>
          </a:p>
        </p:txBody>
      </p:sp>
    </p:spTree>
    <p:extLst>
      <p:ext uri="{BB962C8B-B14F-4D97-AF65-F5344CB8AC3E}">
        <p14:creationId xmlns:p14="http://schemas.microsoft.com/office/powerpoint/2010/main" val="174444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Maslow’s (Human) Hierarchy of Needs</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We need to start with </a:t>
            </a:r>
            <a:r>
              <a:rPr lang="en-US" dirty="0">
                <a:solidFill>
                  <a:srgbClr val="FF0000"/>
                </a:solidFill>
              </a:rPr>
              <a:t>reliability and security</a:t>
            </a:r>
            <a:r>
              <a:rPr lang="is-IS"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Maslow, “</a:t>
            </a:r>
            <a:r>
              <a:rPr kumimoji="0" lang="en-US" sz="18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Psychological Review, 1943. </a:t>
            </a:r>
          </a:p>
        </p:txBody>
      </p:sp>
      <p:sp>
        <p:nvSpPr>
          <p:cNvPr id="7" name="TextBox 6"/>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endParaRPr>
          </a:p>
        </p:txBody>
      </p:sp>
      <p:sp>
        <p:nvSpPr>
          <p:cNvPr id="8" name="Rectangle 7"/>
          <p:cNvSpPr/>
          <p:nvPr/>
        </p:nvSpPr>
        <p:spPr>
          <a:xfrm>
            <a:off x="4499992" y="4293096"/>
            <a:ext cx="2448272" cy="11521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TextBox 8"/>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Maslow, “</a:t>
            </a:r>
            <a:r>
              <a:rPr kumimoji="0" lang="en-US" sz="18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Maslow, “</a:t>
            </a:r>
            <a:r>
              <a:rPr kumimoji="0" lang="en-US" sz="18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Book, 1954-1970.</a:t>
            </a:r>
          </a:p>
        </p:txBody>
      </p:sp>
      <p:pic>
        <p:nvPicPr>
          <p:cNvPr id="11" name="Picture 10">
            <a:extLst>
              <a:ext uri="{FF2B5EF4-FFF2-40B4-BE49-F238E27FC236}">
                <a16:creationId xmlns:a16="http://schemas.microsoft.com/office/drawing/2014/main" id="{95738F85-A054-C64D-9904-5FCE9D834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
        <p:nvSpPr>
          <p:cNvPr id="12" name="TextBox 11">
            <a:extLst>
              <a:ext uri="{FF2B5EF4-FFF2-40B4-BE49-F238E27FC236}">
                <a16:creationId xmlns:a16="http://schemas.microsoft.com/office/drawing/2014/main" id="{EAB36B8A-2197-054D-9277-395B050510D8}"/>
              </a:ext>
            </a:extLst>
          </p:cNvPr>
          <p:cNvSpPr txBox="1"/>
          <p:nvPr/>
        </p:nvSpPr>
        <p:spPr>
          <a:xfrm>
            <a:off x="1798285" y="6669360"/>
            <a:ext cx="6518131"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Source: By </a:t>
            </a:r>
            <a:r>
              <a:rPr kumimoji="0" lang="en-US" sz="800" b="0" i="0" u="none" strike="noStrike" kern="1200" cap="none" spc="0" normalizeH="0" baseline="0" noProof="0" dirty="0" err="1">
                <a:ln>
                  <a:noFill/>
                </a:ln>
                <a:solidFill>
                  <a:srgbClr val="000000"/>
                </a:solidFill>
                <a:effectLst/>
                <a:uLnTx/>
                <a:uFillTx/>
                <a:latin typeface="Tahoma"/>
                <a:ea typeface="ＭＳ Ｐゴシック" panose="020B0600070205080204" pitchFamily="34" charset="-128"/>
                <a:cs typeface="+mn-cs"/>
              </a:rPr>
              <a:t>User:Factoryjoe</a:t>
            </a:r>
            <a:r>
              <a:rPr kumimoji="0" lang="en-US" sz="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 </a:t>
            </a:r>
            <a:r>
              <a:rPr kumimoji="0" lang="en-US" sz="800" b="0" i="0" u="none" strike="noStrike" kern="1200" cap="none" spc="0" normalizeH="0" baseline="0" noProof="0" dirty="0" err="1">
                <a:ln>
                  <a:noFill/>
                </a:ln>
                <a:solidFill>
                  <a:srgbClr val="000000"/>
                </a:solidFill>
                <a:effectLst/>
                <a:uLnTx/>
                <a:uFillTx/>
                <a:latin typeface="Tahoma"/>
                <a:ea typeface="ＭＳ Ｐゴシック" panose="020B0600070205080204" pitchFamily="34" charset="-128"/>
                <a:cs typeface="+mn-cs"/>
              </a:rPr>
              <a:t>Mazlow's</a:t>
            </a:r>
            <a:r>
              <a:rPr kumimoji="0" lang="en-US" sz="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Hierarchy of </a:t>
            </a:r>
            <a:r>
              <a:rPr kumimoji="0" lang="en-US" sz="800" b="0" i="0" u="none" strike="noStrike" kern="1200" cap="none" spc="0" normalizeH="0" baseline="0" noProof="0" dirty="0" err="1">
                <a:ln>
                  <a:noFill/>
                </a:ln>
                <a:solidFill>
                  <a:srgbClr val="000000"/>
                </a:solidFill>
                <a:effectLst/>
                <a:uLnTx/>
                <a:uFillTx/>
                <a:latin typeface="Tahoma"/>
                <a:ea typeface="ＭＳ Ｐゴシック" panose="020B0600070205080204" pitchFamily="34" charset="-128"/>
                <a:cs typeface="+mn-cs"/>
              </a:rPr>
              <a:t>Needs.svg</a:t>
            </a:r>
            <a:r>
              <a:rPr kumimoji="0" lang="en-US" sz="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CC BY-SA 3.0, https://</a:t>
            </a:r>
            <a:r>
              <a:rPr kumimoji="0" lang="en-US" sz="800" b="0" i="0" u="none" strike="noStrike" kern="1200" cap="none" spc="0" normalizeH="0" baseline="0" noProof="0" dirty="0" err="1">
                <a:ln>
                  <a:noFill/>
                </a:ln>
                <a:solidFill>
                  <a:srgbClr val="000000"/>
                </a:solidFill>
                <a:effectLst/>
                <a:uLnTx/>
                <a:uFillTx/>
                <a:latin typeface="Tahoma"/>
                <a:ea typeface="ＭＳ Ｐゴシック" panose="020B0600070205080204" pitchFamily="34" charset="-128"/>
                <a:cs typeface="+mn-cs"/>
              </a:rPr>
              <a:t>commons.wikimedia.org</a:t>
            </a:r>
            <a:r>
              <a:rPr kumimoji="0" lang="en-US" sz="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/w/</a:t>
            </a:r>
            <a:r>
              <a:rPr kumimoji="0" lang="en-US" sz="800" b="0" i="0" u="none" strike="noStrike" kern="1200" cap="none" spc="0" normalizeH="0" baseline="0" noProof="0" dirty="0" err="1">
                <a:ln>
                  <a:noFill/>
                </a:ln>
                <a:solidFill>
                  <a:srgbClr val="000000"/>
                </a:solidFill>
                <a:effectLst/>
                <a:uLnTx/>
                <a:uFillTx/>
                <a:latin typeface="Tahoma"/>
                <a:ea typeface="ＭＳ Ｐゴシック" panose="020B0600070205080204" pitchFamily="34" charset="-128"/>
                <a:cs typeface="+mn-cs"/>
              </a:rPr>
              <a:t>index.php?curid</a:t>
            </a:r>
            <a:r>
              <a:rPr kumimoji="0" lang="en-US" sz="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=7964065</a:t>
            </a:r>
          </a:p>
        </p:txBody>
      </p:sp>
    </p:spTree>
    <p:extLst>
      <p:ext uri="{BB962C8B-B14F-4D97-AF65-F5344CB8AC3E}">
        <p14:creationId xmlns:p14="http://schemas.microsoft.com/office/powerpoint/2010/main" val="13931961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Onur Mutlu,</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
        <p:nvSpPr>
          <p:cNvPr id="7" name="Title 1"/>
          <p:cNvSpPr>
            <a:spLocks noGrp="1"/>
          </p:cNvSpPr>
          <p:nvPr>
            <p:ph type="title"/>
          </p:nvPr>
        </p:nvSpPr>
        <p:spPr>
          <a:xfrm>
            <a:off x="228600" y="152400"/>
            <a:ext cx="8915400" cy="1066800"/>
          </a:xfrm>
        </p:spPr>
        <p:txBody>
          <a:bodyPr/>
          <a:lstStyle/>
          <a:p>
            <a:r>
              <a:rPr lang="en-US" dirty="0"/>
              <a:t>Analysis of Data Retention Failures </a:t>
            </a:r>
            <a:r>
              <a:rPr lang="en-US" sz="3000" b="1" dirty="0"/>
              <a:t>[ISCA’13]</a:t>
            </a:r>
          </a:p>
        </p:txBody>
      </p:sp>
    </p:spTree>
    <p:extLst>
      <p:ext uri="{BB962C8B-B14F-4D97-AF65-F5344CB8AC3E}">
        <p14:creationId xmlns:p14="http://schemas.microsoft.com/office/powerpoint/2010/main" val="112252047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hlinkClick r:id="rId2"/>
              </a:rPr>
              <a:t>"The Efficacy of Error Mitigation Techniques for DRAM Retention Failures: A Comparative Experimental Study"</a:t>
            </a:r>
            <a:r>
              <a:rPr lang="en-US" sz="1800" dirty="0"/>
              <a:t> </a:t>
            </a:r>
            <a:br>
              <a:rPr lang="en-US" sz="1800" dirty="0"/>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
        <p:nvSpPr>
          <p:cNvPr id="7" name="Title 1"/>
          <p:cNvSpPr>
            <a:spLocks noGrp="1"/>
          </p:cNvSpPr>
          <p:nvPr>
            <p:ph type="title"/>
          </p:nvPr>
        </p:nvSpPr>
        <p:spPr>
          <a:xfrm>
            <a:off x="107504" y="152400"/>
            <a:ext cx="9036496" cy="1066800"/>
          </a:xfrm>
        </p:spPr>
        <p:txBody>
          <a:bodyPr/>
          <a:lstStyle/>
          <a:p>
            <a:r>
              <a:rPr lang="en-US" dirty="0"/>
              <a:t>Mitigation of Retention Issues </a:t>
            </a:r>
            <a:r>
              <a:rPr lang="en-US" sz="2600" b="1" dirty="0"/>
              <a:t>[SIGMETRICS’14]</a:t>
            </a:r>
          </a:p>
        </p:txBody>
      </p:sp>
    </p:spTree>
    <p:extLst>
      <p:ext uri="{BB962C8B-B14F-4D97-AF65-F5344CB8AC3E}">
        <p14:creationId xmlns:p14="http://schemas.microsoft.com/office/powerpoint/2010/main" val="224295959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1045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DRAM RowHammer</a:t>
            </a: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 simple hardware failure mechanism </a:t>
            </a:r>
          </a:p>
          <a:p>
            <a:pPr marL="0" indent="0" algn="ctr">
              <a:buNone/>
            </a:pPr>
            <a:r>
              <a:rPr lang="en-US" sz="3200" dirty="0">
                <a:solidFill>
                  <a:srgbClr val="0000FF"/>
                </a:solidFill>
                <a:latin typeface="Tahoma" charset="0"/>
              </a:rPr>
              <a:t>can create a widespread </a:t>
            </a:r>
          </a:p>
          <a:p>
            <a:pPr marL="0" indent="0" algn="ctr">
              <a:buNone/>
            </a:pPr>
            <a:r>
              <a:rPr lang="en-US" sz="3200" dirty="0">
                <a:solidFill>
                  <a:srgbClr val="FF0000"/>
                </a:solidFill>
                <a:latin typeface="Tahoma" charset="0"/>
              </a:rPr>
              <a:t>system security vulnerability</a:t>
            </a:r>
          </a:p>
        </p:txBody>
      </p:sp>
      <p:sp>
        <p:nvSpPr>
          <p:cNvPr id="2304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52E3B1D-8F75-8B42-8367-02A3C0FD41C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993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4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142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a:t>
            </a:r>
          </a:p>
        </p:txBody>
      </p:sp>
      <p:sp>
        <p:nvSpPr>
          <p:cNvPr id="20" name="TextBox 19"/>
          <p:cNvSpPr txBox="1"/>
          <p:nvPr/>
        </p:nvSpPr>
        <p:spPr>
          <a:xfrm>
            <a:off x="5943600" y="14478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black">
                    <a:lumMod val="65000"/>
                    <a:lumOff val="35000"/>
                  </a:prstClr>
                </a:solidFill>
                <a:effectLst/>
                <a:uLnTx/>
                <a:uFillTx/>
                <a:latin typeface="Calibri Light"/>
                <a:ea typeface="ＭＳ Ｐゴシック" charset="0"/>
                <a:cs typeface="ＭＳ Ｐゴシック" charset="0"/>
              </a:rPr>
              <a:t> V</a:t>
            </a:r>
            <a:r>
              <a:rPr kumimoji="0" lang="en-US" sz="48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rPr>
              <a:t>LOW</a:t>
            </a:r>
            <a:endParaRPr kumimoji="0" lang="en-US" sz="44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 </a:t>
            </a:r>
            <a:r>
              <a:rPr kumimoji="0" lang="en-US" sz="4400" b="1" i="1"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V</a:t>
            </a:r>
            <a:r>
              <a:rPr kumimoji="0" lang="en-US" sz="48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rPr>
              <a:t>HIGH</a:t>
            </a:r>
            <a:endParaRPr kumimoji="0" lang="en-US" sz="44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Hammered Row</a:t>
            </a:r>
          </a:p>
        </p:txBody>
      </p:sp>
      <p:sp>
        <p:nvSpPr>
          <p:cNvPr id="34" name="Punchline"/>
          <p:cNvSpPr txBox="1"/>
          <p:nvPr/>
        </p:nvSpPr>
        <p:spPr>
          <a:xfrm>
            <a:off x="395288" y="4953000"/>
            <a:ext cx="8359775" cy="11430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Repeatedly</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reading</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 row enough times (before memory gets refreshed) induces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disturbance errors</a:t>
            </a:r>
            <a:r>
              <a:rPr kumimoji="0" lang="en-US" sz="2600" b="0"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 </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in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adjacent</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rows</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in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most real DRAM chips you can buy today</a:t>
            </a:r>
            <a:endPar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3EFCF5-C8B9-AF45-B0E3-7DB4F7D988EA}" type="slidenum">
              <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2874993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88%</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solidFill>
                <a:effectLst/>
                <a:uLnTx/>
                <a:uFillTx/>
                <a:latin typeface="Calibri Light"/>
                <a:ea typeface="+mn-ea"/>
                <a:cs typeface="+mn-cs"/>
              </a:rPr>
              <a:t>A</a:t>
            </a:r>
            <a:r>
              <a:rPr kumimoji="0" lang="en-US" sz="4000" b="1" i="0" u="none" strike="noStrike" kern="1200" cap="none" spc="0" normalizeH="0" baseline="0" noProof="0">
                <a:ln>
                  <a:noFill/>
                </a:ln>
                <a:solidFill>
                  <a:srgbClr val="5B9BD5"/>
                </a:solidFill>
                <a:effectLst/>
                <a:uLnTx/>
                <a:uFillTx/>
                <a:latin typeface="Calibri Light"/>
                <a:ea typeface="+mn-ea"/>
                <a:cs typeface="+mn-cs"/>
              </a:rPr>
              <a:t> </a:t>
            </a:r>
            <a:r>
              <a:rPr kumimoji="0" lang="en-US" sz="3200" b="0" i="0" u="none" strike="noStrike" kern="1200" cap="none" spc="0" normalizeH="0" baseline="0" noProof="0">
                <a:ln>
                  <a:noFill/>
                </a:ln>
                <a:solidFill>
                  <a:srgbClr val="5B9BD5"/>
                </a:solidFill>
                <a:effectLst/>
                <a:uLnTx/>
                <a:uFillTx/>
                <a:latin typeface="Calibri Light"/>
                <a:ea typeface="+mn-ea"/>
                <a:cs typeface="+mn-cs"/>
              </a:rPr>
              <a:t>company</a:t>
            </a:r>
            <a:endParaRPr kumimoji="0" lang="en-US" sz="4000" b="0" i="0" u="none" strike="noStrike" kern="1200" cap="none" spc="0" normalizeH="0" baseline="0" noProof="0">
              <a:ln>
                <a:noFill/>
              </a:ln>
              <a:solidFill>
                <a:srgbClr val="5B9BD5"/>
              </a:solidFill>
              <a:effectLst/>
              <a:uLnTx/>
              <a:uFillTx/>
              <a:latin typeface="Calibri Light"/>
              <a:ea typeface="+mn-ea"/>
              <a:cs typeface="+mn-cs"/>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solidFill>
                <a:effectLst/>
                <a:uLnTx/>
                <a:uFillTx/>
                <a:latin typeface="Calibri Light"/>
                <a:ea typeface="+mn-ea"/>
                <a:cs typeface="+mn-cs"/>
              </a:rPr>
              <a:t>B</a:t>
            </a:r>
            <a:r>
              <a:rPr kumimoji="0" lang="en-US" sz="4000" b="0" i="0" u="none" strike="noStrike" kern="1200" cap="none" spc="0" normalizeH="0" baseline="0" noProof="0">
                <a:ln>
                  <a:noFill/>
                </a:ln>
                <a:solidFill>
                  <a:srgbClr val="ED7D31"/>
                </a:solidFill>
                <a:effectLst/>
                <a:uLnTx/>
                <a:uFillTx/>
                <a:latin typeface="Calibri Light"/>
                <a:ea typeface="+mn-ea"/>
                <a:cs typeface="+mn-cs"/>
              </a:rPr>
              <a:t> </a:t>
            </a:r>
            <a:r>
              <a:rPr kumimoji="0" lang="en-US" sz="3200" b="0" i="0" u="none" strike="noStrike" kern="1200" cap="none" spc="0" normalizeH="0" baseline="0" noProof="0">
                <a:ln>
                  <a:noFill/>
                </a:ln>
                <a:solidFill>
                  <a:srgbClr val="ED7D31"/>
                </a:solidFill>
                <a:effectLst/>
                <a:uLnTx/>
                <a:uFillTx/>
                <a:latin typeface="Calibri Light"/>
                <a:ea typeface="+mn-ea"/>
                <a:cs typeface="+mn-cs"/>
              </a:rPr>
              <a:t>company</a:t>
            </a:r>
            <a:endParaRPr kumimoji="0" lang="en-US" sz="4000" b="0" i="0" u="none" strike="noStrike" kern="1200" cap="none" spc="0" normalizeH="0" baseline="0" noProof="0">
              <a:ln>
                <a:noFill/>
              </a:ln>
              <a:solidFill>
                <a:srgbClr val="ED7D31"/>
              </a:solidFill>
              <a:effectLst/>
              <a:uLnTx/>
              <a:uFillTx/>
              <a:latin typeface="Calibri Light"/>
              <a:ea typeface="+mn-ea"/>
              <a:cs typeface="+mn-cs"/>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AD47"/>
                </a:solidFill>
                <a:effectLst/>
                <a:uLnTx/>
                <a:uFillTx/>
                <a:latin typeface="Calibri Light"/>
                <a:ea typeface="+mn-ea"/>
                <a:cs typeface="+mn-cs"/>
              </a:rPr>
              <a:t>C </a:t>
            </a:r>
            <a:r>
              <a:rPr kumimoji="0" lang="en-US" sz="3200" b="0" i="0" u="none" strike="noStrike" kern="1200" cap="none" spc="0" normalizeH="0" baseline="0" noProof="0">
                <a:ln>
                  <a:noFill/>
                </a:ln>
                <a:solidFill>
                  <a:srgbClr val="70AD47"/>
                </a:solidFill>
                <a:effectLst/>
                <a:uLnTx/>
                <a:uFillTx/>
                <a:latin typeface="Calibri Light"/>
                <a:ea typeface="+mn-ea"/>
                <a:cs typeface="+mn-cs"/>
              </a:rPr>
              <a:t>company</a:t>
            </a:r>
            <a:endParaRPr kumimoji="0" lang="en-US" sz="4000" b="0" i="0" u="none" strike="noStrike" kern="1200" cap="none" spc="0" normalizeH="0" baseline="0" noProof="0">
              <a:ln>
                <a:noFill/>
              </a:ln>
              <a:solidFill>
                <a:srgbClr val="70AD47"/>
              </a:solidFill>
              <a:effectLst/>
              <a:uLnTx/>
              <a:uFillTx/>
              <a:latin typeface="Calibri Light"/>
              <a:ea typeface="+mn-ea"/>
              <a:cs typeface="+mn-cs"/>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1.0×10</a:t>
            </a:r>
            <a:r>
              <a:rPr kumimoji="0" lang="en-US" sz="4400" b="1" i="0" u="none" strike="noStrike" kern="1200" cap="none" spc="0" normalizeH="0" baseline="3000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7</a:t>
            </a:r>
            <a: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2.7×10</a:t>
            </a:r>
            <a:r>
              <a:rPr kumimoji="0" lang="en-US" sz="4400" b="1" i="0" u="none" strike="noStrike" kern="1200" cap="none" spc="0" normalizeH="0" baseline="3000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6</a:t>
            </a:r>
            <a:br>
              <a:rPr kumimoji="0" lang="en-US" sz="3600" b="0"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3.3×10</a:t>
            </a:r>
            <a:r>
              <a:rPr kumimoji="0" lang="en-US" sz="4400" b="1" i="0" u="none" strike="noStrike" kern="1200" cap="none" spc="0" normalizeH="0" baseline="3000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5</a:t>
            </a:r>
            <a: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5"/>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3154677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4" name="Curtain1"/>
          <p:cNvSpPr/>
          <p:nvPr/>
        </p:nvSpPr>
        <p:spPr>
          <a:xfrm>
            <a:off x="2133601" y="1424940"/>
            <a:ext cx="2141220"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350017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500"/>
                                        <p:tgtEl>
                                          <p:spTgt spid="14"/>
                                        </p:tgtEl>
                                      </p:cBhvr>
                                    </p:animEffect>
                                    <p:set>
                                      <p:cBhvr>
                                        <p:cTn id="7" dur="1" fill="hold">
                                          <p:stCondLst>
                                            <p:cond delay="1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31495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8" fill="hold" grpId="0" nodeType="clickEffect">
                                  <p:stCondLst>
                                    <p:cond delay="0"/>
                                  </p:stCondLst>
                                  <p:childTnLst>
                                    <p:animEffect transition="out" filter="wipe(left)">
                                      <p:cBhvr>
                                        <p:cTn id="12" dur="1500"/>
                                        <p:tgtEl>
                                          <p:spTgt spid="15"/>
                                        </p:tgtEl>
                                      </p:cBhvr>
                                    </p:animEffect>
                                    <p:set>
                                      <p:cBhvr>
                                        <p:cTn id="13" dur="1" fill="hold">
                                          <p:stCondLst>
                                            <p:cond delay="1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All modules from </a:t>
            </a:r>
            <a:r>
              <a:rPr kumimoji="0" lang="en-US" sz="32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2012–2013 </a:t>
            </a:r>
            <a:r>
              <a:rPr kumimoji="0" lang="en-US" sz="3600" b="0" i="1" u="none" strike="noStrike" kern="1200" cap="none" spc="0" normalizeH="0" baseline="0" noProof="0" dirty="0">
                <a:ln>
                  <a:noFill/>
                </a:ln>
                <a:solidFill>
                  <a:srgbClr val="FF0000"/>
                </a:solidFill>
                <a:effectLst/>
                <a:uLnTx/>
                <a:uFillTx/>
                <a:latin typeface="Calibri Light"/>
                <a:ea typeface="+mn-ea"/>
                <a:cs typeface="+mn-cs"/>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375335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a:extLst>
              <a:ext uri="{FF2B5EF4-FFF2-40B4-BE49-F238E27FC236}">
                <a16:creationId xmlns:a16="http://schemas.microsoft.com/office/drawing/2014/main" id="{B72039F2-7908-7747-AC71-C35E3F8B6312}"/>
              </a:ext>
            </a:extLst>
          </p:cNvPr>
          <p:cNvSpPr>
            <a:spLocks noGrp="1"/>
          </p:cNvSpPr>
          <p:nvPr>
            <p:ph type="title"/>
          </p:nvPr>
        </p:nvSpPr>
        <p:spPr/>
        <p:txBody>
          <a:bodyPr/>
          <a:lstStyle/>
          <a:p>
            <a:r>
              <a:rPr lang="en-US" altLang="en-US">
                <a:ea typeface="ＭＳ Ｐゴシック" panose="020B0600070205080204" pitchFamily="34" charset="-128"/>
              </a:rPr>
              <a:t>Why Is This Happening?</a:t>
            </a:r>
          </a:p>
        </p:txBody>
      </p:sp>
      <p:sp>
        <p:nvSpPr>
          <p:cNvPr id="157698" name="Content Placeholder 2">
            <a:extLst>
              <a:ext uri="{FF2B5EF4-FFF2-40B4-BE49-F238E27FC236}">
                <a16:creationId xmlns:a16="http://schemas.microsoft.com/office/drawing/2014/main" id="{F2FE70F8-C08D-784A-B5D2-4A128CA51247}"/>
              </a:ext>
            </a:extLst>
          </p:cNvPr>
          <p:cNvSpPr>
            <a:spLocks noGrp="1"/>
          </p:cNvSpPr>
          <p:nvPr>
            <p:ph idx="1"/>
          </p:nvPr>
        </p:nvSpPr>
        <p:spPr>
          <a:xfrm>
            <a:off x="228600" y="996950"/>
            <a:ext cx="8763000" cy="5194300"/>
          </a:xfrm>
        </p:spPr>
        <p:txBody>
          <a:bodyPr/>
          <a:lstStyle/>
          <a:p>
            <a:r>
              <a:rPr lang="en-US" altLang="en-US" dirty="0">
                <a:ea typeface="ＭＳ Ｐゴシック" panose="020B0600070205080204" pitchFamily="34" charset="-128"/>
              </a:rPr>
              <a:t>DRAM cells are too close to each other!</a:t>
            </a:r>
          </a:p>
          <a:p>
            <a:pPr lvl="1"/>
            <a:r>
              <a:rPr lang="en-US" altLang="en-US" dirty="0">
                <a:ea typeface="ＭＳ Ｐゴシック" panose="020B0600070205080204" pitchFamily="34" charset="-128"/>
              </a:rPr>
              <a:t>They are not electrically isolated from each other</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Access to one cell affects the value in nearby cells </a:t>
            </a:r>
          </a:p>
          <a:p>
            <a:pPr lvl="1"/>
            <a:r>
              <a:rPr lang="en-US" altLang="en-US" dirty="0">
                <a:ea typeface="ＭＳ Ｐゴシック" panose="020B0600070205080204" pitchFamily="34" charset="-128"/>
              </a:rPr>
              <a:t>due to </a:t>
            </a:r>
            <a:r>
              <a:rPr lang="en-US" altLang="en-US" dirty="0">
                <a:solidFill>
                  <a:srgbClr val="0000FF"/>
                </a:solidFill>
                <a:ea typeface="ＭＳ Ｐゴシック" panose="020B0600070205080204" pitchFamily="34" charset="-128"/>
              </a:rPr>
              <a:t>electrical interference </a:t>
            </a:r>
            <a:r>
              <a:rPr lang="en-US" altLang="en-US" dirty="0">
                <a:ea typeface="ＭＳ Ｐゴシック" panose="020B0600070205080204" pitchFamily="34" charset="-128"/>
              </a:rPr>
              <a:t>between </a:t>
            </a:r>
          </a:p>
          <a:p>
            <a:pPr lvl="2"/>
            <a:r>
              <a:rPr lang="en-US" altLang="en-US" dirty="0">
                <a:ea typeface="ＭＳ Ｐゴシック" panose="020B0600070205080204" pitchFamily="34" charset="-128"/>
              </a:rPr>
              <a:t>the cells </a:t>
            </a:r>
          </a:p>
          <a:p>
            <a:pPr lvl="2"/>
            <a:r>
              <a:rPr lang="en-US" altLang="en-US" dirty="0">
                <a:ea typeface="ＭＳ Ｐゴシック" panose="020B0600070205080204" pitchFamily="34" charset="-128"/>
              </a:rPr>
              <a:t>wires used for accessing the cells</a:t>
            </a:r>
          </a:p>
          <a:p>
            <a:pPr lvl="1"/>
            <a:r>
              <a:rPr lang="en-US" altLang="en-US" dirty="0">
                <a:ea typeface="ＭＳ Ｐゴシック" panose="020B0600070205080204" pitchFamily="34" charset="-128"/>
              </a:rPr>
              <a:t>Also called cell-to-cell coupling/interference</a:t>
            </a:r>
          </a:p>
          <a:p>
            <a:pPr lvl="1"/>
            <a:endParaRPr lang="en-US" altLang="en-US" dirty="0">
              <a:ea typeface="ＭＳ Ｐゴシック" panose="020B0600070205080204" pitchFamily="34" charset="-128"/>
            </a:endParaRPr>
          </a:p>
          <a:p>
            <a:r>
              <a:rPr lang="en-US" altLang="en-US" dirty="0">
                <a:ea typeface="ＭＳ Ｐゴシック" panose="020B0600070205080204" pitchFamily="34" charset="-128"/>
              </a:rPr>
              <a:t>Example: When we activate (apply high voltage) to a row, an adjacent row gets slightly activated as well</a:t>
            </a:r>
          </a:p>
          <a:p>
            <a:pPr lvl="1"/>
            <a:r>
              <a:rPr lang="en-US" altLang="en-US" sz="1800" dirty="0">
                <a:ea typeface="ＭＳ Ｐゴシック" panose="020B0600070205080204" pitchFamily="34" charset="-128"/>
              </a:rPr>
              <a:t>Vulnerable cells in that slightly-activated row lose a little bit of charge</a:t>
            </a:r>
          </a:p>
          <a:p>
            <a:pPr lvl="1"/>
            <a:r>
              <a:rPr lang="en-US" altLang="en-US" sz="1800" dirty="0">
                <a:ea typeface="ＭＳ Ｐゴシック" panose="020B0600070205080204" pitchFamily="34" charset="-128"/>
              </a:rPr>
              <a:t>If row hammer happens enough times, charge in such cells gets drained</a:t>
            </a:r>
          </a:p>
          <a:p>
            <a:endParaRPr lang="en-US" altLang="en-US" dirty="0">
              <a:ea typeface="ＭＳ Ｐゴシック" panose="020B0600070205080204" pitchFamily="34" charset="-128"/>
            </a:endParaRPr>
          </a:p>
          <a:p>
            <a:pPr lvl="1"/>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321539" name="Slide Number Placeholder 3">
            <a:extLst>
              <a:ext uri="{FF2B5EF4-FFF2-40B4-BE49-F238E27FC236}">
                <a16:creationId xmlns:a16="http://schemas.microsoft.com/office/drawing/2014/main" id="{91718BE2-B7A3-DF4E-AD38-8666BBA98BF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0A9256-885A-1840-A1BF-B76352C699DF}"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966107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76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769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769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7698">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7698">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57698">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7698">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7698">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57698">
                                            <p:txEl>
                                              <p:pRg st="10" end="1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5769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Reliable/Secure/Safe is This Bridge?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taco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80" y="1484785"/>
            <a:ext cx="7884320" cy="4464496"/>
          </a:xfrm>
          <a:prstGeom prst="rect">
            <a:avLst/>
          </a:prstGeom>
        </p:spPr>
      </p:pic>
      <p:sp>
        <p:nvSpPr>
          <p:cNvPr id="6" name="Rectangle 5"/>
          <p:cNvSpPr/>
          <p:nvPr/>
        </p:nvSpPr>
        <p:spPr>
          <a:xfrm>
            <a:off x="230425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www.technologystudent.com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/struct1/tacom1.png</a:t>
            </a:r>
          </a:p>
        </p:txBody>
      </p:sp>
    </p:spTree>
    <p:extLst>
      <p:ext uri="{BB962C8B-B14F-4D97-AF65-F5344CB8AC3E}">
        <p14:creationId xmlns:p14="http://schemas.microsoft.com/office/powerpoint/2010/main" val="48137514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Title 1">
            <a:extLst>
              <a:ext uri="{FF2B5EF4-FFF2-40B4-BE49-F238E27FC236}">
                <a16:creationId xmlns:a16="http://schemas.microsoft.com/office/drawing/2014/main" id="{939DC719-2992-8246-9B72-5EBD4930CEBB}"/>
              </a:ext>
            </a:extLst>
          </p:cNvPr>
          <p:cNvSpPr>
            <a:spLocks noGrp="1"/>
          </p:cNvSpPr>
          <p:nvPr>
            <p:ph type="title"/>
          </p:nvPr>
        </p:nvSpPr>
        <p:spPr/>
        <p:txBody>
          <a:bodyPr/>
          <a:lstStyle/>
          <a:p>
            <a:r>
              <a:rPr lang="en-US" altLang="en-US">
                <a:ea typeface="ＭＳ Ｐゴシック" panose="020B0600070205080204" pitchFamily="34" charset="-128"/>
              </a:rPr>
              <a:t>Higher-Level Implications</a:t>
            </a:r>
          </a:p>
        </p:txBody>
      </p:sp>
      <p:sp>
        <p:nvSpPr>
          <p:cNvPr id="322562" name="Content Placeholder 2">
            <a:extLst>
              <a:ext uri="{FF2B5EF4-FFF2-40B4-BE49-F238E27FC236}">
                <a16:creationId xmlns:a16="http://schemas.microsoft.com/office/drawing/2014/main" id="{EFEA4084-CCDB-344F-9530-9BC68F1E103C}"/>
              </a:ext>
            </a:extLst>
          </p:cNvPr>
          <p:cNvSpPr>
            <a:spLocks noGrp="1"/>
          </p:cNvSpPr>
          <p:nvPr>
            <p:ph idx="1"/>
          </p:nvPr>
        </p:nvSpPr>
        <p:spPr>
          <a:xfrm>
            <a:off x="228600" y="996950"/>
            <a:ext cx="8610600" cy="5194300"/>
          </a:xfrm>
        </p:spPr>
        <p:txBody>
          <a:bodyPr/>
          <a:lstStyle/>
          <a:p>
            <a:r>
              <a:rPr lang="en-US" altLang="en-US">
                <a:ea typeface="ＭＳ Ｐゴシック" panose="020B0600070205080204" pitchFamily="34" charset="-128"/>
              </a:rPr>
              <a:t>This simple circuit level failure mechanism has enormous implications on upper layers of the transformation hierarchy</a:t>
            </a:r>
          </a:p>
        </p:txBody>
      </p:sp>
      <p:sp>
        <p:nvSpPr>
          <p:cNvPr id="322563" name="Slide Number Placeholder 3">
            <a:extLst>
              <a:ext uri="{FF2B5EF4-FFF2-40B4-BE49-F238E27FC236}">
                <a16:creationId xmlns:a16="http://schemas.microsoft.com/office/drawing/2014/main" id="{BE330963-EF73-884F-AF3C-398C818681B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0A91AE-CEFF-C843-9DE7-9FF006A1848B}"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
        <p:nvSpPr>
          <p:cNvPr id="5" name="Text Box 17">
            <a:extLst>
              <a:ext uri="{FF2B5EF4-FFF2-40B4-BE49-F238E27FC236}">
                <a16:creationId xmlns:a16="http://schemas.microsoft.com/office/drawing/2014/main" id="{7D056A71-063E-4D4B-80BB-22E29D548C31}"/>
              </a:ext>
            </a:extLst>
          </p:cNvPr>
          <p:cNvSpPr txBox="1">
            <a:spLocks noChangeArrowheads="1"/>
          </p:cNvSpPr>
          <p:nvPr/>
        </p:nvSpPr>
        <p:spPr bwMode="auto">
          <a:xfrm>
            <a:off x="1006475" y="4592638"/>
            <a:ext cx="2041525" cy="368300"/>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6" name="Text Box 18">
            <a:extLst>
              <a:ext uri="{FF2B5EF4-FFF2-40B4-BE49-F238E27FC236}">
                <a16:creationId xmlns:a16="http://schemas.microsoft.com/office/drawing/2014/main" id="{8AF32648-19B2-2A4D-B8E6-50D61CEF5D90}"/>
              </a:ext>
            </a:extLst>
          </p:cNvPr>
          <p:cNvSpPr txBox="1">
            <a:spLocks noChangeAspect="1" noChangeArrowheads="1"/>
          </p:cNvSpPr>
          <p:nvPr/>
        </p:nvSpPr>
        <p:spPr bwMode="auto">
          <a:xfrm>
            <a:off x="1006475" y="4221163"/>
            <a:ext cx="2041525" cy="366712"/>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ISA (Architecture)</a:t>
            </a:r>
          </a:p>
        </p:txBody>
      </p:sp>
      <p:sp>
        <p:nvSpPr>
          <p:cNvPr id="7" name="Text Box 19">
            <a:extLst>
              <a:ext uri="{FF2B5EF4-FFF2-40B4-BE49-F238E27FC236}">
                <a16:creationId xmlns:a16="http://schemas.microsoft.com/office/drawing/2014/main" id="{19A2AC01-FD72-0B4F-823F-6CCF2CB71333}"/>
              </a:ext>
            </a:extLst>
          </p:cNvPr>
          <p:cNvSpPr txBox="1">
            <a:spLocks noChangeAspect="1" noChangeArrowheads="1"/>
          </p:cNvSpPr>
          <p:nvPr/>
        </p:nvSpPr>
        <p:spPr bwMode="auto">
          <a:xfrm>
            <a:off x="1003300" y="3176588"/>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8" name="Text Box 20">
            <a:extLst>
              <a:ext uri="{FF2B5EF4-FFF2-40B4-BE49-F238E27FC236}">
                <a16:creationId xmlns:a16="http://schemas.microsoft.com/office/drawing/2014/main" id="{A2F67F7B-BE5A-B748-A22E-B6BEAC21C8AF}"/>
              </a:ext>
            </a:extLst>
          </p:cNvPr>
          <p:cNvSpPr txBox="1">
            <a:spLocks noChangeAspect="1" noChangeArrowheads="1"/>
          </p:cNvSpPr>
          <p:nvPr/>
        </p:nvSpPr>
        <p:spPr bwMode="auto">
          <a:xfrm>
            <a:off x="1003300" y="2805113"/>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9" name="Text Box 21">
            <a:extLst>
              <a:ext uri="{FF2B5EF4-FFF2-40B4-BE49-F238E27FC236}">
                <a16:creationId xmlns:a16="http://schemas.microsoft.com/office/drawing/2014/main" id="{BC21F721-EF81-5D47-957C-E1BD545B0811}"/>
              </a:ext>
            </a:extLst>
          </p:cNvPr>
          <p:cNvSpPr txBox="1">
            <a:spLocks noChangeAspect="1" noChangeArrowheads="1"/>
          </p:cNvSpPr>
          <p:nvPr/>
        </p:nvSpPr>
        <p:spPr bwMode="auto">
          <a:xfrm>
            <a:off x="1003300" y="2438400"/>
            <a:ext cx="2043113" cy="366713"/>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10" name="Text Box 22">
            <a:extLst>
              <a:ext uri="{FF2B5EF4-FFF2-40B4-BE49-F238E27FC236}">
                <a16:creationId xmlns:a16="http://schemas.microsoft.com/office/drawing/2014/main" id="{8C3A81A8-2462-6541-A99A-AC5E0099BFB6}"/>
              </a:ext>
            </a:extLst>
          </p:cNvPr>
          <p:cNvSpPr txBox="1">
            <a:spLocks noChangeAspect="1" noChangeArrowheads="1"/>
          </p:cNvSpPr>
          <p:nvPr/>
        </p:nvSpPr>
        <p:spPr bwMode="auto">
          <a:xfrm>
            <a:off x="1006475" y="49657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rPr>
              <a:t>Logic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endParaRPr>
          </a:p>
        </p:txBody>
      </p:sp>
      <p:sp>
        <p:nvSpPr>
          <p:cNvPr id="11" name="Text Box 23">
            <a:extLst>
              <a:ext uri="{FF2B5EF4-FFF2-40B4-BE49-F238E27FC236}">
                <a16:creationId xmlns:a16="http://schemas.microsoft.com/office/drawing/2014/main" id="{EB4B1B7D-41BA-4A49-80A2-3FA2102E8245}"/>
              </a:ext>
            </a:extLst>
          </p:cNvPr>
          <p:cNvSpPr txBox="1">
            <a:spLocks noChangeAspect="1" noChangeArrowheads="1"/>
          </p:cNvSpPr>
          <p:nvPr/>
        </p:nvSpPr>
        <p:spPr bwMode="auto">
          <a:xfrm>
            <a:off x="1006475" y="5337175"/>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12" name="Text Box 24">
            <a:extLst>
              <a:ext uri="{FF2B5EF4-FFF2-40B4-BE49-F238E27FC236}">
                <a16:creationId xmlns:a16="http://schemas.microsoft.com/office/drawing/2014/main" id="{1C7AFB91-738A-054D-AF80-620F14339858}"/>
              </a:ext>
            </a:extLst>
          </p:cNvPr>
          <p:cNvSpPr txBox="1">
            <a:spLocks noChangeAspect="1" noChangeArrowheads="1"/>
          </p:cNvSpPr>
          <p:nvPr/>
        </p:nvSpPr>
        <p:spPr bwMode="auto">
          <a:xfrm>
            <a:off x="1006475" y="3551238"/>
            <a:ext cx="2041525" cy="6699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Runtime System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(VM, OS, MM)</a:t>
            </a:r>
          </a:p>
        </p:txBody>
      </p:sp>
      <p:sp>
        <p:nvSpPr>
          <p:cNvPr id="13" name="Text Box 23">
            <a:extLst>
              <a:ext uri="{FF2B5EF4-FFF2-40B4-BE49-F238E27FC236}">
                <a16:creationId xmlns:a16="http://schemas.microsoft.com/office/drawing/2014/main" id="{36AF30F7-3E87-354F-A033-C04C3857AF7A}"/>
              </a:ext>
            </a:extLst>
          </p:cNvPr>
          <p:cNvSpPr txBox="1">
            <a:spLocks noChangeAspect="1" noChangeArrowheads="1"/>
          </p:cNvSpPr>
          <p:nvPr/>
        </p:nvSpPr>
        <p:spPr bwMode="auto">
          <a:xfrm>
            <a:off x="1008063" y="5692775"/>
            <a:ext cx="2043112" cy="366713"/>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15" name="Text Box 17">
            <a:extLst>
              <a:ext uri="{FF2B5EF4-FFF2-40B4-BE49-F238E27FC236}">
                <a16:creationId xmlns:a16="http://schemas.microsoft.com/office/drawing/2014/main" id="{1711ABF1-1D11-3742-A555-DCA10CC6A196}"/>
              </a:ext>
            </a:extLst>
          </p:cNvPr>
          <p:cNvSpPr txBox="1">
            <a:spLocks noChangeArrowheads="1"/>
          </p:cNvSpPr>
          <p:nvPr/>
        </p:nvSpPr>
        <p:spPr bwMode="auto">
          <a:xfrm>
            <a:off x="5159375" y="4713288"/>
            <a:ext cx="2041525" cy="366712"/>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16" name="Text Box 18">
            <a:extLst>
              <a:ext uri="{FF2B5EF4-FFF2-40B4-BE49-F238E27FC236}">
                <a16:creationId xmlns:a16="http://schemas.microsoft.com/office/drawing/2014/main" id="{A9D59211-3F64-6C46-9627-EBC41D779FE3}"/>
              </a:ext>
            </a:extLst>
          </p:cNvPr>
          <p:cNvSpPr txBox="1">
            <a:spLocks noChangeAspect="1" noChangeArrowheads="1"/>
          </p:cNvSpPr>
          <p:nvPr/>
        </p:nvSpPr>
        <p:spPr bwMode="auto">
          <a:xfrm>
            <a:off x="5159375" y="4340225"/>
            <a:ext cx="2041525" cy="368300"/>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ISA</a:t>
            </a:r>
          </a:p>
        </p:txBody>
      </p:sp>
      <p:sp>
        <p:nvSpPr>
          <p:cNvPr id="17" name="Text Box 19">
            <a:extLst>
              <a:ext uri="{FF2B5EF4-FFF2-40B4-BE49-F238E27FC236}">
                <a16:creationId xmlns:a16="http://schemas.microsoft.com/office/drawing/2014/main" id="{9663B4F8-5DD5-364A-8D21-FD0EBFF1AC26}"/>
              </a:ext>
            </a:extLst>
          </p:cNvPr>
          <p:cNvSpPr txBox="1">
            <a:spLocks noChangeAspect="1" noChangeArrowheads="1"/>
          </p:cNvSpPr>
          <p:nvPr/>
        </p:nvSpPr>
        <p:spPr bwMode="auto">
          <a:xfrm>
            <a:off x="4419600" y="2755900"/>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18" name="Text Box 20">
            <a:extLst>
              <a:ext uri="{FF2B5EF4-FFF2-40B4-BE49-F238E27FC236}">
                <a16:creationId xmlns:a16="http://schemas.microsoft.com/office/drawing/2014/main" id="{2D21C675-3F3A-6349-B5E2-3B2DC0C80F6B}"/>
              </a:ext>
            </a:extLst>
          </p:cNvPr>
          <p:cNvSpPr txBox="1">
            <a:spLocks noChangeAspect="1" noChangeArrowheads="1"/>
          </p:cNvSpPr>
          <p:nvPr/>
        </p:nvSpPr>
        <p:spPr bwMode="auto">
          <a:xfrm>
            <a:off x="4419600" y="2384425"/>
            <a:ext cx="2043113" cy="366713"/>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19" name="Text Box 21">
            <a:extLst>
              <a:ext uri="{FF2B5EF4-FFF2-40B4-BE49-F238E27FC236}">
                <a16:creationId xmlns:a16="http://schemas.microsoft.com/office/drawing/2014/main" id="{14FBEED5-A7A3-6D4C-9EB2-57507612B0FE}"/>
              </a:ext>
            </a:extLst>
          </p:cNvPr>
          <p:cNvSpPr txBox="1">
            <a:spLocks noChangeAspect="1" noChangeArrowheads="1"/>
          </p:cNvSpPr>
          <p:nvPr/>
        </p:nvSpPr>
        <p:spPr bwMode="auto">
          <a:xfrm>
            <a:off x="4419600" y="2016125"/>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20" name="Text Box 24">
            <a:extLst>
              <a:ext uri="{FF2B5EF4-FFF2-40B4-BE49-F238E27FC236}">
                <a16:creationId xmlns:a16="http://schemas.microsoft.com/office/drawing/2014/main" id="{75B0DBB4-B97C-8747-A31B-D4188E167469}"/>
              </a:ext>
            </a:extLst>
          </p:cNvPr>
          <p:cNvSpPr txBox="1">
            <a:spLocks noChangeAspect="1" noChangeArrowheads="1"/>
          </p:cNvSpPr>
          <p:nvPr/>
        </p:nvSpPr>
        <p:spPr bwMode="auto">
          <a:xfrm>
            <a:off x="5159375" y="3670300"/>
            <a:ext cx="2041525" cy="6699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Runtime System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(VM, OS, MM)</a:t>
            </a:r>
          </a:p>
        </p:txBody>
      </p:sp>
      <p:sp>
        <p:nvSpPr>
          <p:cNvPr id="21" name="Text Box 25">
            <a:extLst>
              <a:ext uri="{FF2B5EF4-FFF2-40B4-BE49-F238E27FC236}">
                <a16:creationId xmlns:a16="http://schemas.microsoft.com/office/drawing/2014/main" id="{8C900FFE-92DA-2248-997D-6F0B1DA1022C}"/>
              </a:ext>
            </a:extLst>
          </p:cNvPr>
          <p:cNvSpPr txBox="1">
            <a:spLocks noChangeAspect="1" noChangeArrowheads="1"/>
          </p:cNvSpPr>
          <p:nvPr/>
        </p:nvSpPr>
        <p:spPr bwMode="auto">
          <a:xfrm>
            <a:off x="8001000" y="2744788"/>
            <a:ext cx="727075" cy="338137"/>
          </a:xfrm>
          <a:prstGeom prst="rect">
            <a:avLst/>
          </a:prstGeom>
          <a:solidFill>
            <a:srgbClr val="FF00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User</a:t>
            </a:r>
          </a:p>
        </p:txBody>
      </p:sp>
      <p:sp>
        <p:nvSpPr>
          <p:cNvPr id="22" name="Line 26">
            <a:extLst>
              <a:ext uri="{FF2B5EF4-FFF2-40B4-BE49-F238E27FC236}">
                <a16:creationId xmlns:a16="http://schemas.microsoft.com/office/drawing/2014/main" id="{EBEAD8D3-8045-E24E-BF13-FB4606EEBAA8}"/>
              </a:ext>
            </a:extLst>
          </p:cNvPr>
          <p:cNvSpPr>
            <a:spLocks noChangeShapeType="1"/>
          </p:cNvSpPr>
          <p:nvPr/>
        </p:nvSpPr>
        <p:spPr bwMode="auto">
          <a:xfrm>
            <a:off x="5387975" y="3124200"/>
            <a:ext cx="361950" cy="5619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 name="Line 27">
            <a:extLst>
              <a:ext uri="{FF2B5EF4-FFF2-40B4-BE49-F238E27FC236}">
                <a16:creationId xmlns:a16="http://schemas.microsoft.com/office/drawing/2014/main" id="{4388A095-6340-2448-A182-EFC9D8C41E62}"/>
              </a:ext>
            </a:extLst>
          </p:cNvPr>
          <p:cNvSpPr>
            <a:spLocks noChangeShapeType="1"/>
          </p:cNvSpPr>
          <p:nvPr/>
        </p:nvSpPr>
        <p:spPr bwMode="auto">
          <a:xfrm flipH="1" flipV="1">
            <a:off x="6475413" y="2922588"/>
            <a:ext cx="1525587" cy="79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 name="Line 28">
            <a:extLst>
              <a:ext uri="{FF2B5EF4-FFF2-40B4-BE49-F238E27FC236}">
                <a16:creationId xmlns:a16="http://schemas.microsoft.com/office/drawing/2014/main" id="{47E84CDF-1EB9-4246-B37E-A36B5426EC46}"/>
              </a:ext>
            </a:extLst>
          </p:cNvPr>
          <p:cNvSpPr>
            <a:spLocks noChangeShapeType="1"/>
          </p:cNvSpPr>
          <p:nvPr/>
        </p:nvSpPr>
        <p:spPr bwMode="auto">
          <a:xfrm flipH="1">
            <a:off x="6716713" y="3082925"/>
            <a:ext cx="1284287" cy="603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cxnSp>
        <p:nvCxnSpPr>
          <p:cNvPr id="25" name="Straight Arrow Connector 25">
            <a:extLst>
              <a:ext uri="{FF2B5EF4-FFF2-40B4-BE49-F238E27FC236}">
                <a16:creationId xmlns:a16="http://schemas.microsoft.com/office/drawing/2014/main" id="{684822DE-E380-E142-9041-0CC9E629972E}"/>
              </a:ext>
            </a:extLst>
          </p:cNvPr>
          <p:cNvCxnSpPr>
            <a:cxnSpLocks noChangeShapeType="1"/>
          </p:cNvCxnSpPr>
          <p:nvPr/>
        </p:nvCxnSpPr>
        <p:spPr bwMode="auto">
          <a:xfrm flipH="1" flipV="1">
            <a:off x="6461125" y="2200275"/>
            <a:ext cx="1539875" cy="5778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6" name="Text Box 22">
            <a:extLst>
              <a:ext uri="{FF2B5EF4-FFF2-40B4-BE49-F238E27FC236}">
                <a16:creationId xmlns:a16="http://schemas.microsoft.com/office/drawing/2014/main" id="{62744FD7-C2EE-D94D-9D2A-4BF3BD1AC4B5}"/>
              </a:ext>
            </a:extLst>
          </p:cNvPr>
          <p:cNvSpPr txBox="1">
            <a:spLocks noChangeAspect="1" noChangeArrowheads="1"/>
          </p:cNvSpPr>
          <p:nvPr/>
        </p:nvSpPr>
        <p:spPr bwMode="auto">
          <a:xfrm>
            <a:off x="5159375" y="5078413"/>
            <a:ext cx="2039938" cy="373062"/>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rPr>
              <a:t>Logic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endParaRPr>
          </a:p>
        </p:txBody>
      </p:sp>
      <p:sp>
        <p:nvSpPr>
          <p:cNvPr id="27" name="Text Box 23">
            <a:extLst>
              <a:ext uri="{FF2B5EF4-FFF2-40B4-BE49-F238E27FC236}">
                <a16:creationId xmlns:a16="http://schemas.microsoft.com/office/drawing/2014/main" id="{AAA3C846-1A14-D741-8BE0-C9AB239F3A2E}"/>
              </a:ext>
            </a:extLst>
          </p:cNvPr>
          <p:cNvSpPr txBox="1">
            <a:spLocks noChangeAspect="1" noChangeArrowheads="1"/>
          </p:cNvSpPr>
          <p:nvPr/>
        </p:nvSpPr>
        <p:spPr bwMode="auto">
          <a:xfrm>
            <a:off x="5159375" y="5449888"/>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28" name="Text Box 23">
            <a:extLst>
              <a:ext uri="{FF2B5EF4-FFF2-40B4-BE49-F238E27FC236}">
                <a16:creationId xmlns:a16="http://schemas.microsoft.com/office/drawing/2014/main" id="{293C389C-06DD-B849-8B14-F268A9D4CB02}"/>
              </a:ext>
            </a:extLst>
          </p:cNvPr>
          <p:cNvSpPr txBox="1">
            <a:spLocks noChangeAspect="1" noChangeArrowheads="1"/>
          </p:cNvSpPr>
          <p:nvPr/>
        </p:nvSpPr>
        <p:spPr bwMode="auto">
          <a:xfrm>
            <a:off x="5160963" y="5805488"/>
            <a:ext cx="2043112" cy="366712"/>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30" name="Line 28">
            <a:extLst>
              <a:ext uri="{FF2B5EF4-FFF2-40B4-BE49-F238E27FC236}">
                <a16:creationId xmlns:a16="http://schemas.microsoft.com/office/drawing/2014/main" id="{AE0E559A-2CA7-584C-8D97-5485C7570E78}"/>
              </a:ext>
            </a:extLst>
          </p:cNvPr>
          <p:cNvSpPr>
            <a:spLocks noChangeShapeType="1"/>
          </p:cNvSpPr>
          <p:nvPr/>
        </p:nvSpPr>
        <p:spPr bwMode="auto">
          <a:xfrm flipH="1">
            <a:off x="7239000" y="3082925"/>
            <a:ext cx="1208088"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 name="Line 28">
            <a:extLst>
              <a:ext uri="{FF2B5EF4-FFF2-40B4-BE49-F238E27FC236}">
                <a16:creationId xmlns:a16="http://schemas.microsoft.com/office/drawing/2014/main" id="{41829141-4FB3-0847-AD26-BC7FB64EB7DA}"/>
              </a:ext>
            </a:extLst>
          </p:cNvPr>
          <p:cNvSpPr>
            <a:spLocks noChangeShapeType="1"/>
          </p:cNvSpPr>
          <p:nvPr/>
        </p:nvSpPr>
        <p:spPr bwMode="auto">
          <a:xfrm flipH="1">
            <a:off x="7239000" y="3082925"/>
            <a:ext cx="1219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 name="Line 27">
            <a:extLst>
              <a:ext uri="{FF2B5EF4-FFF2-40B4-BE49-F238E27FC236}">
                <a16:creationId xmlns:a16="http://schemas.microsoft.com/office/drawing/2014/main" id="{830D0188-DB81-EE4D-A7DC-6221858E4EEC}"/>
              </a:ext>
            </a:extLst>
          </p:cNvPr>
          <p:cNvSpPr>
            <a:spLocks noChangeShapeType="1"/>
          </p:cNvSpPr>
          <p:nvPr/>
        </p:nvSpPr>
        <p:spPr bwMode="auto">
          <a:xfrm flipH="1" flipV="1">
            <a:off x="6477000" y="2625725"/>
            <a:ext cx="15240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742863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P spid="26" grpId="0" animBg="1"/>
      <p:bldP spid="27" grpId="0" animBg="1"/>
      <p:bldP spid="2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24292096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2" name="CPU"/>
          <p:cNvSpPr/>
          <p:nvPr/>
        </p:nvSpPr>
        <p:spPr>
          <a:xfrm>
            <a:off x="419100" y="3352800"/>
            <a:ext cx="4152900" cy="3048001"/>
          </a:xfrm>
          <a:prstGeom prst="rect">
            <a:avLst/>
          </a:prstGeom>
          <a:no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cache hits</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Flush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from cache</a:t>
            </a: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endParaRP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row hits</a:t>
            </a: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to </a:t>
            </a:r>
            <a:r>
              <a:rPr kumimoji="0" lang="en-US" sz="32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Read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in another row</a:t>
            </a:r>
          </a:p>
        </p:txBody>
      </p:sp>
    </p:spTree>
    <p:extLst>
      <p:ext uri="{BB962C8B-B14F-4D97-AF65-F5344CB8AC3E}">
        <p14:creationId xmlns:p14="http://schemas.microsoft.com/office/powerpoint/2010/main" val="236468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41464235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20520660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Error"/>
          <p:cNvSpPr/>
          <p:nvPr/>
        </p:nvSpPr>
        <p:spPr>
          <a:xfrm>
            <a:off x="6981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Error"/>
          <p:cNvSpPr/>
          <p:nvPr/>
        </p:nvSpPr>
        <p:spPr>
          <a:xfrm>
            <a:off x="6600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Error"/>
          <p:cNvSpPr/>
          <p:nvPr/>
        </p:nvSpPr>
        <p:spPr>
          <a:xfrm>
            <a:off x="7362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Error"/>
          <p:cNvSpPr/>
          <p:nvPr/>
        </p:nvSpPr>
        <p:spPr>
          <a:xfrm>
            <a:off x="7743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Error"/>
          <p:cNvSpPr/>
          <p:nvPr/>
        </p:nvSpPr>
        <p:spPr>
          <a:xfrm>
            <a:off x="7743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Error"/>
          <p:cNvSpPr/>
          <p:nvPr/>
        </p:nvSpPr>
        <p:spPr>
          <a:xfrm>
            <a:off x="7362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Error"/>
          <p:cNvSpPr/>
          <p:nvPr/>
        </p:nvSpPr>
        <p:spPr>
          <a:xfrm>
            <a:off x="6981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Error"/>
          <p:cNvSpPr/>
          <p:nvPr/>
        </p:nvSpPr>
        <p:spPr>
          <a:xfrm>
            <a:off x="6981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Error"/>
          <p:cNvSpPr/>
          <p:nvPr/>
        </p:nvSpPr>
        <p:spPr>
          <a:xfrm>
            <a:off x="6219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Error"/>
          <p:cNvSpPr/>
          <p:nvPr/>
        </p:nvSpPr>
        <p:spPr>
          <a:xfrm>
            <a:off x="6219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Error"/>
          <p:cNvSpPr/>
          <p:nvPr/>
        </p:nvSpPr>
        <p:spPr>
          <a:xfrm>
            <a:off x="6219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Error"/>
          <p:cNvSpPr/>
          <p:nvPr/>
        </p:nvSpPr>
        <p:spPr>
          <a:xfrm>
            <a:off x="7362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Tree>
    <p:extLst>
      <p:ext uri="{BB962C8B-B14F-4D97-AF65-F5344CB8AC3E}">
        <p14:creationId xmlns:p14="http://schemas.microsoft.com/office/powerpoint/2010/main" val="42096198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sz="2400" i="1" dirty="0">
              <a:solidFill>
                <a:srgbClr val="FF0000"/>
              </a:solidFill>
            </a:endParaRPr>
          </a:p>
          <a:p>
            <a:endParaRPr lang="en-US" sz="3200" b="1" i="1" dirty="0">
              <a:solidFill>
                <a:srgbClr val="FF0000"/>
              </a:solidFill>
            </a:endParaRPr>
          </a:p>
          <a:p>
            <a:pPr marL="0" indent="0" algn="ctr">
              <a:buNone/>
            </a:pPr>
            <a:r>
              <a:rPr lang="en-US" sz="3200" b="1" dirty="0">
                <a:solidFill>
                  <a:srgbClr val="FF0000"/>
                </a:solidFill>
              </a:rPr>
              <a:t>A real reliability &amp; security issue </a:t>
            </a:r>
          </a:p>
        </p:txBody>
      </p:sp>
      <p:graphicFrame>
        <p:nvGraphicFramePr>
          <p:cNvPr id="4" name="Content Placeholder 4"/>
          <p:cNvGraphicFramePr>
            <a:graphicFrameLocks/>
          </p:cNvGraphicFramePr>
          <p:nvPr>
            <p:extLst/>
          </p:nvPr>
        </p:nvGraphicFramePr>
        <p:xfrm>
          <a:off x="761999" y="1143000"/>
          <a:ext cx="7620002" cy="3200400"/>
        </p:xfrm>
        <a:graphic>
          <a:graphicData uri="http://schemas.openxmlformats.org/drawingml/2006/table">
            <a:tbl>
              <a:tblPr>
                <a:tableStyleId>{9D7B26C5-4107-4FEC-AEDC-1716B250A1EF}</a:tableStyleId>
              </a:tblPr>
              <a:tblGrid>
                <a:gridCol w="3736732">
                  <a:extLst>
                    <a:ext uri="{9D8B030D-6E8A-4147-A177-3AD203B41FA5}">
                      <a16:colId xmlns:a16="http://schemas.microsoft.com/office/drawing/2014/main" val="20000"/>
                    </a:ext>
                  </a:extLst>
                </a:gridCol>
                <a:gridCol w="1597269">
                  <a:extLst>
                    <a:ext uri="{9D8B030D-6E8A-4147-A177-3AD203B41FA5}">
                      <a16:colId xmlns:a16="http://schemas.microsoft.com/office/drawing/2014/main" val="20001"/>
                    </a:ext>
                  </a:extLst>
                </a:gridCol>
                <a:gridCol w="2286001">
                  <a:extLst>
                    <a:ext uri="{9D8B030D-6E8A-4147-A177-3AD203B41FA5}">
                      <a16:colId xmlns:a16="http://schemas.microsoft.com/office/drawing/2014/main" val="20002"/>
                    </a:ext>
                  </a:extLst>
                </a:gridCol>
              </a:tblGrid>
              <a:tr h="640080">
                <a:tc>
                  <a:txBody>
                    <a:bodyPr/>
                    <a:lstStyle/>
                    <a:p>
                      <a:pPr algn="ctr"/>
                      <a:r>
                        <a:rPr lang="en-US" sz="3200" b="1" dirty="0">
                          <a:solidFill>
                            <a:schemeClr val="bg1"/>
                          </a:solidFill>
                          <a:latin typeface="+mj-lt"/>
                        </a:rPr>
                        <a:t>CPU Architecture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a:solidFill>
                            <a:schemeClr val="bg1"/>
                          </a:solidFill>
                          <a:latin typeface="+mj-lt"/>
                        </a:rPr>
                        <a:t>Access-Rate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0000"/>
                  </a:ext>
                </a:extLst>
              </a:tr>
              <a:tr h="640080">
                <a:tc>
                  <a:txBody>
                    <a:bodyPr/>
                    <a:lstStyle/>
                    <a:p>
                      <a:r>
                        <a:rPr lang="en-US" sz="2800" b="0">
                          <a:solidFill>
                            <a:schemeClr val="tx1"/>
                          </a:solidFill>
                          <a:latin typeface="+mj-lt"/>
                        </a:rPr>
                        <a:t>Intel Haswell (2013)</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12.3M/sec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r>
                        <a:rPr lang="en-US" sz="2800" b="0">
                          <a:solidFill>
                            <a:schemeClr val="tx1"/>
                          </a:solidFill>
                          <a:latin typeface="+mj-lt"/>
                        </a:rPr>
                        <a:t>Intel Ivy</a:t>
                      </a:r>
                      <a:r>
                        <a:rPr lang="en-US" sz="2800" b="0" baseline="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11.7M/sec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r>
                        <a:rPr lang="en-US" sz="2800" b="0">
                          <a:solidFill>
                            <a:schemeClr val="tx1"/>
                          </a:solidFill>
                          <a:latin typeface="+mj-lt"/>
                        </a:rPr>
                        <a:t>Intel Sandy Bridge (2011)</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11.6M/sec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r>
                        <a:rPr lang="en-US" sz="2800" b="0">
                          <a:solidFill>
                            <a:schemeClr val="tx1"/>
                          </a:solidFill>
                          <a:latin typeface="+mj-lt"/>
                        </a:rPr>
                        <a:t>AMD</a:t>
                      </a:r>
                      <a:r>
                        <a:rPr lang="en-US" sz="2800" b="0" baseline="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Cambria" panose="02040503050406030204" pitchFamily="18" charset="0"/>
                        </a:rPr>
                        <a:t>6.1M/sec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Rectangle 6"/>
          <p:cNvSpPr/>
          <p:nvPr/>
        </p:nvSpPr>
        <p:spPr>
          <a:xfrm>
            <a:off x="107504" y="6239053"/>
            <a:ext cx="824227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Kim+, “</a:t>
            </a:r>
            <a:r>
              <a:rPr kumimoji="0" lang="en-US" sz="1800" b="0" i="0" u="none" strike="noStrike" kern="1200" cap="none" spc="0" normalizeH="0" baseline="0" noProof="0" dirty="0">
                <a:ln>
                  <a:noFill/>
                </a:ln>
                <a:solidFill>
                  <a:srgbClr val="0000FF"/>
                </a:solidFill>
                <a:effectLst/>
                <a:uLnTx/>
                <a:uFillTx/>
                <a:latin typeface="Calibri"/>
                <a:ea typeface="+mn-ea"/>
                <a:cs typeface="+mn-cs"/>
              </a:rPr>
              <a:t>Flipping Bits in Memory Without Accessing Them: An Experimental Study of DRAM Disturbance Errors</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Observed Errors in Real Systems</a:t>
            </a:r>
          </a:p>
        </p:txBody>
      </p:sp>
    </p:spTree>
    <p:extLst>
      <p:ext uri="{BB962C8B-B14F-4D97-AF65-F5344CB8AC3E}">
        <p14:creationId xmlns:p14="http://schemas.microsoft.com/office/powerpoint/2010/main" val="265893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5"/>
              </a:rPr>
              <a:t>Exploiting the DRAM rowhammer bug to gain kernel privileges </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800" b="0" i="0" u="none" strike="noStrike" kern="1200" cap="none" spc="0" normalizeH="0" baseline="0" noProof="0" dirty="0">
                <a:ln>
                  <a:noFill/>
                </a:ln>
                <a:solidFill>
                  <a:srgbClr val="0000FF"/>
                </a:solidFill>
                <a:effectLst/>
                <a:uLnTx/>
                <a:uFillTx/>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6"/>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rPr>
              <a:t> (Kim et al., ISCA 2014)</a:t>
            </a:r>
          </a:p>
        </p:txBody>
      </p:sp>
    </p:spTree>
    <p:extLst>
      <p:ext uri="{BB962C8B-B14F-4D97-AF65-F5344CB8AC3E}">
        <p14:creationId xmlns:p14="http://schemas.microsoft.com/office/powerpoint/2010/main" val="349508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RowHammer</a:t>
            </a:r>
            <a:r>
              <a:rPr lang="en-US" dirty="0"/>
              <a:t> Security Attack Example</a:t>
            </a:r>
          </a:p>
        </p:txBody>
      </p:sp>
      <p:sp>
        <p:nvSpPr>
          <p:cNvPr id="3" name="Content Placeholder 2"/>
          <p:cNvSpPr>
            <a:spLocks noGrp="1"/>
          </p:cNvSpPr>
          <p:nvPr>
            <p:ph idx="1"/>
          </p:nvPr>
        </p:nvSpPr>
        <p:spPr>
          <a:xfrm>
            <a:off x="228600" y="908720"/>
            <a:ext cx="8915400" cy="5193723"/>
          </a:xfrm>
        </p:spPr>
        <p:txBody>
          <a:bodyPr/>
          <a:lstStyle/>
          <a:p>
            <a:r>
              <a:rPr lang="en-US" sz="2000" dirty="0">
                <a:solidFill>
                  <a:srgbClr val="FF0000"/>
                </a:solidFill>
              </a:rPr>
              <a:t>“</a:t>
            </a:r>
            <a:r>
              <a:rPr lang="en-US" sz="2000" dirty="0" err="1">
                <a:solidFill>
                  <a:srgbClr val="FF0000"/>
                </a:solidFill>
              </a:rPr>
              <a:t>Rowhammer</a:t>
            </a:r>
            <a:r>
              <a:rPr lang="en-US" sz="2000" dirty="0">
                <a:solidFill>
                  <a:srgbClr val="FF0000"/>
                </a:solidFill>
              </a:rPr>
              <a:t>” is a problem with some recent DRAM devices in which repeatedly accessing a row of memory can cause bit flips in adjacent rows </a:t>
            </a:r>
            <a:r>
              <a:rPr lang="en-US" sz="2000" dirty="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a:p>
          <a:p>
            <a:r>
              <a:rPr lang="en-US" sz="2000" dirty="0"/>
              <a:t>We tested a selection of laptops and found that a subset of them exhibited the problem. </a:t>
            </a:r>
          </a:p>
          <a:p>
            <a:r>
              <a:rPr lang="en-US" sz="2000" dirty="0"/>
              <a:t>We built two working privilege escalation exploits that use this effect. </a:t>
            </a:r>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600" dirty="0">
                <a:solidFill>
                  <a:srgbClr val="0000FF"/>
                </a:solidFill>
              </a:rPr>
              <a:t>(</a:t>
            </a:r>
            <a:r>
              <a:rPr lang="en-US" sz="1600" dirty="0" err="1">
                <a:solidFill>
                  <a:srgbClr val="0000FF"/>
                </a:solidFill>
              </a:rPr>
              <a:t>Seaborn</a:t>
            </a:r>
            <a:r>
              <a:rPr lang="en-US" sz="1600" dirty="0">
                <a:solidFill>
                  <a:srgbClr val="0000FF"/>
                </a:solidFill>
              </a:rPr>
              <a:t>+, 2015)</a:t>
            </a:r>
          </a:p>
          <a:p>
            <a:pPr lvl="1"/>
            <a:endParaRPr lang="en-US" sz="1400" dirty="0"/>
          </a:p>
          <a:p>
            <a:r>
              <a:rPr lang="en-US" sz="2000" dirty="0"/>
              <a:t>One exploit uses </a:t>
            </a:r>
            <a:r>
              <a:rPr lang="en-US" sz="2000" dirty="0" err="1"/>
              <a:t>rowhammer</a:t>
            </a:r>
            <a:r>
              <a:rPr lang="en-US" sz="2000" dirty="0"/>
              <a:t>-induced bit flips to gain kernel privileges on x86-64 Linux when run as an unprivileged </a:t>
            </a:r>
            <a:r>
              <a:rPr lang="en-US" sz="2000" dirty="0" err="1"/>
              <a:t>userland</a:t>
            </a:r>
            <a:r>
              <a:rPr lang="en-US" sz="2000" dirty="0"/>
              <a:t> process. </a:t>
            </a:r>
          </a:p>
          <a:p>
            <a:r>
              <a:rPr lang="en-US" sz="2000" dirty="0">
                <a:solidFill>
                  <a:srgbClr val="FF0000"/>
                </a:solidFill>
              </a:rPr>
              <a:t>When 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p>
          <a:p>
            <a:r>
              <a:rPr lang="en-US" sz="2000" dirty="0">
                <a:solidFill>
                  <a:srgbClr val="0000FF"/>
                </a:solidFill>
              </a:rPr>
              <a:t>It 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p:cNvSpPr/>
          <p:nvPr/>
        </p:nvSpPr>
        <p:spPr>
          <a:xfrm>
            <a:off x="107504" y="6545534"/>
            <a:ext cx="8496944"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3"/>
              </a:rPr>
              <a:t>Exploiting the DRAM rowhammer bug to gain kernel privileges </a:t>
            </a:r>
            <a:r>
              <a:rPr kumimoji="0" lang="en-US" sz="1600" b="0" i="0" u="none" strike="noStrike" kern="1200" cap="none" spc="0" normalizeH="0" baseline="0" noProof="0" dirty="0">
                <a:ln>
                  <a:noFill/>
                </a:ln>
                <a:solidFill>
                  <a:srgbClr val="0000FF"/>
                </a:solidFill>
                <a:effectLst/>
                <a:uLnTx/>
                <a:uFillTx/>
                <a:latin typeface="Tahoma"/>
                <a:ea typeface="+mn-ea"/>
                <a:cs typeface="+mn-cs"/>
              </a:rPr>
              <a:t>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600" b="0" i="0" u="none" strike="noStrike" kern="1200" cap="none" spc="0" normalizeH="0" baseline="0" noProof="0" dirty="0">
                <a:ln>
                  <a:noFill/>
                </a:ln>
                <a:solidFill>
                  <a:srgbClr val="0000FF"/>
                </a:solidFill>
                <a:effectLst/>
                <a:uLnTx/>
                <a:uFillTx/>
                <a:latin typeface="Tahoma"/>
                <a:ea typeface="+mn-ea"/>
                <a:cs typeface="+mn-cs"/>
              </a:rPr>
              <a:t> &amp;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Dullien</a:t>
            </a:r>
            <a:r>
              <a:rPr kumimoji="0" lang="en-US" sz="1600" b="0" i="0" u="none" strike="noStrike" kern="1200" cap="none" spc="0" normalizeH="0" baseline="0" noProof="0" dirty="0">
                <a:ln>
                  <a:noFill/>
                </a:ln>
                <a:solidFill>
                  <a:srgbClr val="0000FF"/>
                </a:solidFill>
                <a:effectLst/>
                <a:uLnTx/>
                <a:uFillTx/>
                <a:latin typeface="Tahoma"/>
                <a:ea typeface="+mn-ea"/>
                <a:cs typeface="+mn-cs"/>
              </a:rPr>
              <a:t>,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4488216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spTree>
    <p:extLst>
      <p:ext uri="{BB962C8B-B14F-4D97-AF65-F5344CB8AC3E}">
        <p14:creationId xmlns:p14="http://schemas.microsoft.com/office/powerpoint/2010/main" val="4933795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http://</a:t>
            </a:r>
            <a:r>
              <a:rPr kumimoji="0" lang="en-US" sz="800" b="0" i="0" u="none" strike="noStrike" kern="1200" cap="none" spc="0" normalizeH="0" baseline="0" noProof="0" dirty="0" err="1">
                <a:ln>
                  <a:noFill/>
                </a:ln>
                <a:solidFill>
                  <a:srgbClr val="000000"/>
                </a:solidFill>
                <a:effectLst/>
                <a:uLnTx/>
                <a:uFillTx/>
                <a:latin typeface="Tahoma"/>
                <a:ea typeface="+mn-ea"/>
                <a:cs typeface="+mn-cs"/>
              </a:rPr>
              <a:t>www.wsdot.wa.gov</a:t>
            </a:r>
            <a:r>
              <a:rPr kumimoji="0" lang="en-US" sz="800" b="0" i="0" u="none" strike="noStrike" kern="1200" cap="none" spc="0" normalizeH="0" baseline="0" noProof="0" dirty="0">
                <a:ln>
                  <a:noFill/>
                </a:ln>
                <a:solidFill>
                  <a:srgbClr val="000000"/>
                </a:solidFill>
                <a:effectLst/>
                <a:uLnTx/>
                <a:uFillTx/>
                <a:latin typeface="Tahoma"/>
                <a:ea typeface="+mn-ea"/>
                <a:cs typeface="+mn-cs"/>
              </a:rPr>
              <a:t>/</a:t>
            </a:r>
            <a:r>
              <a:rPr kumimoji="0" lang="en-US" sz="800" b="0" i="0" u="none" strike="noStrike" kern="1200" cap="none" spc="0" normalizeH="0" baseline="0" noProof="0" dirty="0" err="1">
                <a:ln>
                  <a:noFill/>
                </a:ln>
                <a:solidFill>
                  <a:srgbClr val="000000"/>
                </a:solidFill>
                <a:effectLst/>
                <a:uLnTx/>
                <a:uFillTx/>
                <a:latin typeface="Tahoma"/>
                <a:ea typeface="+mn-ea"/>
                <a:cs typeface="+mn-cs"/>
              </a:rPr>
              <a:t>tnbhistory</a:t>
            </a:r>
            <a:r>
              <a:rPr kumimoji="0" lang="en-US" sz="800" b="0" i="0" u="none" strike="noStrike" kern="1200" cap="none" spc="0" normalizeH="0" baseline="0" noProof="0" dirty="0">
                <a:ln>
                  <a:noFill/>
                </a:ln>
                <a:solidFill>
                  <a:srgbClr val="000000"/>
                </a:solidFill>
                <a:effectLst/>
                <a:uLnTx/>
                <a:uFillTx/>
                <a:latin typeface="Tahoma"/>
                <a:ea typeface="+mn-ea"/>
                <a:cs typeface="+mn-cs"/>
              </a:rPr>
              <a:t>/connections/connections3.htm</a:t>
            </a:r>
          </a:p>
        </p:txBody>
      </p:sp>
    </p:spTree>
    <p:extLst>
      <p:ext uri="{BB962C8B-B14F-4D97-AF65-F5344CB8AC3E}">
        <p14:creationId xmlns:p14="http://schemas.microsoft.com/office/powerpoint/2010/main" val="131017895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197075513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a:t>
            </a:r>
          </a:p>
        </p:txBody>
      </p:sp>
      <p:sp>
        <p:nvSpPr>
          <p:cNvPr id="3" name="Content Placeholder 2"/>
          <p:cNvSpPr>
            <a:spLocks noGrp="1"/>
          </p:cNvSpPr>
          <p:nvPr>
            <p:ph idx="1"/>
          </p:nvPr>
        </p:nvSpPr>
        <p:spPr>
          <a:xfrm>
            <a:off x="107504" y="980728"/>
            <a:ext cx="9036496" cy="5051425"/>
          </a:xfrm>
        </p:spPr>
        <p:txBody>
          <a:bodyPr/>
          <a:lstStyle/>
          <a:p>
            <a:pPr>
              <a:buFont typeface="Wingdings" pitchFamily="2" charset="2"/>
              <a:buChar char="n"/>
              <a:defRPr/>
            </a:pPr>
            <a:r>
              <a:rPr lang="en-US" sz="2000" dirty="0">
                <a:solidFill>
                  <a:srgbClr val="0000FF"/>
                </a:solidFill>
              </a:rPr>
              <a:t>Our first detailed study: </a:t>
            </a:r>
            <a:r>
              <a:rPr lang="en-US" sz="2000" dirty="0" err="1">
                <a:solidFill>
                  <a:srgbClr val="0000FF"/>
                </a:solidFill>
              </a:rPr>
              <a:t>Rowhammer</a:t>
            </a:r>
            <a:r>
              <a:rPr lang="en-US" sz="2000" dirty="0">
                <a:solidFill>
                  <a:srgbClr val="0000FF"/>
                </a:solidFill>
              </a:rPr>
              <a:t> analysis and solutions </a:t>
            </a:r>
            <a:r>
              <a:rPr lang="en-US" sz="2000" dirty="0">
                <a:solidFill>
                  <a:srgbClr val="000000"/>
                </a:solidFill>
              </a:rPr>
              <a:t>(June 2014)</a:t>
            </a:r>
          </a:p>
          <a:p>
            <a:pPr lvl="1">
              <a:buFont typeface="Wingdings" pitchFamily="2" charset="2"/>
              <a:buChar char="n"/>
              <a:defRPr/>
            </a:pPr>
            <a:r>
              <a:rPr lang="en-US" sz="1800" dirty="0"/>
              <a:t>Yoongu Kim, Ross Daly, </a:t>
            </a:r>
            <a:r>
              <a:rPr lang="en-US" sz="1800" dirty="0" err="1"/>
              <a:t>Jeremie</a:t>
            </a:r>
            <a:r>
              <a:rPr lang="en-US" sz="1800" dirty="0"/>
              <a:t> Kim, Chris Fallin, </a:t>
            </a:r>
            <a:r>
              <a:rPr lang="en-US" sz="1800" dirty="0" err="1"/>
              <a:t>Ji</a:t>
            </a:r>
            <a:r>
              <a:rPr lang="en-US" sz="1800" dirty="0"/>
              <a:t> </a:t>
            </a:r>
            <a:r>
              <a:rPr lang="en-US" sz="1800" dirty="0" err="1"/>
              <a:t>Hye</a:t>
            </a:r>
            <a:r>
              <a:rPr lang="en-US" sz="1800" dirty="0"/>
              <a:t> Lee, Donghyuk Lee, Chris Wilkerson, </a:t>
            </a:r>
            <a:r>
              <a:rPr lang="en-US" sz="1800" dirty="0" err="1"/>
              <a:t>Konrad</a:t>
            </a:r>
            <a:r>
              <a:rPr lang="en-US" sz="1800" dirty="0"/>
              <a:t> Lai, and Onur Mutlu,</a:t>
            </a:r>
            <a:br>
              <a:rPr lang="en-US" sz="1800" dirty="0"/>
            </a:br>
            <a:r>
              <a:rPr lang="en-US" sz="1800" b="1" dirty="0">
                <a:hlinkClick r:id="rId2"/>
              </a:rPr>
              <a:t>"Flipping Bits in Memory Without Accessing Them: An Experimental Study of DRAM Disturbance Errors"</a:t>
            </a:r>
            <a:br>
              <a:rPr lang="en-US" sz="1800" dirty="0"/>
            </a:br>
            <a:r>
              <a:rPr lang="en-US" sz="1800" i="1" dirty="0"/>
              <a:t>Proceedings of the </a:t>
            </a:r>
            <a:r>
              <a:rPr lang="en-US" sz="1800" i="1" dirty="0">
                <a:hlinkClick r:id="rId3"/>
              </a:rPr>
              <a:t>41st International Symposium on Computer Architecture</a:t>
            </a:r>
            <a:r>
              <a:rPr lang="en-US" sz="1800" i="1" dirty="0"/>
              <a:t> (</a:t>
            </a:r>
            <a:r>
              <a:rPr lang="en-US" sz="1800" b="1" i="1" dirty="0"/>
              <a:t>ISCA</a:t>
            </a:r>
            <a:r>
              <a:rPr lang="en-US" sz="1800" i="1" dirty="0"/>
              <a:t>)</a:t>
            </a:r>
            <a:r>
              <a:rPr lang="en-US" sz="1800" dirty="0"/>
              <a:t>, Minneapolis, MN,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Source Code and Data</a:t>
            </a:r>
            <a:r>
              <a:rPr lang="en-US" sz="1800" dirty="0"/>
              <a:t>] </a:t>
            </a:r>
          </a:p>
          <a:p>
            <a:pPr marL="0" indent="0">
              <a:buFont typeface="Wingdings" pitchFamily="2" charset="2"/>
              <a:buNone/>
              <a:defRPr/>
            </a:pPr>
            <a:endParaRPr lang="en-US" sz="300" dirty="0">
              <a:ea typeface="+mn-ea"/>
              <a:cs typeface="+mn-cs"/>
              <a:hlinkClick r:id="rId8"/>
            </a:endParaRPr>
          </a:p>
          <a:p>
            <a:pPr>
              <a:buFont typeface="Wingdings" pitchFamily="2" charset="2"/>
              <a:buChar char="n"/>
              <a:defRPr/>
            </a:pPr>
            <a:endParaRPr lang="en-US" sz="2000" dirty="0">
              <a:ea typeface="+mn-ea"/>
              <a:cs typeface="+mn-cs"/>
            </a:endParaRPr>
          </a:p>
          <a:p>
            <a:pPr>
              <a:buFont typeface="Wingdings" pitchFamily="2" charset="2"/>
              <a:buChar char="n"/>
              <a:defRPr/>
            </a:pPr>
            <a:r>
              <a:rPr lang="en-US" sz="2000" dirty="0">
                <a:solidFill>
                  <a:srgbClr val="0000FF"/>
                </a:solidFill>
                <a:ea typeface="+mn-ea"/>
                <a:cs typeface="+mn-cs"/>
              </a:rPr>
              <a:t>Our Source Code to Induce Errors in Modern DRAM Chips </a:t>
            </a:r>
            <a:r>
              <a:rPr lang="en-US" sz="2000" dirty="0">
                <a:solidFill>
                  <a:srgbClr val="000000"/>
                </a:solidFill>
                <a:ea typeface="+mn-ea"/>
                <a:cs typeface="+mn-cs"/>
              </a:rPr>
              <a:t>(June 2014)</a:t>
            </a:r>
          </a:p>
          <a:p>
            <a:pPr lvl="1">
              <a:buFont typeface="Wingdings" pitchFamily="2" charset="2"/>
              <a:buChar char="n"/>
              <a:defRPr/>
            </a:pPr>
            <a:r>
              <a:rPr lang="en-US" sz="1800" dirty="0">
                <a:hlinkClick r:id="rId8"/>
              </a:rPr>
              <a:t>https://github.com/CMU-SAFARI/rowhammer</a:t>
            </a:r>
            <a:endParaRPr lang="en-US" sz="1800" dirty="0"/>
          </a:p>
          <a:p>
            <a:pPr>
              <a:buFont typeface="Wingdings" pitchFamily="2" charset="2"/>
              <a:buChar char="n"/>
              <a:defRPr/>
            </a:pPr>
            <a:endParaRPr lang="en-US" sz="1000" dirty="0">
              <a:ea typeface="+mn-ea"/>
              <a:cs typeface="+mn-cs"/>
            </a:endParaRPr>
          </a:p>
          <a:p>
            <a:pPr>
              <a:buFont typeface="Wingdings" pitchFamily="2" charset="2"/>
              <a:buChar char="n"/>
              <a:defRPr/>
            </a:pPr>
            <a:endParaRPr lang="en-US" sz="1000" dirty="0">
              <a:ea typeface="+mn-ea"/>
              <a:cs typeface="+mn-cs"/>
            </a:endParaRPr>
          </a:p>
          <a:p>
            <a:pPr>
              <a:buFont typeface="Wingdings" pitchFamily="2" charset="2"/>
              <a:buChar char="n"/>
              <a:defRPr/>
            </a:pPr>
            <a:r>
              <a:rPr lang="en-US" sz="2000" dirty="0">
                <a:solidFill>
                  <a:srgbClr val="0000FF"/>
                </a:solidFill>
                <a:ea typeface="+mn-ea"/>
                <a:cs typeface="+mn-cs"/>
              </a:rPr>
              <a:t>Google Project Zero’s Attack to Take Over a System </a:t>
            </a:r>
            <a:r>
              <a:rPr lang="en-US" sz="2000" dirty="0">
                <a:ea typeface="+mn-ea"/>
                <a:cs typeface="+mn-cs"/>
              </a:rPr>
              <a:t>(March 2015)</a:t>
            </a:r>
          </a:p>
          <a:p>
            <a:pPr lvl="1">
              <a:buFont typeface="Wingdings" pitchFamily="2" charset="2"/>
              <a:buChar char="n"/>
              <a:defRPr/>
            </a:pPr>
            <a:r>
              <a:rPr lang="en-US" sz="1700" dirty="0">
                <a:solidFill>
                  <a:srgbClr val="0000FF"/>
                </a:solidFill>
                <a:hlinkClick r:id="rId9"/>
              </a:rPr>
              <a:t>Exploiting the DRAM rowhammer bug to gain kernel privileges </a:t>
            </a:r>
            <a:r>
              <a:rPr lang="en-US" sz="1700" dirty="0">
                <a:solidFill>
                  <a:srgbClr val="0000FF"/>
                </a:solidFill>
              </a:rPr>
              <a:t> </a:t>
            </a:r>
            <a:r>
              <a:rPr lang="en-US" sz="1700" dirty="0"/>
              <a:t>(</a:t>
            </a:r>
            <a:r>
              <a:rPr lang="en-US" sz="1700" dirty="0" err="1"/>
              <a:t>Seaborn</a:t>
            </a:r>
            <a:r>
              <a:rPr lang="en-US" sz="1700" dirty="0"/>
              <a:t>+, 2015)</a:t>
            </a:r>
          </a:p>
          <a:p>
            <a:pPr lvl="1">
              <a:buFont typeface="Wingdings" pitchFamily="2" charset="2"/>
              <a:buChar char="n"/>
              <a:defRPr/>
            </a:pPr>
            <a:r>
              <a:rPr lang="en-US" sz="1800" dirty="0">
                <a:ea typeface="+mn-ea"/>
                <a:cs typeface="+mn-cs"/>
                <a:hlinkClick r:id="rId10"/>
              </a:rPr>
              <a:t>https://github.com/google/rowhammer-test</a:t>
            </a:r>
            <a:r>
              <a:rPr lang="en-US" sz="1800" dirty="0">
                <a:ea typeface="+mn-ea"/>
                <a:cs typeface="+mn-cs"/>
              </a:rPr>
              <a:t> </a:t>
            </a:r>
          </a:p>
          <a:p>
            <a:pPr lvl="1">
              <a:buFont typeface="Wingdings" pitchFamily="2" charset="2"/>
              <a:buChar char="n"/>
              <a:defRPr/>
            </a:pPr>
            <a:r>
              <a:rPr lang="en-US" sz="1800" b="1" dirty="0">
                <a:ea typeface="+mn-ea"/>
                <a:cs typeface="+mn-cs"/>
              </a:rPr>
              <a:t>Double-sided </a:t>
            </a:r>
            <a:r>
              <a:rPr lang="en-US" sz="1800" b="1" dirty="0" err="1">
                <a:ea typeface="+mn-ea"/>
                <a:cs typeface="+mn-cs"/>
              </a:rPr>
              <a:t>Rowhammer</a:t>
            </a:r>
            <a:endParaRPr lang="en-US" sz="1800" b="1" dirty="0">
              <a:ea typeface="+mn-ea"/>
              <a:cs typeface="+mn-cs"/>
            </a:endParaRPr>
          </a:p>
          <a:p>
            <a:pPr lvl="1">
              <a:buFont typeface="Wingdings" pitchFamily="2" charset="2"/>
              <a:buChar char="n"/>
              <a:defRPr/>
            </a:pPr>
            <a:endParaRPr lang="en-US" sz="1000" dirty="0">
              <a:ea typeface="+mn-ea"/>
              <a:cs typeface="+mn-cs"/>
            </a:endParaRPr>
          </a:p>
        </p:txBody>
      </p:sp>
      <p:sp>
        <p:nvSpPr>
          <p:cNvPr id="24883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E4CA1AC-9B89-0F47-9BBA-E71BD7C7994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554897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a:solidFill>
                  <a:srgbClr val="0000FF"/>
                </a:solidFill>
              </a:rPr>
              <a:t>Remote </a:t>
            </a:r>
            <a:r>
              <a:rPr lang="en-US" sz="2000" dirty="0" err="1">
                <a:solidFill>
                  <a:srgbClr val="0000FF"/>
                </a:solidFill>
              </a:rPr>
              <a:t>RowHammer</a:t>
            </a:r>
            <a:r>
              <a:rPr lang="en-US" sz="2000" dirty="0">
                <a:solidFill>
                  <a:srgbClr val="0000FF"/>
                </a:solidFill>
              </a:rPr>
              <a:t> Attacks via JavaScript </a:t>
            </a:r>
            <a:r>
              <a:rPr lang="en-US" sz="2000" dirty="0"/>
              <a:t>(July 2015)</a:t>
            </a:r>
          </a:p>
          <a:p>
            <a:pPr lvl="1">
              <a:buFont typeface="Wingdings" pitchFamily="2" charset="2"/>
              <a:buChar char="n"/>
              <a:defRPr/>
            </a:pPr>
            <a:r>
              <a:rPr lang="en-US" sz="1800" dirty="0">
                <a:hlinkClick r:id="rId2"/>
              </a:rPr>
              <a:t>http://arxiv.org/abs/1507.06955</a:t>
            </a:r>
            <a:r>
              <a:rPr lang="en-US" sz="1800" dirty="0"/>
              <a:t> </a:t>
            </a:r>
          </a:p>
          <a:p>
            <a:pPr lvl="1">
              <a:buFont typeface="Wingdings" pitchFamily="2" charset="2"/>
              <a:buChar char="n"/>
              <a:defRPr/>
            </a:pPr>
            <a:r>
              <a:rPr lang="en-US" sz="1800" dirty="0">
                <a:hlinkClick r:id="rId3"/>
              </a:rPr>
              <a:t>https://github.com/IAIK/rowhammerjs</a:t>
            </a:r>
            <a:r>
              <a:rPr lang="en-US" sz="1800" dirty="0"/>
              <a:t> </a:t>
            </a:r>
          </a:p>
          <a:p>
            <a:pPr lvl="1">
              <a:buFont typeface="Wingdings" pitchFamily="2" charset="2"/>
              <a:buChar char="n"/>
              <a:defRPr/>
            </a:pPr>
            <a:r>
              <a:rPr lang="en-US" sz="1800" dirty="0" err="1"/>
              <a:t>Gruss</a:t>
            </a:r>
            <a:r>
              <a:rPr lang="en-US" sz="1800" dirty="0"/>
              <a:t> et al., DIMVA 2016.</a:t>
            </a:r>
          </a:p>
          <a:p>
            <a:pPr lvl="1">
              <a:buFont typeface="Wingdings" pitchFamily="2" charset="2"/>
              <a:buChar char="n"/>
              <a:defRPr/>
            </a:pPr>
            <a:r>
              <a:rPr lang="en-US" sz="1800" b="1" dirty="0"/>
              <a:t>CLFLUSH-free </a:t>
            </a:r>
            <a:r>
              <a:rPr lang="en-US" sz="1800" b="1" dirty="0" err="1"/>
              <a:t>Rowhammer</a:t>
            </a:r>
            <a:endParaRPr lang="en-US" sz="1800" b="1" dirty="0"/>
          </a:p>
          <a:p>
            <a:pPr lvl="1">
              <a:buFont typeface="Wingdings" pitchFamily="2" charset="2"/>
              <a:buChar char="n"/>
              <a:defRPr/>
            </a:pPr>
            <a:r>
              <a:rPr lang="en-US" sz="1800" dirty="0"/>
              <a:t>“A fully automated attack that requires nothing but a website with JavaScript to </a:t>
            </a:r>
            <a:r>
              <a:rPr lang="en-US" sz="1800" b="1" dirty="0"/>
              <a:t>trigger faults on remote hardware</a:t>
            </a:r>
            <a:r>
              <a:rPr lang="en-US" sz="1800" dirty="0"/>
              <a:t>.” </a:t>
            </a:r>
          </a:p>
          <a:p>
            <a:pPr lvl="1">
              <a:buFont typeface="Wingdings" pitchFamily="2" charset="2"/>
              <a:buChar char="n"/>
              <a:defRPr/>
            </a:pPr>
            <a:r>
              <a:rPr lang="en-US" sz="1800" dirty="0"/>
              <a:t>“We can gain unrestricted access to systems of website visitors.”</a:t>
            </a:r>
          </a:p>
          <a:p>
            <a:endParaRPr lang="en-US" sz="2000" dirty="0"/>
          </a:p>
          <a:p>
            <a:r>
              <a:rPr lang="en-US" sz="2000" dirty="0">
                <a:solidFill>
                  <a:srgbClr val="0000FF"/>
                </a:solidFill>
              </a:rPr>
              <a:t>ANVIL: Software-Based Protection Against Next-Generation </a:t>
            </a:r>
            <a:r>
              <a:rPr lang="en-US" sz="2000" dirty="0" err="1">
                <a:solidFill>
                  <a:srgbClr val="0000FF"/>
                </a:solidFill>
              </a:rPr>
              <a:t>Rowhammer</a:t>
            </a:r>
            <a:r>
              <a:rPr lang="en-US" sz="2000" dirty="0">
                <a:solidFill>
                  <a:srgbClr val="0000FF"/>
                </a:solidFill>
              </a:rPr>
              <a:t> Attacks </a:t>
            </a:r>
            <a:r>
              <a:rPr lang="en-US" sz="2000" dirty="0"/>
              <a:t>(March 2016)</a:t>
            </a:r>
          </a:p>
          <a:p>
            <a:pPr lvl="1"/>
            <a:r>
              <a:rPr lang="en-US" sz="1800" dirty="0">
                <a:hlinkClick r:id="rId4"/>
              </a:rPr>
              <a:t>http://dl.acm.org/citation.cfm?doid=2872362.2872390</a:t>
            </a:r>
            <a:r>
              <a:rPr lang="en-US" sz="1800" dirty="0"/>
              <a:t> </a:t>
            </a:r>
          </a:p>
          <a:p>
            <a:pPr lvl="1"/>
            <a:r>
              <a:rPr lang="en-US" sz="1800" dirty="0" err="1"/>
              <a:t>Aweke</a:t>
            </a:r>
            <a:r>
              <a:rPr lang="en-US" sz="1800" dirty="0"/>
              <a:t> et al., ASPLOS 2016</a:t>
            </a:r>
          </a:p>
          <a:p>
            <a:pPr lvl="1"/>
            <a:r>
              <a:rPr lang="en-US" sz="1800" b="1" dirty="0"/>
              <a:t>CLFLUSH-free </a:t>
            </a:r>
            <a:r>
              <a:rPr lang="en-US" sz="1800" b="1" dirty="0" err="1"/>
              <a:t>Rowhammer</a:t>
            </a:r>
            <a:endParaRPr lang="en-US" sz="1800" b="1" dirty="0"/>
          </a:p>
          <a:p>
            <a:pPr lvl="1"/>
            <a:r>
              <a:rPr lang="en-US" sz="1800" dirty="0"/>
              <a:t>Software based monitoring for </a:t>
            </a:r>
            <a:r>
              <a:rPr lang="en-US" sz="1800" dirty="0" err="1"/>
              <a:t>rowhammer</a:t>
            </a:r>
            <a:r>
              <a:rPr lang="en-US" sz="1800" dirty="0"/>
              <a:t> detection</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0966712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(III)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err="1">
                <a:solidFill>
                  <a:srgbClr val="0000FF"/>
                </a:solidFill>
              </a:rPr>
              <a:t>Dedup</a:t>
            </a:r>
            <a:r>
              <a:rPr lang="en-US" sz="2000" dirty="0">
                <a:solidFill>
                  <a:srgbClr val="0000FF"/>
                </a:solidFill>
              </a:rPr>
              <a:t> Est Machina: Memory Deduplication as an Advanced Exploitation Vector </a:t>
            </a:r>
            <a:r>
              <a:rPr lang="en-US" sz="2000" dirty="0"/>
              <a:t>(May 2016)</a:t>
            </a:r>
          </a:p>
          <a:p>
            <a:pPr lvl="1">
              <a:buFont typeface="Wingdings" pitchFamily="2" charset="2"/>
              <a:buChar char="n"/>
              <a:defRPr/>
            </a:pPr>
            <a:r>
              <a:rPr lang="en-US" sz="1800" dirty="0">
                <a:hlinkClick r:id="rId2"/>
              </a:rPr>
              <a:t>https://www.ieee-security.org/TC/SP2016/papers/0824a987.pdf</a:t>
            </a:r>
            <a:r>
              <a:rPr lang="en-US" sz="1800" dirty="0"/>
              <a:t> </a:t>
            </a:r>
          </a:p>
          <a:p>
            <a:pPr lvl="1">
              <a:buFont typeface="Wingdings" pitchFamily="2" charset="2"/>
              <a:buChar char="n"/>
              <a:defRPr/>
            </a:pPr>
            <a:r>
              <a:rPr lang="en-US" sz="1800" dirty="0"/>
              <a:t>Bosman et al., IEEE S&amp;P 2016.</a:t>
            </a:r>
          </a:p>
          <a:p>
            <a:pPr lvl="1">
              <a:buFont typeface="Wingdings" pitchFamily="2" charset="2"/>
              <a:buChar char="n"/>
              <a:defRPr/>
            </a:pPr>
            <a:r>
              <a:rPr lang="en-US" sz="1800" dirty="0"/>
              <a:t>Exploits </a:t>
            </a:r>
            <a:r>
              <a:rPr lang="en-US" sz="1800" dirty="0" err="1"/>
              <a:t>Rowhammer</a:t>
            </a:r>
            <a:r>
              <a:rPr lang="en-US" sz="1800" dirty="0"/>
              <a:t> and Memory Deduplication to overtake a browser </a:t>
            </a:r>
          </a:p>
          <a:p>
            <a:pPr lvl="1">
              <a:buFont typeface="Wingdings" pitchFamily="2" charset="2"/>
              <a:buChar char="n"/>
              <a:defRPr/>
            </a:pPr>
            <a:r>
              <a:rPr lang="en-US" sz="1800" dirty="0"/>
              <a:t>“We report on the </a:t>
            </a:r>
            <a:r>
              <a:rPr lang="en-US" sz="1800" b="1" dirty="0"/>
              <a:t>first reliable remote exploit for the </a:t>
            </a:r>
            <a:r>
              <a:rPr lang="en-US" sz="1800" b="1" dirty="0" err="1"/>
              <a:t>Rowhammer</a:t>
            </a:r>
            <a:r>
              <a:rPr lang="en-US" sz="1800" b="1" dirty="0"/>
              <a:t> vulnerability</a:t>
            </a:r>
            <a:r>
              <a:rPr lang="en-US" sz="1800" dirty="0"/>
              <a:t> running entirely in Microsoft Edge.” </a:t>
            </a:r>
          </a:p>
          <a:p>
            <a:pPr lvl="1">
              <a:buFont typeface="Wingdings" pitchFamily="2" charset="2"/>
              <a:buChar char="n"/>
              <a:defRPr/>
            </a:pPr>
            <a:r>
              <a:rPr lang="en-US" sz="1800" dirty="0"/>
              <a:t>“[an attacker] </a:t>
            </a:r>
            <a:r>
              <a:rPr lang="is-IS" sz="1800" dirty="0"/>
              <a:t>… </a:t>
            </a:r>
            <a:r>
              <a:rPr lang="en-US" sz="1800" dirty="0"/>
              <a:t>can reliably “own” a system with all defenses up, even if the software is entirely free of bugs.”</a:t>
            </a:r>
          </a:p>
          <a:p>
            <a:pPr lvl="1">
              <a:buFont typeface="Wingdings" pitchFamily="2" charset="2"/>
              <a:buChar char="n"/>
              <a:defRPr/>
            </a:pPr>
            <a:endParaRPr lang="en-US" sz="1800" dirty="0"/>
          </a:p>
          <a:p>
            <a:pPr>
              <a:buFont typeface="Wingdings" pitchFamily="2" charset="2"/>
              <a:buChar char="n"/>
              <a:defRPr/>
            </a:pPr>
            <a:r>
              <a:rPr lang="en-US" sz="2000" dirty="0" err="1">
                <a:solidFill>
                  <a:srgbClr val="0000FF"/>
                </a:solidFill>
              </a:rPr>
              <a:t>CAn’t</a:t>
            </a:r>
            <a:r>
              <a:rPr lang="en-US" sz="2000" dirty="0">
                <a:solidFill>
                  <a:srgbClr val="0000FF"/>
                </a:solidFill>
              </a:rPr>
              <a:t> Touch This: Software-only Mitigation against </a:t>
            </a:r>
            <a:r>
              <a:rPr lang="en-US" sz="2000" dirty="0" err="1">
                <a:solidFill>
                  <a:srgbClr val="0000FF"/>
                </a:solidFill>
              </a:rPr>
              <a:t>Rowhammer</a:t>
            </a:r>
            <a:r>
              <a:rPr lang="en-US" sz="2000" dirty="0">
                <a:solidFill>
                  <a:srgbClr val="0000FF"/>
                </a:solidFill>
              </a:rPr>
              <a:t> Attacks targeting Kernel Memory </a:t>
            </a:r>
            <a:r>
              <a:rPr lang="en-US" sz="2000" dirty="0"/>
              <a:t>(August 2017)</a:t>
            </a:r>
          </a:p>
          <a:p>
            <a:pPr lvl="1">
              <a:buFont typeface="Wingdings" pitchFamily="2" charset="2"/>
              <a:buChar char="n"/>
              <a:defRPr/>
            </a:pPr>
            <a:r>
              <a:rPr lang="en-US" sz="1800" dirty="0">
                <a:solidFill>
                  <a:srgbClr val="0000FF"/>
                </a:solidFill>
                <a:hlinkClick r:id="rId3"/>
              </a:rPr>
              <a:t>https://www.usenix.org/system/files/conference/usenixsecurity17/sec17-brasser.pdf</a:t>
            </a:r>
            <a:r>
              <a:rPr lang="en-US" sz="1800" dirty="0">
                <a:solidFill>
                  <a:srgbClr val="0000FF"/>
                </a:solidFill>
              </a:rPr>
              <a:t> </a:t>
            </a:r>
          </a:p>
          <a:p>
            <a:pPr lvl="1">
              <a:buFont typeface="Wingdings" pitchFamily="2" charset="2"/>
              <a:buChar char="n"/>
              <a:defRPr/>
            </a:pPr>
            <a:r>
              <a:rPr lang="en-US" sz="1800" dirty="0" err="1"/>
              <a:t>Brasser</a:t>
            </a:r>
            <a:r>
              <a:rPr lang="en-US" sz="1800" dirty="0"/>
              <a:t> et al., USENIX Security 2017.</a:t>
            </a:r>
          </a:p>
          <a:p>
            <a:pPr lvl="1">
              <a:buFont typeface="Wingdings" pitchFamily="2" charset="2"/>
              <a:buChar char="n"/>
              <a:defRPr/>
            </a:pPr>
            <a:r>
              <a:rPr lang="en-US" sz="1800" dirty="0"/>
              <a:t>Partitions physical memory into security domains, user vs. kernel; limits </a:t>
            </a:r>
            <a:r>
              <a:rPr lang="en-US" sz="1800" dirty="0" err="1"/>
              <a:t>rowhammer</a:t>
            </a:r>
            <a:r>
              <a:rPr lang="en-US" sz="1800" dirty="0"/>
              <a:t>-induced bit flips to the user domain.</a:t>
            </a:r>
          </a:p>
          <a:p>
            <a:endParaRPr lang="en-US" sz="2000" dirty="0"/>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562746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97CD5-76F2-4643-AE4E-480AEA85533D}"/>
              </a:ext>
            </a:extLst>
          </p:cNvPr>
          <p:cNvSpPr>
            <a:spLocks noGrp="1"/>
          </p:cNvSpPr>
          <p:nvPr>
            <p:ph type="title"/>
          </p:nvPr>
        </p:nvSpPr>
        <p:spPr/>
        <p:txBody>
          <a:bodyPr/>
          <a:lstStyle/>
          <a:p>
            <a:r>
              <a:rPr lang="en-US" dirty="0">
                <a:latin typeface="Garamond" charset="0"/>
              </a:rPr>
              <a:t>Selected Readings on RowHammer (IV)</a:t>
            </a:r>
            <a:endParaRPr lang="en-US" dirty="0"/>
          </a:p>
        </p:txBody>
      </p:sp>
      <p:sp>
        <p:nvSpPr>
          <p:cNvPr id="3" name="Content Placeholder 2">
            <a:extLst>
              <a:ext uri="{FF2B5EF4-FFF2-40B4-BE49-F238E27FC236}">
                <a16:creationId xmlns:a16="http://schemas.microsoft.com/office/drawing/2014/main" id="{F2175247-0161-0942-B7C7-31A1965F6145}"/>
              </a:ext>
            </a:extLst>
          </p:cNvPr>
          <p:cNvSpPr>
            <a:spLocks noGrp="1"/>
          </p:cNvSpPr>
          <p:nvPr>
            <p:ph idx="1"/>
          </p:nvPr>
        </p:nvSpPr>
        <p:spPr/>
        <p:txBody>
          <a:bodyPr/>
          <a:lstStyle/>
          <a:p>
            <a:r>
              <a:rPr lang="en-US" sz="2000" dirty="0">
                <a:solidFill>
                  <a:srgbClr val="0000FF"/>
                </a:solidFill>
              </a:rPr>
              <a:t>A New Approach for </a:t>
            </a:r>
            <a:r>
              <a:rPr lang="en-US" sz="2000" dirty="0" err="1">
                <a:solidFill>
                  <a:srgbClr val="0000FF"/>
                </a:solidFill>
              </a:rPr>
              <a:t>Rowhammer</a:t>
            </a:r>
            <a:r>
              <a:rPr lang="en-US" sz="2000" dirty="0">
                <a:solidFill>
                  <a:srgbClr val="0000FF"/>
                </a:solidFill>
              </a:rPr>
              <a:t> Attacks </a:t>
            </a:r>
            <a:r>
              <a:rPr lang="en-US" sz="2000" dirty="0"/>
              <a:t>(May 2016)</a:t>
            </a:r>
          </a:p>
          <a:p>
            <a:pPr lvl="1"/>
            <a:r>
              <a:rPr lang="en-US" sz="1800" dirty="0">
                <a:hlinkClick r:id="rId2"/>
              </a:rPr>
              <a:t>https://ieeexplore.ieee.org/document/7495576</a:t>
            </a:r>
            <a:r>
              <a:rPr lang="en-US" sz="1800" dirty="0"/>
              <a:t> </a:t>
            </a:r>
          </a:p>
          <a:p>
            <a:pPr lvl="1"/>
            <a:r>
              <a:rPr lang="en-US" sz="1800" dirty="0" err="1"/>
              <a:t>Qiao</a:t>
            </a:r>
            <a:r>
              <a:rPr lang="en-US" sz="1800" dirty="0"/>
              <a:t> et al., HOST 2016</a:t>
            </a:r>
          </a:p>
          <a:p>
            <a:pPr lvl="1"/>
            <a:r>
              <a:rPr lang="en-US" sz="1800" b="1" dirty="0"/>
              <a:t>CLFLUSH-free </a:t>
            </a:r>
            <a:r>
              <a:rPr lang="en-US" sz="1800" b="1" dirty="0" err="1"/>
              <a:t>RowHammer</a:t>
            </a:r>
            <a:endParaRPr lang="en-US" sz="1800" dirty="0"/>
          </a:p>
          <a:p>
            <a:pPr lvl="1"/>
            <a:r>
              <a:rPr lang="en-US" sz="1800" dirty="0"/>
              <a:t>“</a:t>
            </a:r>
            <a:r>
              <a:rPr lang="en-US" sz="1800" dirty="0" err="1"/>
              <a:t>Libc</a:t>
            </a:r>
            <a:r>
              <a:rPr lang="en-US" sz="1800" dirty="0"/>
              <a:t> functions </a:t>
            </a:r>
            <a:r>
              <a:rPr lang="en-US" sz="1800" dirty="0" err="1"/>
              <a:t>memset</a:t>
            </a:r>
            <a:r>
              <a:rPr lang="en-US" sz="1800" dirty="0"/>
              <a:t> and </a:t>
            </a:r>
            <a:r>
              <a:rPr lang="en-US" sz="1800" dirty="0" err="1"/>
              <a:t>memcpy</a:t>
            </a:r>
            <a:r>
              <a:rPr lang="en-US" sz="1800" dirty="0"/>
              <a:t> are found capable of </a:t>
            </a:r>
            <a:r>
              <a:rPr lang="en-US" sz="1800" dirty="0" err="1"/>
              <a:t>rowhammer</a:t>
            </a:r>
            <a:r>
              <a:rPr lang="en-US" sz="1800" dirty="0"/>
              <a:t>.”</a:t>
            </a:r>
          </a:p>
          <a:p>
            <a:pPr lvl="1"/>
            <a:r>
              <a:rPr lang="en-US" sz="1800" dirty="0"/>
              <a:t>Triggers </a:t>
            </a:r>
            <a:r>
              <a:rPr lang="en-US" sz="1800" dirty="0" err="1"/>
              <a:t>RowHammer</a:t>
            </a:r>
            <a:r>
              <a:rPr lang="en-US" sz="1800" dirty="0"/>
              <a:t> with malicious inputs but benign code </a:t>
            </a:r>
            <a:br>
              <a:rPr lang="en-US" sz="1800" dirty="0"/>
            </a:br>
            <a:endParaRPr lang="en-US" sz="1800" dirty="0"/>
          </a:p>
          <a:p>
            <a:r>
              <a:rPr lang="en-US" sz="2000" dirty="0">
                <a:solidFill>
                  <a:srgbClr val="0000FF"/>
                </a:solidFill>
              </a:rPr>
              <a:t>One Bit Flips, One Cloud Flops: Cross-VM Row Hammer Attacks and Privilege Escalation</a:t>
            </a:r>
            <a:r>
              <a:rPr lang="en-US" sz="2000" dirty="0"/>
              <a:t> (August 2016)</a:t>
            </a:r>
          </a:p>
          <a:p>
            <a:pPr lvl="1"/>
            <a:r>
              <a:rPr lang="en-US" sz="1800" dirty="0">
                <a:hlinkClick r:id="rId3"/>
              </a:rPr>
              <a:t>https://www.usenix.org/system/files/conference/usenixsecurity16/sec16_paper_xiao.pdf</a:t>
            </a:r>
            <a:r>
              <a:rPr lang="en-US" sz="1800" dirty="0"/>
              <a:t> </a:t>
            </a:r>
          </a:p>
          <a:p>
            <a:pPr lvl="1"/>
            <a:r>
              <a:rPr lang="en-US" sz="1800" dirty="0"/>
              <a:t>Xiao et al., USENIX Security 2016.</a:t>
            </a:r>
          </a:p>
          <a:p>
            <a:pPr lvl="1"/>
            <a:r>
              <a:rPr lang="en-US" sz="1800" b="1" dirty="0"/>
              <a:t>“Technique that allows a malicious guest VM to have read and write accesses to arbitrary physical pages on a shared machine.”</a:t>
            </a:r>
            <a:endParaRPr lang="en-US" sz="1800" dirty="0"/>
          </a:p>
          <a:p>
            <a:pPr lvl="1"/>
            <a:r>
              <a:rPr lang="en-US" sz="1800" dirty="0"/>
              <a:t>Graph-based algorithm to reverse engineer mapping of physical addresses in DRAM </a:t>
            </a:r>
          </a:p>
          <a:p>
            <a:endParaRPr lang="en-US" sz="2000" dirty="0"/>
          </a:p>
        </p:txBody>
      </p:sp>
      <p:sp>
        <p:nvSpPr>
          <p:cNvPr id="4" name="Slide Number Placeholder 3">
            <a:extLst>
              <a:ext uri="{FF2B5EF4-FFF2-40B4-BE49-F238E27FC236}">
                <a16:creationId xmlns:a16="http://schemas.microsoft.com/office/drawing/2014/main" id="{38233521-6653-454C-9B75-AE70BA23D8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4955709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8727-ACF3-B74B-B9C3-A5F300E6577C}"/>
              </a:ext>
            </a:extLst>
          </p:cNvPr>
          <p:cNvSpPr>
            <a:spLocks noGrp="1"/>
          </p:cNvSpPr>
          <p:nvPr>
            <p:ph type="title"/>
          </p:nvPr>
        </p:nvSpPr>
        <p:spPr/>
        <p:txBody>
          <a:bodyPr/>
          <a:lstStyle/>
          <a:p>
            <a:r>
              <a:rPr lang="en-US" dirty="0">
                <a:latin typeface="Garamond" charset="0"/>
              </a:rPr>
              <a:t>Selected Readings on RowHammer (V)</a:t>
            </a:r>
            <a:endParaRPr lang="en-US" dirty="0"/>
          </a:p>
        </p:txBody>
      </p:sp>
      <p:sp>
        <p:nvSpPr>
          <p:cNvPr id="3" name="Content Placeholder 2">
            <a:extLst>
              <a:ext uri="{FF2B5EF4-FFF2-40B4-BE49-F238E27FC236}">
                <a16:creationId xmlns:a16="http://schemas.microsoft.com/office/drawing/2014/main" id="{B3E29C63-9A8C-714D-A16E-D602D345D924}"/>
              </a:ext>
            </a:extLst>
          </p:cNvPr>
          <p:cNvSpPr>
            <a:spLocks noGrp="1"/>
          </p:cNvSpPr>
          <p:nvPr>
            <p:ph idx="1"/>
          </p:nvPr>
        </p:nvSpPr>
        <p:spPr/>
        <p:txBody>
          <a:bodyPr/>
          <a:lstStyle/>
          <a:p>
            <a:r>
              <a:rPr lang="en-US" sz="2000" dirty="0">
                <a:solidFill>
                  <a:srgbClr val="0000FF"/>
                </a:solidFill>
              </a:rPr>
              <a:t>Curious Case of </a:t>
            </a:r>
            <a:r>
              <a:rPr lang="en-US" sz="2000" dirty="0" err="1">
                <a:solidFill>
                  <a:srgbClr val="0000FF"/>
                </a:solidFill>
              </a:rPr>
              <a:t>RowHammer</a:t>
            </a:r>
            <a:r>
              <a:rPr lang="en-US" sz="2000" dirty="0">
                <a:solidFill>
                  <a:srgbClr val="0000FF"/>
                </a:solidFill>
              </a:rPr>
              <a:t>: Flipping Secret Exponent Bits using Timing Analysis </a:t>
            </a:r>
            <a:r>
              <a:rPr lang="en-US" sz="2000" dirty="0"/>
              <a:t>(August 2016)</a:t>
            </a:r>
            <a:r>
              <a:rPr lang="en-US" sz="2000" dirty="0">
                <a:solidFill>
                  <a:srgbClr val="0000FF"/>
                </a:solidFill>
              </a:rPr>
              <a:t> </a:t>
            </a:r>
          </a:p>
          <a:p>
            <a:pPr lvl="1"/>
            <a:r>
              <a:rPr lang="en-US" sz="1800" dirty="0">
                <a:hlinkClick r:id="rId2"/>
              </a:rPr>
              <a:t>https://link.springer.com/content/pdf/10.1007%2F978-3-662-53140-2_29.pdf</a:t>
            </a:r>
            <a:r>
              <a:rPr lang="en-US" sz="1800" dirty="0"/>
              <a:t> </a:t>
            </a:r>
          </a:p>
          <a:p>
            <a:pPr lvl="1"/>
            <a:r>
              <a:rPr lang="en-US" sz="1800" dirty="0"/>
              <a:t>Bhattacharya et al., CHES 2016</a:t>
            </a:r>
          </a:p>
          <a:p>
            <a:pPr lvl="1"/>
            <a:r>
              <a:rPr lang="en-US" sz="1800" dirty="0"/>
              <a:t>Combines timing analysis to perform </a:t>
            </a:r>
            <a:r>
              <a:rPr lang="en-US" sz="1800" b="1" dirty="0" err="1"/>
              <a:t>rowhammer</a:t>
            </a:r>
            <a:r>
              <a:rPr lang="en-US" sz="1800" b="1" dirty="0"/>
              <a:t> on cryptographic keys</a:t>
            </a:r>
            <a:r>
              <a:rPr lang="en-US" sz="1800" dirty="0"/>
              <a:t> stored in memory</a:t>
            </a:r>
            <a:br>
              <a:rPr lang="en-US" sz="2000" dirty="0"/>
            </a:br>
            <a:endParaRPr lang="en-US" sz="2000" dirty="0"/>
          </a:p>
          <a:p>
            <a:r>
              <a:rPr lang="en-US" sz="2000" dirty="0">
                <a:solidFill>
                  <a:srgbClr val="0000FF"/>
                </a:solidFill>
              </a:rPr>
              <a:t>DRAMA: Exploiting DRAM Addressing for Cross-CPU Attacks </a:t>
            </a:r>
            <a:r>
              <a:rPr lang="en-US" sz="2000" dirty="0"/>
              <a:t>(August 2016)</a:t>
            </a:r>
          </a:p>
          <a:p>
            <a:pPr lvl="1"/>
            <a:r>
              <a:rPr lang="en-US" sz="1800" dirty="0">
                <a:hlinkClick r:id="rId3"/>
              </a:rPr>
              <a:t>https://www.usenix.org/system/files/conference/usenixsecurity16/sec16_paper_pessl.pdf</a:t>
            </a:r>
            <a:r>
              <a:rPr lang="en-US" sz="1800" dirty="0"/>
              <a:t> </a:t>
            </a:r>
          </a:p>
          <a:p>
            <a:pPr lvl="1"/>
            <a:r>
              <a:rPr lang="en-US" sz="1800" dirty="0" err="1"/>
              <a:t>Pessl</a:t>
            </a:r>
            <a:r>
              <a:rPr lang="en-US" sz="1800" dirty="0"/>
              <a:t> et al., USENIX Security 2016</a:t>
            </a:r>
          </a:p>
          <a:p>
            <a:pPr lvl="1"/>
            <a:r>
              <a:rPr lang="en-US" sz="1800" b="1" dirty="0"/>
              <a:t>Shows RowHammer failures on DDR4 devices despite TRR solution </a:t>
            </a:r>
            <a:endParaRPr lang="en-US" sz="1800" dirty="0"/>
          </a:p>
          <a:p>
            <a:pPr lvl="1"/>
            <a:r>
              <a:rPr lang="en-US" sz="1800" dirty="0"/>
              <a:t>Reverse engineers address mapping functions to improve existing </a:t>
            </a:r>
            <a:r>
              <a:rPr lang="en-US" sz="1800" dirty="0" err="1"/>
              <a:t>RowHammer</a:t>
            </a:r>
            <a:r>
              <a:rPr lang="en-US" sz="1800" dirty="0"/>
              <a:t> attacks</a:t>
            </a:r>
          </a:p>
          <a:p>
            <a:endParaRPr lang="en-US" sz="2000" dirty="0"/>
          </a:p>
        </p:txBody>
      </p:sp>
      <p:sp>
        <p:nvSpPr>
          <p:cNvPr id="4" name="Slide Number Placeholder 3">
            <a:extLst>
              <a:ext uri="{FF2B5EF4-FFF2-40B4-BE49-F238E27FC236}">
                <a16:creationId xmlns:a16="http://schemas.microsoft.com/office/drawing/2014/main" id="{17FD8858-9FF4-0D41-A28E-35E93F4F91F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364632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(VI)</a:t>
            </a:r>
            <a:endParaRPr lang="en-US" dirty="0"/>
          </a:p>
        </p:txBody>
      </p:sp>
      <p:sp>
        <p:nvSpPr>
          <p:cNvPr id="3" name="Content Placeholder 2"/>
          <p:cNvSpPr>
            <a:spLocks noGrp="1"/>
          </p:cNvSpPr>
          <p:nvPr>
            <p:ph idx="1"/>
          </p:nvPr>
        </p:nvSpPr>
        <p:spPr>
          <a:xfrm>
            <a:off x="228600" y="997527"/>
            <a:ext cx="8915400" cy="5193723"/>
          </a:xfrm>
        </p:spPr>
        <p:txBody>
          <a:bodyPr/>
          <a:lstStyle/>
          <a:p>
            <a:pPr>
              <a:buFont typeface="Wingdings" pitchFamily="2" charset="2"/>
              <a:buChar char="n"/>
              <a:defRPr/>
            </a:pPr>
            <a:r>
              <a:rPr lang="en-US" sz="2000" dirty="0">
                <a:solidFill>
                  <a:srgbClr val="0000FF"/>
                </a:solidFill>
              </a:rPr>
              <a:t>Flip </a:t>
            </a:r>
            <a:r>
              <a:rPr lang="en-US" sz="2000" dirty="0" err="1">
                <a:solidFill>
                  <a:srgbClr val="0000FF"/>
                </a:solidFill>
              </a:rPr>
              <a:t>Feng</a:t>
            </a:r>
            <a:r>
              <a:rPr lang="en-US" sz="2000" dirty="0">
                <a:solidFill>
                  <a:srgbClr val="0000FF"/>
                </a:solidFill>
              </a:rPr>
              <a:t> </a:t>
            </a:r>
            <a:r>
              <a:rPr lang="en-US" sz="2000" dirty="0" err="1">
                <a:solidFill>
                  <a:srgbClr val="0000FF"/>
                </a:solidFill>
              </a:rPr>
              <a:t>Shui</a:t>
            </a:r>
            <a:r>
              <a:rPr lang="en-US" sz="2000" dirty="0">
                <a:solidFill>
                  <a:srgbClr val="0000FF"/>
                </a:solidFill>
              </a:rPr>
              <a:t>: Hammering a Needle in the Software Stack </a:t>
            </a:r>
            <a:r>
              <a:rPr lang="en-US" sz="2000" dirty="0"/>
              <a:t>(August 2016)</a:t>
            </a:r>
          </a:p>
          <a:p>
            <a:pPr lvl="1">
              <a:buFont typeface="Wingdings" pitchFamily="2" charset="2"/>
              <a:buChar char="n"/>
              <a:defRPr/>
            </a:pPr>
            <a:r>
              <a:rPr lang="en-US" sz="1800" dirty="0">
                <a:hlinkClick r:id="rId2"/>
              </a:rPr>
              <a:t>https://www.usenix.org/system/files/conference/usenixsecurity16/sec16_paper_razavi.pdf</a:t>
            </a:r>
            <a:r>
              <a:rPr lang="en-US" sz="1800" dirty="0"/>
              <a:t> </a:t>
            </a:r>
          </a:p>
          <a:p>
            <a:pPr lvl="1">
              <a:buFont typeface="Wingdings" pitchFamily="2" charset="2"/>
              <a:buChar char="n"/>
              <a:defRPr/>
            </a:pPr>
            <a:r>
              <a:rPr lang="en-US" sz="1800" dirty="0" err="1"/>
              <a:t>Razavi</a:t>
            </a:r>
            <a:r>
              <a:rPr lang="en-US" sz="1800" dirty="0"/>
              <a:t> et al., USENIX Security 2016.</a:t>
            </a:r>
          </a:p>
          <a:p>
            <a:pPr lvl="1">
              <a:buFont typeface="Wingdings" pitchFamily="2" charset="2"/>
              <a:buChar char="n"/>
              <a:defRPr/>
            </a:pPr>
            <a:r>
              <a:rPr lang="en-US" sz="1800" dirty="0"/>
              <a:t>Combines memory </a:t>
            </a:r>
            <a:r>
              <a:rPr lang="en-US" sz="1800" dirty="0" err="1"/>
              <a:t>deduplication</a:t>
            </a:r>
            <a:r>
              <a:rPr lang="en-US" sz="1800" dirty="0"/>
              <a:t> and RowHammer</a:t>
            </a:r>
          </a:p>
          <a:p>
            <a:pPr lvl="1">
              <a:buFont typeface="Wingdings" pitchFamily="2" charset="2"/>
              <a:buChar char="n"/>
              <a:defRPr/>
            </a:pPr>
            <a:r>
              <a:rPr lang="en-US" sz="1800" dirty="0"/>
              <a:t>“</a:t>
            </a:r>
            <a:r>
              <a:rPr lang="en-US" sz="1800" b="1" dirty="0"/>
              <a:t>A malicious VM can gain unauthorized access to a co-hosted VM running </a:t>
            </a:r>
            <a:r>
              <a:rPr lang="en-US" sz="1800" b="1" dirty="0" err="1"/>
              <a:t>OpenSSH</a:t>
            </a:r>
            <a:r>
              <a:rPr lang="en-US" sz="1800" dirty="0"/>
              <a:t>.”</a:t>
            </a:r>
          </a:p>
          <a:p>
            <a:pPr lvl="1">
              <a:buFont typeface="Wingdings" pitchFamily="2" charset="2"/>
              <a:buChar char="n"/>
              <a:defRPr/>
            </a:pPr>
            <a:r>
              <a:rPr lang="en-US" sz="1800" dirty="0"/>
              <a:t>Breaks </a:t>
            </a:r>
            <a:r>
              <a:rPr lang="en-US" sz="1800" dirty="0" err="1"/>
              <a:t>OpenSSH</a:t>
            </a:r>
            <a:r>
              <a:rPr lang="en-US" sz="1800" dirty="0"/>
              <a:t> public key authentication </a:t>
            </a:r>
          </a:p>
          <a:p>
            <a:endParaRPr lang="en-US" sz="2000" dirty="0"/>
          </a:p>
          <a:p>
            <a:r>
              <a:rPr lang="en-US" sz="2000" dirty="0" err="1">
                <a:solidFill>
                  <a:srgbClr val="0000FF"/>
                </a:solidFill>
              </a:rPr>
              <a:t>Drammer</a:t>
            </a:r>
            <a:r>
              <a:rPr lang="en-US" sz="2000" dirty="0">
                <a:solidFill>
                  <a:srgbClr val="0000FF"/>
                </a:solidFill>
              </a:rPr>
              <a:t>: Deterministic </a:t>
            </a:r>
            <a:r>
              <a:rPr lang="en-US" sz="2000" dirty="0" err="1">
                <a:solidFill>
                  <a:srgbClr val="0000FF"/>
                </a:solidFill>
              </a:rPr>
              <a:t>Rowhammer</a:t>
            </a:r>
            <a:r>
              <a:rPr lang="en-US" sz="2000" dirty="0">
                <a:solidFill>
                  <a:srgbClr val="0000FF"/>
                </a:solidFill>
              </a:rPr>
              <a:t> Attacks on Mobile Platforms </a:t>
            </a:r>
            <a:r>
              <a:rPr lang="en-US" sz="2000" dirty="0"/>
              <a:t>(October 2016)</a:t>
            </a:r>
          </a:p>
          <a:p>
            <a:pPr lvl="1"/>
            <a:r>
              <a:rPr lang="en-US" sz="1800" dirty="0">
                <a:hlinkClick r:id="rId3"/>
              </a:rPr>
              <a:t>http://dl.acm.org/citation.cfm?id=2976749.2978406</a:t>
            </a:r>
            <a:r>
              <a:rPr lang="en-US" sz="1800" dirty="0"/>
              <a:t> </a:t>
            </a:r>
          </a:p>
          <a:p>
            <a:pPr lvl="1"/>
            <a:r>
              <a:rPr lang="en-US" sz="1800" dirty="0"/>
              <a:t>Van Der Veen et al., ACM CCS 2016</a:t>
            </a:r>
          </a:p>
          <a:p>
            <a:pPr lvl="1"/>
            <a:r>
              <a:rPr lang="en-US" sz="1800" b="1" dirty="0"/>
              <a:t>Can take over an ARM-based Android system </a:t>
            </a:r>
            <a:r>
              <a:rPr lang="en-US" sz="1800" b="1" dirty="0">
                <a:solidFill>
                  <a:srgbClr val="FF0000"/>
                </a:solidFill>
              </a:rPr>
              <a:t>deterministically</a:t>
            </a:r>
          </a:p>
          <a:p>
            <a:pPr lvl="1"/>
            <a:r>
              <a:rPr lang="en-US" sz="1800" dirty="0"/>
              <a:t>Exploits predictable physical memory allocator behavior</a:t>
            </a:r>
          </a:p>
          <a:p>
            <a:pPr lvl="2"/>
            <a:r>
              <a:rPr lang="en-US" sz="1600" dirty="0"/>
              <a:t>Can deterministically place security-sensitive data (e.g., page table) in an attacker-chosen, vulnerable location in memory</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7890405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(VII)</a:t>
            </a:r>
            <a:endParaRPr lang="en-US" dirty="0"/>
          </a:p>
        </p:txBody>
      </p:sp>
      <p:sp>
        <p:nvSpPr>
          <p:cNvPr id="3" name="Content Placeholder 2"/>
          <p:cNvSpPr>
            <a:spLocks noGrp="1"/>
          </p:cNvSpPr>
          <p:nvPr>
            <p:ph idx="1"/>
          </p:nvPr>
        </p:nvSpPr>
        <p:spPr>
          <a:xfrm>
            <a:off x="228600" y="997527"/>
            <a:ext cx="8915400" cy="5193723"/>
          </a:xfrm>
        </p:spPr>
        <p:txBody>
          <a:bodyPr/>
          <a:lstStyle/>
          <a:p>
            <a:r>
              <a:rPr lang="en-US" sz="2000" dirty="0">
                <a:solidFill>
                  <a:srgbClr val="0000FF"/>
                </a:solidFill>
              </a:rPr>
              <a:t>When Good Protections go Bad: Exploiting anti-</a:t>
            </a:r>
            <a:r>
              <a:rPr lang="en-US" sz="2000" dirty="0" err="1">
                <a:solidFill>
                  <a:srgbClr val="0000FF"/>
                </a:solidFill>
              </a:rPr>
              <a:t>DoS</a:t>
            </a:r>
            <a:r>
              <a:rPr lang="en-US" sz="2000" dirty="0">
                <a:solidFill>
                  <a:srgbClr val="0000FF"/>
                </a:solidFill>
              </a:rPr>
              <a:t> Measures to Accelerate </a:t>
            </a:r>
            <a:r>
              <a:rPr lang="en-US" sz="2000" dirty="0" err="1">
                <a:solidFill>
                  <a:srgbClr val="0000FF"/>
                </a:solidFill>
              </a:rPr>
              <a:t>Rowhammer</a:t>
            </a:r>
            <a:r>
              <a:rPr lang="en-US" sz="2000" dirty="0">
                <a:solidFill>
                  <a:srgbClr val="0000FF"/>
                </a:solidFill>
              </a:rPr>
              <a:t> Attacks </a:t>
            </a:r>
            <a:r>
              <a:rPr lang="en-US" sz="2000" dirty="0"/>
              <a:t>(May 2017)</a:t>
            </a:r>
          </a:p>
          <a:p>
            <a:pPr lvl="1"/>
            <a:r>
              <a:rPr lang="en-US" sz="1800" dirty="0">
                <a:hlinkClick r:id="rId2"/>
              </a:rPr>
              <a:t>https://web.eecs.umich.edu/~misiker/resources/HOST-2017-Misiker.pdf</a:t>
            </a:r>
            <a:r>
              <a:rPr lang="en-US" sz="1800" dirty="0"/>
              <a:t> </a:t>
            </a:r>
          </a:p>
          <a:p>
            <a:pPr lvl="1"/>
            <a:r>
              <a:rPr lang="en-US" sz="1800" dirty="0"/>
              <a:t>Aga et al., HOST 2017</a:t>
            </a:r>
          </a:p>
          <a:p>
            <a:pPr lvl="1"/>
            <a:r>
              <a:rPr lang="en-US" sz="1800" dirty="0"/>
              <a:t>“A virtual-memory based cache-flush free attack that is sufficiently fast to </a:t>
            </a:r>
            <a:r>
              <a:rPr lang="en-US" sz="1800" b="1" dirty="0" err="1"/>
              <a:t>rowhammer</a:t>
            </a:r>
            <a:r>
              <a:rPr lang="en-US" sz="1800" b="1" dirty="0"/>
              <a:t> with double rate refresh.</a:t>
            </a:r>
            <a:r>
              <a:rPr lang="en-US" sz="1800" dirty="0"/>
              <a:t>”</a:t>
            </a:r>
          </a:p>
          <a:p>
            <a:pPr lvl="1"/>
            <a:r>
              <a:rPr lang="en-US" sz="1800" dirty="0"/>
              <a:t>Enabled by Cache Allocation Technology </a:t>
            </a:r>
            <a:br>
              <a:rPr lang="en-US" sz="1800" dirty="0"/>
            </a:br>
            <a:endParaRPr lang="en-US" sz="1800" dirty="0"/>
          </a:p>
          <a:p>
            <a:r>
              <a:rPr lang="en-US" sz="2000" dirty="0">
                <a:solidFill>
                  <a:srgbClr val="0000FF"/>
                </a:solidFill>
              </a:rPr>
              <a:t>SGX-Bomb: Locking Down the Processor via </a:t>
            </a:r>
            <a:r>
              <a:rPr lang="en-US" sz="2000" dirty="0" err="1">
                <a:solidFill>
                  <a:srgbClr val="0000FF"/>
                </a:solidFill>
              </a:rPr>
              <a:t>Rowhammer</a:t>
            </a:r>
            <a:r>
              <a:rPr lang="en-US" sz="2000" dirty="0">
                <a:solidFill>
                  <a:srgbClr val="0000FF"/>
                </a:solidFill>
              </a:rPr>
              <a:t> Attack </a:t>
            </a:r>
            <a:r>
              <a:rPr lang="en-US" sz="2000" dirty="0"/>
              <a:t>(October 2017)</a:t>
            </a:r>
          </a:p>
          <a:p>
            <a:pPr lvl="1"/>
            <a:r>
              <a:rPr lang="en-US" sz="1800" dirty="0">
                <a:hlinkClick r:id="rId3"/>
              </a:rPr>
              <a:t>https://dl.acm.org/citation.cfm?id=3152709</a:t>
            </a:r>
            <a:r>
              <a:rPr lang="en-US" sz="1800" dirty="0"/>
              <a:t> </a:t>
            </a:r>
          </a:p>
          <a:p>
            <a:pPr lvl="1"/>
            <a:r>
              <a:rPr lang="en-US" sz="1800" dirty="0"/>
              <a:t>Jang et al., </a:t>
            </a:r>
            <a:r>
              <a:rPr lang="en-US" sz="1800" dirty="0" err="1"/>
              <a:t>SysTEX</a:t>
            </a:r>
            <a:r>
              <a:rPr lang="en-US" sz="1800" dirty="0"/>
              <a:t> 2017</a:t>
            </a:r>
          </a:p>
          <a:p>
            <a:pPr lvl="1"/>
            <a:r>
              <a:rPr lang="en-US" sz="1800" dirty="0"/>
              <a:t>“Launches the </a:t>
            </a:r>
            <a:r>
              <a:rPr lang="en-US" sz="1800" dirty="0" err="1"/>
              <a:t>Rowhammer</a:t>
            </a:r>
            <a:r>
              <a:rPr lang="en-US" sz="1800" dirty="0"/>
              <a:t> attack against enclave memory to trigger the processor lockdown.”</a:t>
            </a:r>
          </a:p>
          <a:p>
            <a:pPr lvl="1"/>
            <a:r>
              <a:rPr lang="en-US" sz="1800" b="1" dirty="0"/>
              <a:t>Running unknown enclave programs on the cloud can shut down servers shared with other clients. </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543951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A60E-77D7-2F46-BE98-5DA906CF46B0}"/>
              </a:ext>
            </a:extLst>
          </p:cNvPr>
          <p:cNvSpPr>
            <a:spLocks noGrp="1"/>
          </p:cNvSpPr>
          <p:nvPr>
            <p:ph type="title"/>
          </p:nvPr>
        </p:nvSpPr>
        <p:spPr/>
        <p:txBody>
          <a:bodyPr/>
          <a:lstStyle/>
          <a:p>
            <a:r>
              <a:rPr lang="en-US" dirty="0">
                <a:latin typeface="Garamond" charset="0"/>
              </a:rPr>
              <a:t>Selected Readings on RowHammer (VIII)</a:t>
            </a:r>
            <a:endParaRPr lang="en-US" dirty="0"/>
          </a:p>
        </p:txBody>
      </p:sp>
      <p:sp>
        <p:nvSpPr>
          <p:cNvPr id="3" name="Content Placeholder 2">
            <a:extLst>
              <a:ext uri="{FF2B5EF4-FFF2-40B4-BE49-F238E27FC236}">
                <a16:creationId xmlns:a16="http://schemas.microsoft.com/office/drawing/2014/main" id="{5720AB8F-BFF8-BA43-BAE2-1A10AE5B5ABB}"/>
              </a:ext>
            </a:extLst>
          </p:cNvPr>
          <p:cNvSpPr>
            <a:spLocks noGrp="1"/>
          </p:cNvSpPr>
          <p:nvPr>
            <p:ph idx="1"/>
          </p:nvPr>
        </p:nvSpPr>
        <p:spPr/>
        <p:txBody>
          <a:bodyPr/>
          <a:lstStyle/>
          <a:p>
            <a:r>
              <a:rPr lang="en-US" sz="2000" dirty="0">
                <a:solidFill>
                  <a:srgbClr val="0000FF"/>
                </a:solidFill>
              </a:rPr>
              <a:t>Another Flip in the Wall of </a:t>
            </a:r>
            <a:r>
              <a:rPr lang="en-US" sz="2000" dirty="0" err="1">
                <a:solidFill>
                  <a:srgbClr val="0000FF"/>
                </a:solidFill>
              </a:rPr>
              <a:t>Rowhammer</a:t>
            </a:r>
            <a:r>
              <a:rPr lang="en-US" sz="2000" dirty="0">
                <a:solidFill>
                  <a:srgbClr val="0000FF"/>
                </a:solidFill>
              </a:rPr>
              <a:t> Defenses </a:t>
            </a:r>
            <a:r>
              <a:rPr lang="en-US" sz="2000" dirty="0"/>
              <a:t>(May 2018) </a:t>
            </a:r>
          </a:p>
          <a:p>
            <a:pPr lvl="1"/>
            <a:r>
              <a:rPr lang="en-US" sz="1800" dirty="0">
                <a:hlinkClick r:id="rId2"/>
              </a:rPr>
              <a:t>https://arxiv.org/pdf/1710.00551.pdf</a:t>
            </a:r>
            <a:endParaRPr lang="en-US" sz="1800" dirty="0"/>
          </a:p>
          <a:p>
            <a:pPr lvl="1"/>
            <a:r>
              <a:rPr lang="en-US" sz="1800" dirty="0" err="1"/>
              <a:t>Gruss</a:t>
            </a:r>
            <a:r>
              <a:rPr lang="en-US" sz="1800" dirty="0"/>
              <a:t> et al., IEEE S&amp;P 2018</a:t>
            </a:r>
          </a:p>
          <a:p>
            <a:pPr lvl="1"/>
            <a:r>
              <a:rPr lang="en-US" sz="1800" b="1" dirty="0"/>
              <a:t>A new type of </a:t>
            </a:r>
            <a:r>
              <a:rPr lang="en-US" sz="1800" b="1" dirty="0" err="1"/>
              <a:t>Rowhammer</a:t>
            </a:r>
            <a:r>
              <a:rPr lang="en-US" sz="1800" b="1" dirty="0"/>
              <a:t> attack which only hammers one single address</a:t>
            </a:r>
            <a:r>
              <a:rPr lang="en-US" sz="1800" dirty="0"/>
              <a:t>, which can be done without knowledge of physical addresses and DRAM mappings</a:t>
            </a:r>
          </a:p>
          <a:p>
            <a:pPr lvl="1"/>
            <a:r>
              <a:rPr lang="en-US" sz="1800" dirty="0"/>
              <a:t>Defeats static analysis and performance counter analysis defenses by running inside an SGX enclave </a:t>
            </a:r>
          </a:p>
          <a:p>
            <a:endParaRPr lang="en-US" sz="2000" dirty="0"/>
          </a:p>
          <a:p>
            <a:r>
              <a:rPr lang="en-US" sz="2000" dirty="0" err="1">
                <a:solidFill>
                  <a:srgbClr val="0000FF"/>
                </a:solidFill>
              </a:rPr>
              <a:t>GuardION</a:t>
            </a:r>
            <a:r>
              <a:rPr lang="en-US" sz="2000" dirty="0">
                <a:solidFill>
                  <a:srgbClr val="0000FF"/>
                </a:solidFill>
              </a:rPr>
              <a:t>: Practical Mitigation of DMA-Based </a:t>
            </a:r>
            <a:r>
              <a:rPr lang="en-US" sz="2000" dirty="0" err="1">
                <a:solidFill>
                  <a:srgbClr val="0000FF"/>
                </a:solidFill>
              </a:rPr>
              <a:t>Rowhammer</a:t>
            </a:r>
            <a:r>
              <a:rPr lang="en-US" sz="2000" dirty="0">
                <a:solidFill>
                  <a:srgbClr val="0000FF"/>
                </a:solidFill>
              </a:rPr>
              <a:t> Attacks on ARM </a:t>
            </a:r>
            <a:r>
              <a:rPr lang="en-US" sz="2000" dirty="0"/>
              <a:t>(June 2018)</a:t>
            </a:r>
          </a:p>
          <a:p>
            <a:pPr lvl="1"/>
            <a:r>
              <a:rPr lang="en-US" sz="1800" dirty="0">
                <a:hlinkClick r:id="rId3"/>
              </a:rPr>
              <a:t>https://link.springer.com/chapter/10.1007/978-3-319-93411-2_5</a:t>
            </a:r>
            <a:endParaRPr lang="en-US" sz="1800" dirty="0"/>
          </a:p>
          <a:p>
            <a:pPr lvl="1"/>
            <a:r>
              <a:rPr lang="en-US" sz="1800" dirty="0"/>
              <a:t>Van Der Veen et al., DIMVA 2018</a:t>
            </a:r>
          </a:p>
          <a:p>
            <a:pPr lvl="1"/>
            <a:r>
              <a:rPr lang="en-US" sz="1800" dirty="0"/>
              <a:t>Presents RAMPAGE, a DMA-based </a:t>
            </a:r>
            <a:r>
              <a:rPr lang="en-US" sz="1800" dirty="0" err="1"/>
              <a:t>RowHammer</a:t>
            </a:r>
            <a:r>
              <a:rPr lang="en-US" sz="1800" dirty="0"/>
              <a:t> attack against the latest Android OS</a:t>
            </a:r>
          </a:p>
        </p:txBody>
      </p:sp>
      <p:sp>
        <p:nvSpPr>
          <p:cNvPr id="4" name="Slide Number Placeholder 3">
            <a:extLst>
              <a:ext uri="{FF2B5EF4-FFF2-40B4-BE49-F238E27FC236}">
                <a16:creationId xmlns:a16="http://schemas.microsoft.com/office/drawing/2014/main" id="{F2D8B422-6204-6847-8622-92AEDD6CFF7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15147447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(IX)</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a:solidFill>
                  <a:srgbClr val="0000FF"/>
                </a:solidFill>
              </a:rPr>
              <a:t>Grand </a:t>
            </a:r>
            <a:r>
              <a:rPr lang="en-US" sz="2000" dirty="0" err="1">
                <a:solidFill>
                  <a:srgbClr val="0000FF"/>
                </a:solidFill>
              </a:rPr>
              <a:t>Pwning</a:t>
            </a:r>
            <a:r>
              <a:rPr lang="en-US" sz="2000" dirty="0">
                <a:solidFill>
                  <a:srgbClr val="0000FF"/>
                </a:solidFill>
              </a:rPr>
              <a:t> Unit: Accelerating Microarchitectural Attacks with the GPU </a:t>
            </a:r>
            <a:r>
              <a:rPr lang="en-US" sz="2000" dirty="0"/>
              <a:t>(May 2018)</a:t>
            </a:r>
          </a:p>
          <a:p>
            <a:pPr lvl="1">
              <a:buFont typeface="Wingdings" pitchFamily="2" charset="2"/>
              <a:buChar char="n"/>
              <a:defRPr/>
            </a:pPr>
            <a:r>
              <a:rPr lang="en-US" sz="1800" dirty="0">
                <a:hlinkClick r:id="rId2"/>
              </a:rPr>
              <a:t>https://www.vusec.net/wp-content/uploads/2018/05/glitch.pdf</a:t>
            </a:r>
            <a:r>
              <a:rPr lang="en-US" sz="1800" dirty="0"/>
              <a:t> </a:t>
            </a:r>
          </a:p>
          <a:p>
            <a:pPr lvl="1">
              <a:buFont typeface="Wingdings" pitchFamily="2" charset="2"/>
              <a:buChar char="n"/>
              <a:defRPr/>
            </a:pPr>
            <a:r>
              <a:rPr lang="en-US" sz="1800" dirty="0" err="1"/>
              <a:t>Frigo</a:t>
            </a:r>
            <a:r>
              <a:rPr lang="en-US" sz="1800" dirty="0"/>
              <a:t> et al., IEEE S&amp;P 2018.</a:t>
            </a:r>
          </a:p>
          <a:p>
            <a:pPr lvl="1">
              <a:buFont typeface="Wingdings" pitchFamily="2" charset="2"/>
              <a:buChar char="n"/>
              <a:defRPr/>
            </a:pPr>
            <a:r>
              <a:rPr lang="en-US" sz="1800" dirty="0"/>
              <a:t>The first end-to-end remote </a:t>
            </a:r>
            <a:r>
              <a:rPr lang="en-US" sz="1800" dirty="0" err="1"/>
              <a:t>Rowhammer</a:t>
            </a:r>
            <a:r>
              <a:rPr lang="en-US" sz="1800" dirty="0"/>
              <a:t> exploit on mobile platforms that use our GPU-based primitives in orchestration to </a:t>
            </a:r>
            <a:r>
              <a:rPr lang="en-US" sz="1800" b="1" dirty="0"/>
              <a:t>compromise browsers on mobile devices in under two minutes</a:t>
            </a:r>
            <a:r>
              <a:rPr lang="en-US" sz="1800" dirty="0"/>
              <a:t>.</a:t>
            </a:r>
          </a:p>
          <a:p>
            <a:endParaRPr lang="en-US" dirty="0"/>
          </a:p>
          <a:p>
            <a:pPr>
              <a:buFont typeface="Wingdings" pitchFamily="2" charset="2"/>
              <a:buChar char="n"/>
              <a:defRPr/>
            </a:pPr>
            <a:r>
              <a:rPr lang="en-US" sz="2000" dirty="0" err="1">
                <a:solidFill>
                  <a:srgbClr val="0000FF"/>
                </a:solidFill>
              </a:rPr>
              <a:t>Throwhammer</a:t>
            </a:r>
            <a:r>
              <a:rPr lang="en-US" sz="2000" dirty="0">
                <a:solidFill>
                  <a:srgbClr val="0000FF"/>
                </a:solidFill>
              </a:rPr>
              <a:t>: </a:t>
            </a:r>
            <a:r>
              <a:rPr lang="en-US" sz="2000" dirty="0" err="1">
                <a:solidFill>
                  <a:srgbClr val="0000FF"/>
                </a:solidFill>
              </a:rPr>
              <a:t>Rowhammer</a:t>
            </a:r>
            <a:r>
              <a:rPr lang="en-US" sz="2000" dirty="0">
                <a:solidFill>
                  <a:srgbClr val="0000FF"/>
                </a:solidFill>
              </a:rPr>
              <a:t> Attacks over the Network and Defenses </a:t>
            </a:r>
            <a:r>
              <a:rPr lang="en-US" sz="2000" dirty="0"/>
              <a:t>(July 2018)</a:t>
            </a:r>
          </a:p>
          <a:p>
            <a:pPr lvl="1">
              <a:buFont typeface="Wingdings" pitchFamily="2" charset="2"/>
              <a:buChar char="n"/>
              <a:defRPr/>
            </a:pPr>
            <a:r>
              <a:rPr lang="en-US" sz="1800" dirty="0">
                <a:hlinkClick r:id="rId3"/>
              </a:rPr>
              <a:t>https://www.cs.vu.nl/~herbertb/download/papers/throwhammer_atc18.pdf</a:t>
            </a:r>
            <a:endParaRPr lang="en-US" sz="1800" dirty="0"/>
          </a:p>
          <a:p>
            <a:pPr lvl="1">
              <a:buFont typeface="Wingdings" pitchFamily="2" charset="2"/>
              <a:buChar char="n"/>
              <a:defRPr/>
            </a:pPr>
            <a:r>
              <a:rPr lang="en-US" sz="1800" dirty="0"/>
              <a:t>Tatar et al., USENIX ATC 2018.</a:t>
            </a:r>
          </a:p>
          <a:p>
            <a:pPr lvl="1">
              <a:buFont typeface="Wingdings" pitchFamily="2" charset="2"/>
              <a:buChar char="n"/>
              <a:defRPr/>
            </a:pPr>
            <a:r>
              <a:rPr lang="en-US" sz="1800" dirty="0"/>
              <a:t>“[We] show that </a:t>
            </a:r>
            <a:r>
              <a:rPr lang="en-US" sz="1800" b="1" dirty="0"/>
              <a:t>an attacker can trigger and exploit </a:t>
            </a:r>
            <a:r>
              <a:rPr lang="en-US" sz="1800" b="1" dirty="0" err="1"/>
              <a:t>Rowhammer</a:t>
            </a:r>
            <a:r>
              <a:rPr lang="en-US" sz="1800" b="1" dirty="0"/>
              <a:t> bit flips directly from a remote machine by only sending network packets</a:t>
            </a:r>
            <a:r>
              <a:rPr lang="en-US" sz="1800" dirty="0"/>
              <a:t>.”</a:t>
            </a: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6181272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Secure Are These People?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547664" y="6525344"/>
            <a:ext cx="653447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https://s-media-cache-ak0.pinimg.com/originals/48/09/54/4809543a9c7700246a0cf8acdae27abf.jpg</a:t>
            </a:r>
          </a:p>
        </p:txBody>
      </p:sp>
      <p:pic>
        <p:nvPicPr>
          <p:cNvPr id="6" name="Picture 5" descr="ny-workers-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7097"/>
          </a:xfrm>
          <a:prstGeom prst="rect">
            <a:avLst/>
          </a:prstGeom>
        </p:spPr>
      </p:pic>
      <p:sp>
        <p:nvSpPr>
          <p:cNvPr id="3" name="TextBox 2"/>
          <p:cNvSpPr txBox="1"/>
          <p:nvPr/>
        </p:nvSpPr>
        <p:spPr>
          <a:xfrm>
            <a:off x="251520" y="5775647"/>
            <a:ext cx="8631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rPr>
              <a:t>Security is about preventing unforeseen consequences</a:t>
            </a:r>
          </a:p>
        </p:txBody>
      </p:sp>
    </p:spTree>
    <p:extLst>
      <p:ext uri="{BB962C8B-B14F-4D97-AF65-F5344CB8AC3E}">
        <p14:creationId xmlns:p14="http://schemas.microsoft.com/office/powerpoint/2010/main" val="1805625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(X)</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err="1">
                <a:solidFill>
                  <a:srgbClr val="0000FF"/>
                </a:solidFill>
              </a:rPr>
              <a:t>Nethammer</a:t>
            </a:r>
            <a:r>
              <a:rPr lang="en-US" sz="2000" dirty="0">
                <a:solidFill>
                  <a:srgbClr val="0000FF"/>
                </a:solidFill>
              </a:rPr>
              <a:t>: Inducing </a:t>
            </a:r>
            <a:r>
              <a:rPr lang="en-US" sz="2000" dirty="0" err="1">
                <a:solidFill>
                  <a:srgbClr val="0000FF"/>
                </a:solidFill>
              </a:rPr>
              <a:t>Rowhammer</a:t>
            </a:r>
            <a:r>
              <a:rPr lang="en-US" sz="2000" dirty="0">
                <a:solidFill>
                  <a:srgbClr val="0000FF"/>
                </a:solidFill>
              </a:rPr>
              <a:t> Faults through Network Requests </a:t>
            </a:r>
            <a:r>
              <a:rPr lang="en-US" sz="2000" dirty="0"/>
              <a:t>(July 2018)</a:t>
            </a:r>
          </a:p>
          <a:p>
            <a:pPr lvl="1">
              <a:buFont typeface="Wingdings" pitchFamily="2" charset="2"/>
              <a:buChar char="n"/>
              <a:defRPr/>
            </a:pPr>
            <a:r>
              <a:rPr lang="en-US" sz="1800" dirty="0">
                <a:hlinkClick r:id="rId2"/>
              </a:rPr>
              <a:t>https://arxiv.org/pdf/1805.04956.pdf</a:t>
            </a:r>
            <a:r>
              <a:rPr lang="en-US" sz="1800" dirty="0"/>
              <a:t>   </a:t>
            </a:r>
          </a:p>
          <a:p>
            <a:pPr lvl="1">
              <a:buFont typeface="Wingdings" pitchFamily="2" charset="2"/>
              <a:buChar char="n"/>
              <a:defRPr/>
            </a:pPr>
            <a:r>
              <a:rPr lang="en-US" sz="1800" dirty="0" err="1"/>
              <a:t>Lipp</a:t>
            </a:r>
            <a:r>
              <a:rPr lang="en-US" sz="1800" dirty="0"/>
              <a:t> et al., </a:t>
            </a:r>
            <a:r>
              <a:rPr lang="en-US" sz="1800" dirty="0" err="1"/>
              <a:t>arxiv.org</a:t>
            </a:r>
            <a:r>
              <a:rPr lang="en-US" sz="1800" dirty="0"/>
              <a:t> 2018.</a:t>
            </a:r>
          </a:p>
          <a:p>
            <a:pPr lvl="1">
              <a:buFont typeface="Wingdings" pitchFamily="2" charset="2"/>
              <a:buChar char="n"/>
              <a:defRPr/>
            </a:pPr>
            <a:r>
              <a:rPr lang="en-US" sz="1800" dirty="0"/>
              <a:t>“</a:t>
            </a:r>
            <a:r>
              <a:rPr lang="en-US" sz="1800" dirty="0" err="1"/>
              <a:t>Nethammer</a:t>
            </a:r>
            <a:r>
              <a:rPr lang="en-US" sz="1800" dirty="0"/>
              <a:t> is the first truly </a:t>
            </a:r>
            <a:r>
              <a:rPr lang="en-US" sz="1800" b="1" dirty="0"/>
              <a:t>remote </a:t>
            </a:r>
            <a:r>
              <a:rPr lang="en-US" sz="1800" b="1" dirty="0" err="1"/>
              <a:t>Rowhammer</a:t>
            </a:r>
            <a:r>
              <a:rPr lang="en-US" sz="1800" b="1" dirty="0"/>
              <a:t> attack</a:t>
            </a:r>
            <a:r>
              <a:rPr lang="en-US" sz="1800" dirty="0"/>
              <a:t>, without a single attacker-controlled line of code on the targeted system.”</a:t>
            </a:r>
          </a:p>
          <a:p>
            <a:pPr lvl="1">
              <a:buFont typeface="Wingdings" pitchFamily="2" charset="2"/>
              <a:buChar char="n"/>
              <a:defRPr/>
            </a:pPr>
            <a:endParaRPr lang="en-US" sz="1800" dirty="0"/>
          </a:p>
          <a:p>
            <a:pPr lvl="1">
              <a:buFont typeface="Wingdings" pitchFamily="2" charset="2"/>
              <a:buChar char="n"/>
              <a:defRPr/>
            </a:pPr>
            <a:endParaRPr lang="en-US" sz="1800" dirty="0"/>
          </a:p>
          <a:p>
            <a:pPr>
              <a:buFont typeface="Wingdings" pitchFamily="2" charset="2"/>
              <a:buChar char="n"/>
              <a:defRPr/>
            </a:pPr>
            <a:r>
              <a:rPr lang="en-US" sz="2000" dirty="0" err="1">
                <a:solidFill>
                  <a:srgbClr val="0000FF"/>
                </a:solidFill>
              </a:rPr>
              <a:t>ZebRAM</a:t>
            </a:r>
            <a:r>
              <a:rPr lang="en-US" sz="2000" dirty="0">
                <a:solidFill>
                  <a:srgbClr val="0000FF"/>
                </a:solidFill>
              </a:rPr>
              <a:t>: Comprehensive and Compatible Software Protection Against </a:t>
            </a:r>
            <a:r>
              <a:rPr lang="en-US" sz="2000" dirty="0" err="1">
                <a:solidFill>
                  <a:srgbClr val="0000FF"/>
                </a:solidFill>
              </a:rPr>
              <a:t>Rowhammer</a:t>
            </a:r>
            <a:r>
              <a:rPr lang="en-US" sz="2000" dirty="0">
                <a:solidFill>
                  <a:srgbClr val="0000FF"/>
                </a:solidFill>
              </a:rPr>
              <a:t> Attacks </a:t>
            </a:r>
            <a:r>
              <a:rPr lang="en-US" sz="2000" dirty="0"/>
              <a:t>(October 2018)</a:t>
            </a:r>
          </a:p>
          <a:p>
            <a:pPr lvl="1">
              <a:buFont typeface="Wingdings" pitchFamily="2" charset="2"/>
              <a:buChar char="n"/>
              <a:defRPr/>
            </a:pPr>
            <a:r>
              <a:rPr lang="en-US" sz="1800" dirty="0">
                <a:hlinkClick r:id="rId3"/>
              </a:rPr>
              <a:t>https://www.usenix.org/system/files/osdi18-konoth.pdf</a:t>
            </a:r>
            <a:r>
              <a:rPr lang="en-US" sz="1800" dirty="0"/>
              <a:t> </a:t>
            </a:r>
          </a:p>
          <a:p>
            <a:pPr lvl="1">
              <a:buFont typeface="Wingdings" pitchFamily="2" charset="2"/>
              <a:buChar char="n"/>
              <a:defRPr/>
            </a:pPr>
            <a:r>
              <a:rPr lang="en-US" sz="1800" dirty="0" err="1"/>
              <a:t>Konoth</a:t>
            </a:r>
            <a:r>
              <a:rPr lang="en-US" sz="1800" dirty="0"/>
              <a:t> et al., OSDI 2018</a:t>
            </a:r>
          </a:p>
          <a:p>
            <a:pPr lvl="1">
              <a:buFont typeface="Wingdings" pitchFamily="2" charset="2"/>
              <a:buChar char="n"/>
              <a:defRPr/>
            </a:pPr>
            <a:r>
              <a:rPr lang="en-US" sz="1800" dirty="0"/>
              <a:t>A new pure-software protection mechanism against RowHammer.</a:t>
            </a:r>
          </a:p>
          <a:p>
            <a:pPr>
              <a:buFont typeface="Wingdings" pitchFamily="2" charset="2"/>
              <a:buChar char="n"/>
              <a:defRPr/>
            </a:pP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739161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48C6C-F04F-3F47-8B72-60A532EEE6E9}"/>
              </a:ext>
            </a:extLst>
          </p:cNvPr>
          <p:cNvSpPr>
            <a:spLocks noGrp="1"/>
          </p:cNvSpPr>
          <p:nvPr>
            <p:ph type="title"/>
          </p:nvPr>
        </p:nvSpPr>
        <p:spPr/>
        <p:txBody>
          <a:bodyPr/>
          <a:lstStyle/>
          <a:p>
            <a:r>
              <a:rPr lang="en-US" dirty="0">
                <a:latin typeface="Garamond" charset="0"/>
              </a:rPr>
              <a:t>Selected Readings on RowHammer (XI.A)</a:t>
            </a:r>
            <a:endParaRPr lang="en-US" dirty="0"/>
          </a:p>
        </p:txBody>
      </p:sp>
      <p:sp>
        <p:nvSpPr>
          <p:cNvPr id="3" name="Content Placeholder 2">
            <a:extLst>
              <a:ext uri="{FF2B5EF4-FFF2-40B4-BE49-F238E27FC236}">
                <a16:creationId xmlns:a16="http://schemas.microsoft.com/office/drawing/2014/main" id="{D2AEE690-97B4-5340-BA06-868C0A09317A}"/>
              </a:ext>
            </a:extLst>
          </p:cNvPr>
          <p:cNvSpPr>
            <a:spLocks noGrp="1"/>
          </p:cNvSpPr>
          <p:nvPr>
            <p:ph idx="1"/>
          </p:nvPr>
        </p:nvSpPr>
        <p:spPr>
          <a:xfrm>
            <a:off x="228600" y="908720"/>
            <a:ext cx="8610600" cy="5193723"/>
          </a:xfrm>
        </p:spPr>
        <p:txBody>
          <a:bodyPr/>
          <a:lstStyle/>
          <a:p>
            <a:r>
              <a:rPr lang="en-US" dirty="0" err="1"/>
              <a:t>PassMark</a:t>
            </a:r>
            <a:r>
              <a:rPr lang="en-US" dirty="0"/>
              <a:t> Software, memtest86, since 2014</a:t>
            </a:r>
          </a:p>
          <a:p>
            <a:pPr lvl="1"/>
            <a:r>
              <a:rPr lang="en-US" dirty="0">
                <a:hlinkClick r:id="rId2"/>
              </a:rPr>
              <a:t>https://www.memtest86.com/troubleshooting.htm#hammer</a:t>
            </a:r>
            <a:r>
              <a:rPr lang="en-US" dirty="0"/>
              <a:t> </a:t>
            </a:r>
          </a:p>
        </p:txBody>
      </p:sp>
      <p:sp>
        <p:nvSpPr>
          <p:cNvPr id="4" name="Slide Number Placeholder 3">
            <a:extLst>
              <a:ext uri="{FF2B5EF4-FFF2-40B4-BE49-F238E27FC236}">
                <a16:creationId xmlns:a16="http://schemas.microsoft.com/office/drawing/2014/main" id="{22922E32-9037-9340-B117-04CB3A0B94B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5D2A24A2-A297-FB4D-B11F-3EADDE152875}"/>
              </a:ext>
            </a:extLst>
          </p:cNvPr>
          <p:cNvPicPr>
            <a:picLocks noChangeAspect="1"/>
          </p:cNvPicPr>
          <p:nvPr/>
        </p:nvPicPr>
        <p:blipFill>
          <a:blip r:embed="rId3"/>
          <a:stretch>
            <a:fillRect/>
          </a:stretch>
        </p:blipFill>
        <p:spPr>
          <a:xfrm>
            <a:off x="197866" y="1916832"/>
            <a:ext cx="8910638" cy="1617899"/>
          </a:xfrm>
          <a:prstGeom prst="rect">
            <a:avLst/>
          </a:prstGeom>
        </p:spPr>
      </p:pic>
      <p:pic>
        <p:nvPicPr>
          <p:cNvPr id="6" name="Picture 5">
            <a:extLst>
              <a:ext uri="{FF2B5EF4-FFF2-40B4-BE49-F238E27FC236}">
                <a16:creationId xmlns:a16="http://schemas.microsoft.com/office/drawing/2014/main" id="{1F679323-3845-6046-856F-648446FAAC26}"/>
              </a:ext>
            </a:extLst>
          </p:cNvPr>
          <p:cNvPicPr>
            <a:picLocks noChangeAspect="1"/>
          </p:cNvPicPr>
          <p:nvPr/>
        </p:nvPicPr>
        <p:blipFill>
          <a:blip r:embed="rId4"/>
          <a:stretch>
            <a:fillRect/>
          </a:stretch>
        </p:blipFill>
        <p:spPr>
          <a:xfrm>
            <a:off x="228599" y="3751688"/>
            <a:ext cx="8847777" cy="1189480"/>
          </a:xfrm>
          <a:prstGeom prst="rect">
            <a:avLst/>
          </a:prstGeom>
        </p:spPr>
      </p:pic>
      <p:pic>
        <p:nvPicPr>
          <p:cNvPr id="9" name="Picture 8">
            <a:extLst>
              <a:ext uri="{FF2B5EF4-FFF2-40B4-BE49-F238E27FC236}">
                <a16:creationId xmlns:a16="http://schemas.microsoft.com/office/drawing/2014/main" id="{9C8E9420-31F9-574E-977B-65DCF85E2A8F}"/>
              </a:ext>
            </a:extLst>
          </p:cNvPr>
          <p:cNvPicPr>
            <a:picLocks noChangeAspect="1"/>
          </p:cNvPicPr>
          <p:nvPr/>
        </p:nvPicPr>
        <p:blipFill>
          <a:blip r:embed="rId5"/>
          <a:stretch>
            <a:fillRect/>
          </a:stretch>
        </p:blipFill>
        <p:spPr>
          <a:xfrm>
            <a:off x="197866" y="5108904"/>
            <a:ext cx="8946134" cy="1385790"/>
          </a:xfrm>
          <a:prstGeom prst="rect">
            <a:avLst/>
          </a:prstGeom>
        </p:spPr>
      </p:pic>
      <p:sp>
        <p:nvSpPr>
          <p:cNvPr id="10" name="Rectangle 9">
            <a:extLst>
              <a:ext uri="{FF2B5EF4-FFF2-40B4-BE49-F238E27FC236}">
                <a16:creationId xmlns:a16="http://schemas.microsoft.com/office/drawing/2014/main" id="{AFC04B51-A79A-FE42-9990-7EBF21B3FC3B}"/>
              </a:ext>
            </a:extLst>
          </p:cNvPr>
          <p:cNvSpPr>
            <a:spLocks noChangeArrowheads="1"/>
          </p:cNvSpPr>
          <p:nvPr/>
        </p:nvSpPr>
        <p:spPr bwMode="auto">
          <a:xfrm>
            <a:off x="228598" y="2276872"/>
            <a:ext cx="8847777" cy="63121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11" name="Rectangle 10">
            <a:extLst>
              <a:ext uri="{FF2B5EF4-FFF2-40B4-BE49-F238E27FC236}">
                <a16:creationId xmlns:a16="http://schemas.microsoft.com/office/drawing/2014/main" id="{B1776868-6E2F-A749-B222-81A7096E3B0E}"/>
              </a:ext>
            </a:extLst>
          </p:cNvPr>
          <p:cNvSpPr>
            <a:spLocks noChangeArrowheads="1"/>
          </p:cNvSpPr>
          <p:nvPr/>
        </p:nvSpPr>
        <p:spPr bwMode="auto">
          <a:xfrm>
            <a:off x="185561" y="5108904"/>
            <a:ext cx="7914831" cy="26431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1642689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48C6C-F04F-3F47-8B72-60A532EEE6E9}"/>
              </a:ext>
            </a:extLst>
          </p:cNvPr>
          <p:cNvSpPr>
            <a:spLocks noGrp="1"/>
          </p:cNvSpPr>
          <p:nvPr>
            <p:ph type="title"/>
          </p:nvPr>
        </p:nvSpPr>
        <p:spPr/>
        <p:txBody>
          <a:bodyPr/>
          <a:lstStyle/>
          <a:p>
            <a:r>
              <a:rPr lang="en-US" dirty="0">
                <a:latin typeface="Garamond" charset="0"/>
              </a:rPr>
              <a:t>Selected Readings on RowHammer (XI.B)</a:t>
            </a:r>
            <a:endParaRPr lang="en-US" dirty="0"/>
          </a:p>
        </p:txBody>
      </p:sp>
      <p:sp>
        <p:nvSpPr>
          <p:cNvPr id="3" name="Content Placeholder 2">
            <a:extLst>
              <a:ext uri="{FF2B5EF4-FFF2-40B4-BE49-F238E27FC236}">
                <a16:creationId xmlns:a16="http://schemas.microsoft.com/office/drawing/2014/main" id="{D2AEE690-97B4-5340-BA06-868C0A09317A}"/>
              </a:ext>
            </a:extLst>
          </p:cNvPr>
          <p:cNvSpPr>
            <a:spLocks noGrp="1"/>
          </p:cNvSpPr>
          <p:nvPr>
            <p:ph idx="1"/>
          </p:nvPr>
        </p:nvSpPr>
        <p:spPr>
          <a:xfrm>
            <a:off x="228600" y="908720"/>
            <a:ext cx="8610600" cy="5193723"/>
          </a:xfrm>
        </p:spPr>
        <p:txBody>
          <a:bodyPr/>
          <a:lstStyle/>
          <a:p>
            <a:r>
              <a:rPr lang="en-US" dirty="0" err="1"/>
              <a:t>PassMark</a:t>
            </a:r>
            <a:r>
              <a:rPr lang="en-US" dirty="0"/>
              <a:t> Software, memtest86, since 2014</a:t>
            </a:r>
          </a:p>
          <a:p>
            <a:pPr lvl="1"/>
            <a:r>
              <a:rPr lang="en-US" dirty="0">
                <a:hlinkClick r:id="rId2"/>
              </a:rPr>
              <a:t>https://www.memtest86.com/troubleshooting.htm#hammer</a:t>
            </a:r>
            <a:r>
              <a:rPr lang="en-US" dirty="0"/>
              <a:t> </a:t>
            </a:r>
          </a:p>
        </p:txBody>
      </p:sp>
      <p:sp>
        <p:nvSpPr>
          <p:cNvPr id="4" name="Slide Number Placeholder 3">
            <a:extLst>
              <a:ext uri="{FF2B5EF4-FFF2-40B4-BE49-F238E27FC236}">
                <a16:creationId xmlns:a16="http://schemas.microsoft.com/office/drawing/2014/main" id="{22922E32-9037-9340-B117-04CB3A0B94B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7" name="Picture 6">
            <a:extLst>
              <a:ext uri="{FF2B5EF4-FFF2-40B4-BE49-F238E27FC236}">
                <a16:creationId xmlns:a16="http://schemas.microsoft.com/office/drawing/2014/main" id="{67F7F3F0-B833-3049-9CB1-A5175DD7F4F1}"/>
              </a:ext>
            </a:extLst>
          </p:cNvPr>
          <p:cNvPicPr>
            <a:picLocks noChangeAspect="1"/>
          </p:cNvPicPr>
          <p:nvPr/>
        </p:nvPicPr>
        <p:blipFill>
          <a:blip r:embed="rId3"/>
          <a:stretch>
            <a:fillRect/>
          </a:stretch>
        </p:blipFill>
        <p:spPr>
          <a:xfrm>
            <a:off x="197970" y="1862336"/>
            <a:ext cx="8795617" cy="2718792"/>
          </a:xfrm>
          <a:prstGeom prst="rect">
            <a:avLst/>
          </a:prstGeom>
        </p:spPr>
      </p:pic>
      <p:pic>
        <p:nvPicPr>
          <p:cNvPr id="8" name="Picture 7">
            <a:extLst>
              <a:ext uri="{FF2B5EF4-FFF2-40B4-BE49-F238E27FC236}">
                <a16:creationId xmlns:a16="http://schemas.microsoft.com/office/drawing/2014/main" id="{F0FC09FB-9232-2642-93A9-0A3A0D869B9A}"/>
              </a:ext>
            </a:extLst>
          </p:cNvPr>
          <p:cNvPicPr>
            <a:picLocks noChangeAspect="1"/>
          </p:cNvPicPr>
          <p:nvPr/>
        </p:nvPicPr>
        <p:blipFill>
          <a:blip r:embed="rId4"/>
          <a:stretch>
            <a:fillRect/>
          </a:stretch>
        </p:blipFill>
        <p:spPr>
          <a:xfrm>
            <a:off x="2051720" y="4653136"/>
            <a:ext cx="5435027" cy="2100332"/>
          </a:xfrm>
          <a:prstGeom prst="rect">
            <a:avLst/>
          </a:prstGeom>
        </p:spPr>
      </p:pic>
    </p:spTree>
    <p:extLst>
      <p:ext uri="{BB962C8B-B14F-4D97-AF65-F5344CB8AC3E}">
        <p14:creationId xmlns:p14="http://schemas.microsoft.com/office/powerpoint/2010/main" val="193935538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 (ISCA 2014)</a:t>
            </a:r>
          </a:p>
        </p:txBody>
      </p:sp>
      <p:sp>
        <p:nvSpPr>
          <p:cNvPr id="3" name="Content Placeholder 2"/>
          <p:cNvSpPr>
            <a:spLocks noGrp="1"/>
          </p:cNvSpPr>
          <p:nvPr>
            <p:ph idx="1"/>
          </p:nvPr>
        </p:nvSpPr>
        <p:spPr/>
        <p:txBody>
          <a:bodyPr/>
          <a:lstStyle/>
          <a:p>
            <a:r>
              <a:rPr lang="en-US" i="1" dirty="0">
                <a:solidFill>
                  <a:schemeClr val="tx2"/>
                </a:solidFill>
              </a:rPr>
              <a:t>Breach of memory protection</a:t>
            </a:r>
          </a:p>
          <a:p>
            <a:pPr lvl="1"/>
            <a:r>
              <a:rPr lang="en-US" sz="2800" dirty="0"/>
              <a:t>OS page (4KB) fits inside DRAM row (8KB)</a:t>
            </a:r>
          </a:p>
          <a:p>
            <a:pPr lvl="1"/>
            <a:r>
              <a:rPr lang="en-US" sz="2800" dirty="0"/>
              <a:t>Adjacent DRAM row </a:t>
            </a:r>
            <a:r>
              <a:rPr lang="en-US" sz="2800" dirty="0">
                <a:sym typeface="Wingdings" panose="05000000000000000000" pitchFamily="2" charset="2"/>
              </a:rPr>
              <a:t></a:t>
            </a:r>
            <a:r>
              <a:rPr lang="en-US" sz="2800" dirty="0"/>
              <a:t> Different OS page</a:t>
            </a:r>
          </a:p>
          <a:p>
            <a:endParaRPr lang="en-US" sz="2400" dirty="0"/>
          </a:p>
          <a:p>
            <a:r>
              <a:rPr lang="en-US" i="1" dirty="0">
                <a:solidFill>
                  <a:schemeClr val="tx2"/>
                </a:solidFill>
              </a:rPr>
              <a:t>Vulnerability: </a:t>
            </a:r>
            <a:r>
              <a:rPr lang="en-US" i="1" dirty="0">
                <a:solidFill>
                  <a:srgbClr val="FF0000"/>
                </a:solidFill>
              </a:rPr>
              <a:t>disturbance attack</a:t>
            </a:r>
          </a:p>
          <a:p>
            <a:pPr lvl="1"/>
            <a:r>
              <a:rPr lang="en-US" sz="2800" dirty="0"/>
              <a:t>By accessing its own page, a program could </a:t>
            </a:r>
            <a:br>
              <a:rPr lang="en-US" sz="2800" dirty="0"/>
            </a:br>
            <a:r>
              <a:rPr lang="en-US" sz="2800" dirty="0"/>
              <a:t>corrupt pages belonging to another program</a:t>
            </a:r>
          </a:p>
          <a:p>
            <a:endParaRPr lang="en-US" sz="2400" dirty="0"/>
          </a:p>
          <a:p>
            <a:r>
              <a:rPr lang="en-US" i="1" dirty="0">
                <a:solidFill>
                  <a:schemeClr val="tx2"/>
                </a:solidFill>
              </a:rPr>
              <a:t>We constructed a proof-of-concept</a:t>
            </a:r>
          </a:p>
          <a:p>
            <a:pPr lvl="1"/>
            <a:r>
              <a:rPr lang="en-US" sz="2800" dirty="0"/>
              <a:t>Using only user-level instructions</a:t>
            </a:r>
          </a:p>
          <a:p>
            <a:endParaRPr lang="en-US" sz="3200" dirty="0"/>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13321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a:t>
            </a:r>
          </a:p>
        </p:txBody>
      </p:sp>
      <p:sp>
        <p:nvSpPr>
          <p:cNvPr id="25600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812B5F-CE3B-564D-B1D9-5770355AF2F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a:t>
            </a:r>
            <a:r>
              <a:rPr kumimoji="0" lang="en-US" sz="1000" b="0" i="0" u="none" strike="noStrike" kern="1200" cap="none" spc="0" normalizeH="0" baseline="0" noProof="0">
                <a:ln>
                  <a:noFill/>
                </a:ln>
                <a:solidFill>
                  <a:srgbClr val="000000"/>
                </a:solidFill>
                <a:effectLst/>
                <a:uLnTx/>
                <a:uFillTx/>
                <a:latin typeface="Arial" charset="0"/>
                <a:ea typeface="ＭＳ Ｐゴシック" charset="0"/>
                <a:hlinkClick r:id="rId2"/>
              </a:rPr>
              <a:t>https://lab.dsst.io/32c3-slides/7197.html</a:t>
            </a: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Rowhammer.js</a:t>
            </a:r>
            <a:r>
              <a:rPr kumimoji="0" lang="en-US" sz="1800" b="0" i="0" u="none" strike="noStrike" kern="1200" cap="none" spc="0" normalizeH="0" baseline="0" noProof="0" dirty="0">
                <a:ln>
                  <a:noFill/>
                </a:ln>
                <a:solidFill>
                  <a:srgbClr val="0000FF"/>
                </a:solidFill>
                <a:effectLst/>
                <a:uLnTx/>
                <a:uFillTx/>
                <a:latin typeface="Tahoma"/>
                <a:ea typeface="+mn-ea"/>
                <a:cs typeface="+mn-cs"/>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00"/>
                </a:solidFill>
                <a:effectLst/>
                <a:uLnTx/>
                <a:uFillTx/>
                <a:latin typeface="Tahoma"/>
                <a:ea typeface="+mn-ea"/>
                <a:cs typeface="+mn-cs"/>
              </a:rPr>
              <a:t>“We can gain unrestricted access to systems of website visitors.”</a:t>
            </a:r>
          </a:p>
        </p:txBody>
      </p:sp>
    </p:spTree>
    <p:extLst>
      <p:ext uri="{BB962C8B-B14F-4D97-AF65-F5344CB8AC3E}">
        <p14:creationId xmlns:p14="http://schemas.microsoft.com/office/powerpoint/2010/main" val="242564651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(II)</a:t>
            </a:r>
          </a:p>
        </p:txBody>
      </p:sp>
      <p:sp>
        <p:nvSpPr>
          <p:cNvPr id="25702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3D3305A-74B5-C341-8457-3D076A48DDA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https://fossbytes.com/drammer-rowhammer-attack-android-root-devices/</a:t>
            </a:r>
          </a:p>
        </p:txBody>
      </p:sp>
      <p:sp>
        <p:nvSpPr>
          <p:cNvPr id="2" name="Rectangle 1"/>
          <p:cNvSpPr/>
          <p:nvPr/>
        </p:nvSpPr>
        <p:spPr>
          <a:xfrm>
            <a:off x="4860032" y="6165304"/>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Drammer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Deterministic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Attacks on Mobile Platforms, CCS’16 </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 name="Rectangle 2"/>
          <p:cNvSpPr/>
          <p:nvPr/>
        </p:nvSpPr>
        <p:spPr>
          <a:xfrm>
            <a:off x="539552" y="874524"/>
            <a:ext cx="7593722" cy="400110"/>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“Can gain control of a smart phone deterministically”</a:t>
            </a:r>
          </a:p>
        </p:txBody>
      </p:sp>
    </p:spTree>
    <p:extLst>
      <p:ext uri="{BB962C8B-B14F-4D97-AF65-F5344CB8AC3E}">
        <p14:creationId xmlns:p14="http://schemas.microsoft.com/office/powerpoint/2010/main" val="423560187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2099-7438-6C41-BD1E-77D3C632D919}"/>
              </a:ext>
            </a:extLst>
          </p:cNvPr>
          <p:cNvSpPr>
            <a:spLocks noGrp="1"/>
          </p:cNvSpPr>
          <p:nvPr>
            <p:ph type="title"/>
          </p:nvPr>
        </p:nvSpPr>
        <p:spPr/>
        <p:txBody>
          <a:bodyPr/>
          <a:lstStyle/>
          <a:p>
            <a:r>
              <a:rPr lang="en-US" dirty="0"/>
              <a:t>More Security Implications (III)</a:t>
            </a:r>
          </a:p>
        </p:txBody>
      </p:sp>
      <p:sp>
        <p:nvSpPr>
          <p:cNvPr id="3" name="Content Placeholder 2">
            <a:extLst>
              <a:ext uri="{FF2B5EF4-FFF2-40B4-BE49-F238E27FC236}">
                <a16:creationId xmlns:a16="http://schemas.microsoft.com/office/drawing/2014/main" id="{FDB44C18-A93F-6244-A24A-038E49A3ED5A}"/>
              </a:ext>
            </a:extLst>
          </p:cNvPr>
          <p:cNvSpPr>
            <a:spLocks noGrp="1"/>
          </p:cNvSpPr>
          <p:nvPr>
            <p:ph idx="1"/>
          </p:nvPr>
        </p:nvSpPr>
        <p:spPr>
          <a:xfrm>
            <a:off x="228600" y="914400"/>
            <a:ext cx="8610600" cy="5193723"/>
          </a:xfrm>
        </p:spPr>
        <p:txBody>
          <a:bodyPr/>
          <a:lstStyle/>
          <a:p>
            <a:r>
              <a:rPr lang="en-US" dirty="0"/>
              <a:t>Using an integrated GPU in a mobile system to remotely escalate privilege via the WebGL interface </a:t>
            </a:r>
          </a:p>
        </p:txBody>
      </p:sp>
      <p:sp>
        <p:nvSpPr>
          <p:cNvPr id="4" name="Slide Number Placeholder 3">
            <a:extLst>
              <a:ext uri="{FF2B5EF4-FFF2-40B4-BE49-F238E27FC236}">
                <a16:creationId xmlns:a16="http://schemas.microsoft.com/office/drawing/2014/main" id="{1EB5FC4B-E474-AA49-B354-1B798E487C9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6" name="Picture 5">
            <a:extLst>
              <a:ext uri="{FF2B5EF4-FFF2-40B4-BE49-F238E27FC236}">
                <a16:creationId xmlns:a16="http://schemas.microsoft.com/office/drawing/2014/main" id="{F5E99A8D-841C-B445-A300-93E6B3F04407}"/>
              </a:ext>
            </a:extLst>
          </p:cNvPr>
          <p:cNvPicPr>
            <a:picLocks noChangeAspect="1"/>
          </p:cNvPicPr>
          <p:nvPr/>
        </p:nvPicPr>
        <p:blipFill>
          <a:blip r:embed="rId2"/>
          <a:stretch>
            <a:fillRect/>
          </a:stretch>
        </p:blipFill>
        <p:spPr>
          <a:xfrm>
            <a:off x="228600" y="1752600"/>
            <a:ext cx="8610600" cy="2919748"/>
          </a:xfrm>
          <a:prstGeom prst="rect">
            <a:avLst/>
          </a:prstGeom>
        </p:spPr>
      </p:pic>
      <p:pic>
        <p:nvPicPr>
          <p:cNvPr id="7" name="Picture 6">
            <a:extLst>
              <a:ext uri="{FF2B5EF4-FFF2-40B4-BE49-F238E27FC236}">
                <a16:creationId xmlns:a16="http://schemas.microsoft.com/office/drawing/2014/main" id="{B1855A90-FBD8-BD41-A0F7-9D3A4C42E8B3}"/>
              </a:ext>
            </a:extLst>
          </p:cNvPr>
          <p:cNvPicPr>
            <a:picLocks noChangeAspect="1"/>
          </p:cNvPicPr>
          <p:nvPr/>
        </p:nvPicPr>
        <p:blipFill>
          <a:blip r:embed="rId3"/>
          <a:stretch>
            <a:fillRect/>
          </a:stretch>
        </p:blipFill>
        <p:spPr>
          <a:xfrm>
            <a:off x="0" y="4644746"/>
            <a:ext cx="9144000" cy="2213254"/>
          </a:xfrm>
          <a:prstGeom prst="rect">
            <a:avLst/>
          </a:prstGeom>
        </p:spPr>
      </p:pic>
    </p:spTree>
    <p:extLst>
      <p:ext uri="{BB962C8B-B14F-4D97-AF65-F5344CB8AC3E}">
        <p14:creationId xmlns:p14="http://schemas.microsoft.com/office/powerpoint/2010/main" val="213251131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45FE8274-3CEC-914D-A2AC-AEE06FD6BF36}"/>
              </a:ext>
            </a:extLst>
          </p:cNvPr>
          <p:cNvPicPr>
            <a:picLocks noChangeAspect="1"/>
          </p:cNvPicPr>
          <p:nvPr/>
        </p:nvPicPr>
        <p:blipFill>
          <a:blip r:embed="rId2"/>
          <a:stretch>
            <a:fillRect/>
          </a:stretch>
        </p:blipFill>
        <p:spPr>
          <a:xfrm>
            <a:off x="0" y="1371600"/>
            <a:ext cx="9144000" cy="3248234"/>
          </a:xfrm>
          <a:prstGeom prst="rect">
            <a:avLst/>
          </a:prstGeom>
        </p:spPr>
      </p:pic>
      <p:pic>
        <p:nvPicPr>
          <p:cNvPr id="6" name="Picture 5">
            <a:extLst>
              <a:ext uri="{FF2B5EF4-FFF2-40B4-BE49-F238E27FC236}">
                <a16:creationId xmlns:a16="http://schemas.microsoft.com/office/drawing/2014/main" id="{3AD7630A-1496-6140-AC68-E6A296637906}"/>
              </a:ext>
            </a:extLst>
          </p:cNvPr>
          <p:cNvPicPr>
            <a:picLocks noChangeAspect="1"/>
          </p:cNvPicPr>
          <p:nvPr/>
        </p:nvPicPr>
        <p:blipFill>
          <a:blip r:embed="rId3"/>
          <a:stretch>
            <a:fillRect/>
          </a:stretch>
        </p:blipFill>
        <p:spPr>
          <a:xfrm>
            <a:off x="0" y="4572000"/>
            <a:ext cx="9144000" cy="2286000"/>
          </a:xfrm>
          <a:prstGeom prst="rect">
            <a:avLst/>
          </a:prstGeom>
        </p:spPr>
      </p:pic>
    </p:spTree>
    <p:extLst>
      <p:ext uri="{BB962C8B-B14F-4D97-AF65-F5344CB8AC3E}">
        <p14:creationId xmlns:p14="http://schemas.microsoft.com/office/powerpoint/2010/main" val="120468068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8" name="Picture 7">
            <a:extLst>
              <a:ext uri="{FF2B5EF4-FFF2-40B4-BE49-F238E27FC236}">
                <a16:creationId xmlns:a16="http://schemas.microsoft.com/office/drawing/2014/main" id="{B1ED6C72-D6C8-A64D-A930-70738D148178}"/>
              </a:ext>
            </a:extLst>
          </p:cNvPr>
          <p:cNvPicPr>
            <a:picLocks noChangeAspect="1"/>
          </p:cNvPicPr>
          <p:nvPr/>
        </p:nvPicPr>
        <p:blipFill>
          <a:blip r:embed="rId2"/>
          <a:stretch>
            <a:fillRect/>
          </a:stretch>
        </p:blipFill>
        <p:spPr>
          <a:xfrm>
            <a:off x="596900" y="4255492"/>
            <a:ext cx="7874000" cy="2578100"/>
          </a:xfrm>
          <a:prstGeom prst="rect">
            <a:avLst/>
          </a:prstGeom>
        </p:spPr>
      </p:pic>
      <p:pic>
        <p:nvPicPr>
          <p:cNvPr id="9" name="Picture 8">
            <a:extLst>
              <a:ext uri="{FF2B5EF4-FFF2-40B4-BE49-F238E27FC236}">
                <a16:creationId xmlns:a16="http://schemas.microsoft.com/office/drawing/2014/main" id="{8F3C3AC7-2028-0549-AFBC-7C3F334D5BF0}"/>
              </a:ext>
            </a:extLst>
          </p:cNvPr>
          <p:cNvPicPr>
            <a:picLocks noChangeAspect="1"/>
          </p:cNvPicPr>
          <p:nvPr/>
        </p:nvPicPr>
        <p:blipFill>
          <a:blip r:embed="rId3"/>
          <a:stretch>
            <a:fillRect/>
          </a:stretch>
        </p:blipFill>
        <p:spPr>
          <a:xfrm>
            <a:off x="0" y="1628800"/>
            <a:ext cx="5950364" cy="2184197"/>
          </a:xfrm>
          <a:prstGeom prst="rect">
            <a:avLst/>
          </a:prstGeom>
        </p:spPr>
      </p:pic>
      <p:pic>
        <p:nvPicPr>
          <p:cNvPr id="10" name="Picture 9">
            <a:extLst>
              <a:ext uri="{FF2B5EF4-FFF2-40B4-BE49-F238E27FC236}">
                <a16:creationId xmlns:a16="http://schemas.microsoft.com/office/drawing/2014/main" id="{4E570075-D012-684E-8F83-89BAA734C085}"/>
              </a:ext>
            </a:extLst>
          </p:cNvPr>
          <p:cNvPicPr>
            <a:picLocks noChangeAspect="1"/>
          </p:cNvPicPr>
          <p:nvPr/>
        </p:nvPicPr>
        <p:blipFill>
          <a:blip r:embed="rId4"/>
          <a:stretch>
            <a:fillRect/>
          </a:stretch>
        </p:blipFill>
        <p:spPr>
          <a:xfrm>
            <a:off x="5950364" y="1697211"/>
            <a:ext cx="3174187" cy="2325913"/>
          </a:xfrm>
          <a:prstGeom prst="rect">
            <a:avLst/>
          </a:prstGeom>
        </p:spPr>
      </p:pic>
    </p:spTree>
    <p:extLst>
      <p:ext uri="{BB962C8B-B14F-4D97-AF65-F5344CB8AC3E}">
        <p14:creationId xmlns:p14="http://schemas.microsoft.com/office/powerpoint/2010/main" val="122558124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(VI)</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sz="2200" dirty="0" err="1"/>
              <a:t>Rowhammer</a:t>
            </a:r>
            <a:r>
              <a:rPr lang="en-US" sz="2200" dirty="0"/>
              <a:t> on MLC NAND Flash (based on [Cai+, HPCA 2017])</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CEDBBC94-CF31-644E-9E52-AFB129E67C89}"/>
              </a:ext>
            </a:extLst>
          </p:cNvPr>
          <p:cNvPicPr>
            <a:picLocks noChangeAspect="1"/>
          </p:cNvPicPr>
          <p:nvPr/>
        </p:nvPicPr>
        <p:blipFill>
          <a:blip r:embed="rId2"/>
          <a:stretch>
            <a:fillRect/>
          </a:stretch>
        </p:blipFill>
        <p:spPr>
          <a:xfrm>
            <a:off x="1187624" y="2305221"/>
            <a:ext cx="6850124" cy="2139202"/>
          </a:xfrm>
          <a:prstGeom prst="rect">
            <a:avLst/>
          </a:prstGeom>
        </p:spPr>
      </p:pic>
      <p:pic>
        <p:nvPicPr>
          <p:cNvPr id="6" name="Picture 5">
            <a:extLst>
              <a:ext uri="{FF2B5EF4-FFF2-40B4-BE49-F238E27FC236}">
                <a16:creationId xmlns:a16="http://schemas.microsoft.com/office/drawing/2014/main" id="{B4C6CAD8-6CC2-B744-88E0-B520DC10AE1C}"/>
              </a:ext>
            </a:extLst>
          </p:cNvPr>
          <p:cNvPicPr>
            <a:picLocks noChangeAspect="1"/>
          </p:cNvPicPr>
          <p:nvPr/>
        </p:nvPicPr>
        <p:blipFill>
          <a:blip r:embed="rId3"/>
          <a:stretch>
            <a:fillRect/>
          </a:stretch>
        </p:blipFill>
        <p:spPr>
          <a:xfrm>
            <a:off x="1475656" y="1452401"/>
            <a:ext cx="6048672" cy="840400"/>
          </a:xfrm>
          <a:prstGeom prst="rect">
            <a:avLst/>
          </a:prstGeom>
        </p:spPr>
      </p:pic>
      <p:pic>
        <p:nvPicPr>
          <p:cNvPr id="7" name="Picture 6">
            <a:extLst>
              <a:ext uri="{FF2B5EF4-FFF2-40B4-BE49-F238E27FC236}">
                <a16:creationId xmlns:a16="http://schemas.microsoft.com/office/drawing/2014/main" id="{C351BE58-CBB7-4F4E-BAF4-419283637ADD}"/>
              </a:ext>
            </a:extLst>
          </p:cNvPr>
          <p:cNvPicPr>
            <a:picLocks noChangeAspect="1"/>
          </p:cNvPicPr>
          <p:nvPr/>
        </p:nvPicPr>
        <p:blipFill>
          <a:blip r:embed="rId4"/>
          <a:stretch>
            <a:fillRect/>
          </a:stretch>
        </p:blipFill>
        <p:spPr>
          <a:xfrm>
            <a:off x="1" y="4660491"/>
            <a:ext cx="9144000" cy="2197510"/>
          </a:xfrm>
          <a:prstGeom prst="rect">
            <a:avLst/>
          </a:prstGeom>
        </p:spPr>
      </p:pic>
    </p:spTree>
    <p:extLst>
      <p:ext uri="{BB962C8B-B14F-4D97-AF65-F5344CB8AC3E}">
        <p14:creationId xmlns:p14="http://schemas.microsoft.com/office/powerpoint/2010/main" val="167265303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330F078-BF11-6B47-89B1-D774F40185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1" name="Text Box 13" descr="90%"/>
          <p:cNvSpPr txBox="1">
            <a:spLocks noChangeArrowheads="1"/>
          </p:cNvSpPr>
          <p:nvPr/>
        </p:nvSpPr>
        <p:spPr bwMode="auto">
          <a:xfrm>
            <a:off x="1245861" y="2928793"/>
            <a:ext cx="1309915" cy="618631"/>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Processors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and caches</a:t>
            </a: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Storage (SSD/HDD)</a:t>
            </a:r>
          </a:p>
        </p:txBody>
      </p:sp>
      <p:pic>
        <p:nvPicPr>
          <p:cNvPr id="19"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33988"/>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Tree>
    <p:extLst>
      <p:ext uri="{BB962C8B-B14F-4D97-AF65-F5344CB8AC3E}">
        <p14:creationId xmlns:p14="http://schemas.microsoft.com/office/powerpoint/2010/main" val="18222297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805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1D2888-D5B0-E049-9B24-3010A3D9459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8051" name="Picture 4" descr="a-software-attempt-to-mitigate-rowhammer-attacks-630x3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1311275"/>
            <a:ext cx="9117013"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850084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Understanding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11841389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655496" cy="761999"/>
          </a:xfrm>
        </p:spPr>
        <p:txBody>
          <a:bodyPr/>
          <a:lstStyle/>
          <a:p>
            <a:r>
              <a:rPr lang="en-US" dirty="0"/>
              <a:t>Root Causes of Disturbance Errors</a:t>
            </a:r>
          </a:p>
        </p:txBody>
      </p:sp>
      <p:sp>
        <p:nvSpPr>
          <p:cNvPr id="3" name="Content Placeholder 2"/>
          <p:cNvSpPr>
            <a:spLocks noGrp="1"/>
          </p:cNvSpPr>
          <p:nvPr>
            <p:ph idx="1"/>
          </p:nvPr>
        </p:nvSpPr>
        <p:spPr/>
        <p:txBody>
          <a:bodyPr/>
          <a:lstStyle/>
          <a:p>
            <a:pPr>
              <a:lnSpc>
                <a:spcPct val="100000"/>
              </a:lnSpc>
            </a:pPr>
            <a:r>
              <a:rPr lang="en-US" i="1" dirty="0">
                <a:solidFill>
                  <a:schemeClr val="tx2"/>
                </a:solidFill>
              </a:rPr>
              <a:t>Cause 1: Electromagnetic coupling</a:t>
            </a:r>
          </a:p>
          <a:p>
            <a:pPr lvl="1">
              <a:lnSpc>
                <a:spcPct val="100000"/>
              </a:lnSpc>
            </a:pPr>
            <a:r>
              <a:rPr lang="en-US" sz="2800" dirty="0"/>
              <a:t>Toggling the </a:t>
            </a:r>
            <a:r>
              <a:rPr lang="en-US" sz="2800" dirty="0" err="1"/>
              <a:t>wordline</a:t>
            </a:r>
            <a:r>
              <a:rPr lang="en-US" sz="2800" dirty="0"/>
              <a:t> voltage briefly increases the voltage of adjacent </a:t>
            </a:r>
            <a:r>
              <a:rPr lang="en-US" sz="2800" dirty="0" err="1"/>
              <a:t>wordlines</a:t>
            </a:r>
            <a:endParaRPr lang="en-US" sz="2800" dirty="0"/>
          </a:p>
          <a:p>
            <a:pPr lvl="1">
              <a:lnSpc>
                <a:spcPct val="100000"/>
              </a:lnSpc>
            </a:pPr>
            <a:r>
              <a:rPr lang="en-US" sz="2800" dirty="0"/>
              <a:t>Slightly opens adjacent rows </a:t>
            </a:r>
            <a:r>
              <a:rPr lang="en-US" sz="2400" dirty="0">
                <a:sym typeface="Wingdings" panose="05000000000000000000" pitchFamily="2" charset="2"/>
              </a:rPr>
              <a:t></a:t>
            </a:r>
            <a:r>
              <a:rPr lang="en-US" sz="2800" dirty="0">
                <a:sym typeface="Wingdings" panose="05000000000000000000" pitchFamily="2" charset="2"/>
              </a:rPr>
              <a:t> Charge </a:t>
            </a:r>
            <a:r>
              <a:rPr lang="en-US" sz="2800" dirty="0"/>
              <a:t>leakage</a:t>
            </a:r>
          </a:p>
          <a:p>
            <a:pPr>
              <a:lnSpc>
                <a:spcPct val="100000"/>
              </a:lnSpc>
            </a:pPr>
            <a:r>
              <a:rPr lang="en-US" i="1" dirty="0">
                <a:solidFill>
                  <a:schemeClr val="tx2"/>
                </a:solidFill>
              </a:rPr>
              <a:t>Cause 2: Conductive bridges</a:t>
            </a:r>
          </a:p>
          <a:p>
            <a:pPr>
              <a:lnSpc>
                <a:spcPct val="100000"/>
              </a:lnSpc>
            </a:pPr>
            <a:r>
              <a:rPr lang="en-US" i="1" dirty="0">
                <a:solidFill>
                  <a:schemeClr val="tx2"/>
                </a:solidFill>
              </a:rPr>
              <a:t>Cause 3: Hot-carrier injection</a:t>
            </a:r>
            <a:endParaRPr lang="en-US" sz="1000" i="1" dirty="0">
              <a:solidFill>
                <a:schemeClr val="tx2"/>
              </a:solidFill>
            </a:endParaRPr>
          </a:p>
          <a:p>
            <a:pPr marL="0" indent="0">
              <a:lnSpc>
                <a:spcPct val="100000"/>
              </a:lnSpc>
              <a:buNone/>
            </a:pPr>
            <a:endParaRPr lang="en-US" sz="1600" i="1" dirty="0">
              <a:solidFill>
                <a:srgbClr val="FF0000"/>
              </a:solidFill>
            </a:endParaRPr>
          </a:p>
          <a:p>
            <a:pPr marL="0" indent="0">
              <a:lnSpc>
                <a:spcPct val="100000"/>
              </a:lnSpc>
              <a:buNone/>
            </a:pPr>
            <a:endParaRPr lang="en-US" sz="2800" i="1" dirty="0">
              <a:solidFill>
                <a:srgbClr val="FF0000"/>
              </a:solidFill>
            </a:endParaRPr>
          </a:p>
          <a:p>
            <a:pPr marL="0" indent="0">
              <a:lnSpc>
                <a:spcPct val="100000"/>
              </a:lnSpc>
              <a:buNone/>
            </a:pPr>
            <a:r>
              <a:rPr lang="en-US" i="1" dirty="0">
                <a:solidFill>
                  <a:srgbClr val="FF0000"/>
                </a:solidFill>
              </a:rPr>
              <a:t>Confirmed by at least one manufacturer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5523313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Experimental DRAM Testing Infrastructure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46410609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Where RowHammer Was Discovered</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390757519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7428E5-201C-D54B-988A-13A30FB26D7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857E9C7C-05D6-4A40-B2DF-900CD8541351}"/>
              </a:ext>
            </a:extLst>
          </p:cNvPr>
          <p:cNvPicPr>
            <a:picLocks noChangeAspect="1"/>
          </p:cNvPicPr>
          <p:nvPr/>
        </p:nvPicPr>
        <p:blipFill>
          <a:blip r:embed="rId2"/>
          <a:stretch>
            <a:fillRect/>
          </a:stretch>
        </p:blipFill>
        <p:spPr>
          <a:xfrm>
            <a:off x="3599229" y="0"/>
            <a:ext cx="5293251" cy="6858000"/>
          </a:xfrm>
          <a:prstGeom prst="rect">
            <a:avLst/>
          </a:prstGeom>
        </p:spPr>
      </p:pic>
      <p:sp>
        <p:nvSpPr>
          <p:cNvPr id="7" name="Title 1">
            <a:extLst>
              <a:ext uri="{FF2B5EF4-FFF2-40B4-BE49-F238E27FC236}">
                <a16:creationId xmlns:a16="http://schemas.microsoft.com/office/drawing/2014/main" id="{87A819B2-93D8-9E49-BE5E-21E3F21651A3}"/>
              </a:ext>
            </a:extLst>
          </p:cNvPr>
          <p:cNvSpPr txBox="1">
            <a:spLocks/>
          </p:cNvSpPr>
          <p:nvPr/>
        </p:nvSpPr>
        <p:spPr bwMode="auto">
          <a:xfrm>
            <a:off x="228600" y="1592560"/>
            <a:ext cx="2903240" cy="56528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Tested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DRAM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Modules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(129 total)</a:t>
            </a:r>
          </a:p>
        </p:txBody>
      </p:sp>
    </p:spTree>
    <p:extLst>
      <p:ext uri="{BB962C8B-B14F-4D97-AF65-F5344CB8AC3E}">
        <p14:creationId xmlns:p14="http://schemas.microsoft.com/office/powerpoint/2010/main" val="303062017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7525" indent="-517525">
              <a:buFont typeface="+mj-lt"/>
              <a:buAutoNum type="arabicPeriod"/>
            </a:pPr>
            <a:r>
              <a:rPr lang="en-US" sz="4000" dirty="0"/>
              <a:t>Most Modules Are at Risk</a:t>
            </a:r>
          </a:p>
          <a:p>
            <a:pPr marL="517525" indent="-517525">
              <a:buFont typeface="+mj-lt"/>
              <a:buAutoNum type="arabicPeriod"/>
            </a:pPr>
            <a:r>
              <a:rPr lang="en-US" sz="4000" dirty="0"/>
              <a:t>Errors vs. Vintage</a:t>
            </a:r>
          </a:p>
          <a:p>
            <a:pPr marL="517525" indent="-517525">
              <a:buFont typeface="+mj-lt"/>
              <a:buAutoNum type="arabicPeriod"/>
            </a:pPr>
            <a:r>
              <a:rPr lang="en-US" sz="4000" dirty="0"/>
              <a:t>Error = Charge Loss</a:t>
            </a:r>
          </a:p>
          <a:p>
            <a:pPr marL="517525" indent="-517525">
              <a:buFont typeface="+mj-lt"/>
              <a:buAutoNum type="arabicPeriod"/>
            </a:pPr>
            <a:r>
              <a:rPr lang="en-US" sz="4000" dirty="0"/>
              <a:t>Adjacency: Aggressor &amp; Victim</a:t>
            </a:r>
          </a:p>
          <a:p>
            <a:pPr marL="517525" indent="-517525">
              <a:buFont typeface="+mj-lt"/>
              <a:buAutoNum type="arabicPeriod"/>
            </a:pPr>
            <a:r>
              <a:rPr lang="en-US" sz="4000" dirty="0"/>
              <a:t>Sensitivity Studies</a:t>
            </a:r>
            <a:endParaRPr lang="en-US" sz="2400" dirty="0"/>
          </a:p>
          <a:p>
            <a:pPr marL="517525" indent="-517525">
              <a:buFont typeface="+mj-lt"/>
              <a:buAutoNum type="arabicPeriod"/>
            </a:pPr>
            <a:r>
              <a:rPr lang="en-US" sz="4000" dirty="0"/>
              <a:t>Other Results in Paper</a:t>
            </a:r>
          </a:p>
          <a:p>
            <a:pPr marL="517525" indent="-517525">
              <a:buFont typeface="+mj-lt"/>
              <a:buAutoNum type="arabicPeriod"/>
            </a:pPr>
            <a:r>
              <a:rPr lang="en-US" sz="4000" dirty="0"/>
              <a:t>Solution Space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6" name="Title 1"/>
          <p:cNvSpPr>
            <a:spLocks noGrp="1"/>
          </p:cNvSpPr>
          <p:nvPr>
            <p:ph type="title"/>
          </p:nvPr>
        </p:nvSpPr>
        <p:spPr>
          <a:xfrm>
            <a:off x="228600" y="-14064"/>
            <a:ext cx="8610600" cy="1066800"/>
          </a:xfrm>
        </p:spPr>
        <p:txBody>
          <a:bodyPr/>
          <a:lstStyle/>
          <a:p>
            <a:r>
              <a:rPr lang="en-US" sz="4400" b="0" dirty="0" err="1">
                <a:solidFill>
                  <a:srgbClr val="1A5712"/>
                </a:solidFill>
                <a:latin typeface="Garamond" charset="0"/>
                <a:ea typeface="ＭＳ Ｐゴシック" charset="0"/>
                <a:cs typeface="ＭＳ Ｐゴシック" charset="0"/>
              </a:rPr>
              <a:t>RowHammer</a:t>
            </a:r>
            <a:r>
              <a:rPr lang="en-US" sz="4400" b="0" dirty="0">
                <a:solidFill>
                  <a:srgbClr val="1A5712"/>
                </a:solidFill>
                <a:latin typeface="Garamond" charset="0"/>
                <a:ea typeface="ＭＳ Ｐゴシック" charset="0"/>
                <a:cs typeface="ＭＳ Ｐゴシック" charset="0"/>
              </a:rPr>
              <a:t> Characterization Results</a:t>
            </a:r>
          </a:p>
        </p:txBody>
      </p:sp>
      <p:sp>
        <p:nvSpPr>
          <p:cNvPr id="7" name="Rectangle 6"/>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5418267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Adjacency: Aggressor &amp; Victim</a:t>
            </a:r>
          </a:p>
        </p:txBody>
      </p:sp>
      <p:pic>
        <p:nvPicPr>
          <p:cNvPr id="6" name="Blank"/>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1488" y="990600"/>
            <a:ext cx="7810972" cy="4164240"/>
          </a:xfrm>
        </p:spPr>
      </p:pic>
      <p:pic>
        <p:nvPicPr>
          <p:cNvPr id="14"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88" y="990600"/>
            <a:ext cx="7810972" cy="4164240"/>
          </a:xfrm>
          <a:prstGeom prst="rect">
            <a:avLst/>
          </a:prstGeom>
        </p:spPr>
      </p:pic>
      <p:sp>
        <p:nvSpPr>
          <p:cNvPr id="13" name="Punchline"/>
          <p:cNvSpPr txBox="1"/>
          <p:nvPr/>
        </p:nvSpPr>
        <p:spPr>
          <a:xfrm>
            <a:off x="530003" y="5718692"/>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Most aggressors &amp; victims are adjacent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Disclaimer"/>
          <p:cNvSpPr txBox="1"/>
          <p:nvPr/>
        </p:nvSpPr>
        <p:spPr>
          <a:xfrm>
            <a:off x="685800" y="5105400"/>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For three modules with the most errors (only first bank)</a:t>
            </a:r>
          </a:p>
        </p:txBody>
      </p:sp>
      <p:sp>
        <p:nvSpPr>
          <p:cNvPr id="8" name="Adjacent"/>
          <p:cNvSpPr/>
          <p:nvPr/>
        </p:nvSpPr>
        <p:spPr>
          <a:xfrm>
            <a:off x="45180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9" name="Adjacent"/>
          <p:cNvSpPr/>
          <p:nvPr/>
        </p:nvSpPr>
        <p:spPr>
          <a:xfrm>
            <a:off x="53181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10" name="Adjacent"/>
          <p:cNvSpPr/>
          <p:nvPr/>
        </p:nvSpPr>
        <p:spPr>
          <a:xfrm>
            <a:off x="4914900" y="1390650"/>
            <a:ext cx="403225" cy="309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11" name="Non-Adjacent"/>
          <p:cNvSpPr/>
          <p:nvPr/>
        </p:nvSpPr>
        <p:spPr>
          <a:xfrm>
            <a:off x="6118224"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Non-Adjacent</a:t>
            </a:r>
          </a:p>
        </p:txBody>
      </p:sp>
      <p:sp>
        <p:nvSpPr>
          <p:cNvPr id="12" name="Non-Adjacent"/>
          <p:cNvSpPr/>
          <p:nvPr/>
        </p:nvSpPr>
        <p:spPr>
          <a:xfrm>
            <a:off x="1756773"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Non-Adjacent</a:t>
            </a:r>
          </a:p>
        </p:txBody>
      </p:sp>
    </p:spTree>
    <p:extLst>
      <p:ext uri="{BB962C8B-B14F-4D97-AF65-F5344CB8AC3E}">
        <p14:creationId xmlns:p14="http://schemas.microsoft.com/office/powerpoint/2010/main" val="217127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9" grpId="0" animBg="1"/>
      <p:bldP spid="11" grpId="0" animBg="1"/>
      <p:bldP spid="1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pic>
        <p:nvPicPr>
          <p:cNvPr id="19"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sp>
        <p:nvSpPr>
          <p:cNvPr id="7" name="Disclaimer"/>
          <p:cNvSpPr txBox="1"/>
          <p:nvPr/>
        </p:nvSpPr>
        <p:spPr>
          <a:xfrm>
            <a:off x="685800" y="5032892"/>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For three modules with the most errors (only first bank)</a:t>
            </a:r>
          </a:p>
        </p:txBody>
      </p:sp>
      <p:sp>
        <p:nvSpPr>
          <p:cNvPr id="9" name="NotAllowed"/>
          <p:cNvSpPr/>
          <p:nvPr/>
        </p:nvSpPr>
        <p:spPr>
          <a:xfrm>
            <a:off x="2381251" y="1447800"/>
            <a:ext cx="493712" cy="2905125"/>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Light"/>
                <a:ea typeface="+mn-ea"/>
                <a:cs typeface="+mn-cs"/>
              </a:rPr>
              <a:t>Not Allowed</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Less frequent accesses </a:t>
            </a:r>
            <a:r>
              <a:rPr kumimoji="0" lang="en-US" sz="32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a:t>
            </a: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 Fewer errors</a:t>
            </a:r>
            <a:endParaRPr kumimoji="0" lang="en-US" sz="3600" b="0" i="1" u="none" strike="noStrike" kern="1200" cap="none" spc="0" normalizeH="0" baseline="0" noProof="0" dirty="0">
              <a:ln>
                <a:noFill/>
              </a:ln>
              <a:solidFill>
                <a:srgbClr val="FF0000"/>
              </a:solidFill>
              <a:effectLst/>
              <a:uLnTx/>
              <a:uFillTx/>
              <a:latin typeface="Calibri Light"/>
              <a:ea typeface="+mn-ea"/>
              <a:cs typeface="+mn-cs"/>
            </a:endParaRPr>
          </a:p>
        </p:txBody>
      </p:sp>
      <p:cxnSp>
        <p:nvCxnSpPr>
          <p:cNvPr id="12" name="55nsBorder"/>
          <p:cNvCxnSpPr/>
          <p:nvPr/>
        </p:nvCxnSpPr>
        <p:spPr>
          <a:xfrm flipV="1">
            <a:off x="2919795"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55ns"/>
          <p:cNvSpPr/>
          <p:nvPr/>
        </p:nvSpPr>
        <p:spPr>
          <a:xfrm rot="16200000">
            <a:off x="2154427" y="3345656"/>
            <a:ext cx="1533527"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55ns</a:t>
            </a:r>
          </a:p>
        </p:txBody>
      </p:sp>
      <p:sp>
        <p:nvSpPr>
          <p:cNvPr id="4" name="Zero"/>
          <p:cNvSpPr/>
          <p:nvPr/>
        </p:nvSpPr>
        <p:spPr>
          <a:xfrm>
            <a:off x="719328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Zero"/>
          <p:cNvSpPr/>
          <p:nvPr/>
        </p:nvSpPr>
        <p:spPr>
          <a:xfrm>
            <a:off x="477012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Zero"/>
          <p:cNvSpPr/>
          <p:nvPr/>
        </p:nvSpPr>
        <p:spPr>
          <a:xfrm>
            <a:off x="669544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5" name="500nsLine"/>
          <p:cNvCxnSpPr/>
          <p:nvPr/>
        </p:nvCxnSpPr>
        <p:spPr>
          <a:xfrm flipV="1">
            <a:off x="7309518"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500ns"/>
          <p:cNvSpPr/>
          <p:nvPr/>
        </p:nvSpPr>
        <p:spPr>
          <a:xfrm rot="16200000">
            <a:off x="6086951" y="2888457"/>
            <a:ext cx="2447925"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500ns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2" name="Title 1"/>
          <p:cNvSpPr>
            <a:spLocks noGrp="1"/>
          </p:cNvSpPr>
          <p:nvPr>
            <p:ph type="title"/>
          </p:nvPr>
        </p:nvSpPr>
        <p:spPr/>
        <p:txBody>
          <a:bodyPr/>
          <a:lstStyle/>
          <a:p>
            <a:r>
              <a:rPr lang="en-US" sz="4000" dirty="0"/>
              <a:t>❶ </a:t>
            </a:r>
            <a:r>
              <a:rPr lang="en-US" dirty="0"/>
              <a:t>Access Interval (Aggressor)</a:t>
            </a:r>
          </a:p>
        </p:txBody>
      </p:sp>
    </p:spTree>
    <p:extLst>
      <p:ext uri="{BB962C8B-B14F-4D97-AF65-F5344CB8AC3E}">
        <p14:creationId xmlns:p14="http://schemas.microsoft.com/office/powerpoint/2010/main" val="94004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9" grpId="0"/>
      <p:bldP spid="10" grpId="0"/>
      <p:bldP spid="4" grpId="0" animBg="1"/>
      <p:bldP spid="17" grpId="0" animBg="1"/>
      <p:bldP spid="18" grpId="0" animBg="1"/>
      <p:bldP spid="1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pic>
        <p:nvPicPr>
          <p:cNvPr id="3"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sp>
        <p:nvSpPr>
          <p:cNvPr id="7" name="Disclaimer"/>
          <p:cNvSpPr txBox="1"/>
          <p:nvPr/>
        </p:nvSpPr>
        <p:spPr>
          <a:xfrm>
            <a:off x="533400" y="5029200"/>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Using three modules with the most errors (only first bank)</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More frequent refreshes </a:t>
            </a:r>
            <a:r>
              <a:rPr kumimoji="0" lang="en-US" sz="32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a:t>
            </a: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 Fewer errors</a:t>
            </a:r>
          </a:p>
        </p:txBody>
      </p:sp>
      <p:cxnSp>
        <p:nvCxnSpPr>
          <p:cNvPr id="18" name="9msLine"/>
          <p:cNvCxnSpPr/>
          <p:nvPr/>
        </p:nvCxnSpPr>
        <p:spPr>
          <a:xfrm flipV="1">
            <a:off x="2820827"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duction"/>
          <p:cNvSpPr/>
          <p:nvPr/>
        </p:nvSpPr>
        <p:spPr>
          <a:xfrm>
            <a:off x="2820826" y="1447800"/>
            <a:ext cx="2023185" cy="61436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~7x</a:t>
            </a:r>
            <a:r>
              <a:rPr kumimoji="0" lang="en-US" sz="24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 frequent</a:t>
            </a:r>
          </a:p>
        </p:txBody>
      </p:sp>
      <p:cxnSp>
        <p:nvCxnSpPr>
          <p:cNvPr id="20" name="64msLine"/>
          <p:cNvCxnSpPr/>
          <p:nvPr/>
        </p:nvCxnSpPr>
        <p:spPr>
          <a:xfrm flipV="1">
            <a:off x="4844012"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64ms"/>
          <p:cNvSpPr/>
          <p:nvPr/>
        </p:nvSpPr>
        <p:spPr>
          <a:xfrm rot="16200000">
            <a:off x="4075039" y="3345657"/>
            <a:ext cx="1533526"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64ms</a:t>
            </a:r>
          </a:p>
        </p:txBody>
      </p:sp>
      <p:sp>
        <p:nvSpPr>
          <p:cNvPr id="23" name="Zero"/>
          <p:cNvSpPr/>
          <p:nvPr/>
        </p:nvSpPr>
        <p:spPr>
          <a:xfrm>
            <a:off x="2709862"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Zero"/>
          <p:cNvSpPr/>
          <p:nvPr/>
        </p:nvSpPr>
        <p:spPr>
          <a:xfrm>
            <a:off x="3014980" y="4221183"/>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Zero"/>
          <p:cNvSpPr/>
          <p:nvPr/>
        </p:nvSpPr>
        <p:spPr>
          <a:xfrm>
            <a:off x="2769869" y="4218864"/>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2" name="Title 1"/>
          <p:cNvSpPr>
            <a:spLocks noGrp="1"/>
          </p:cNvSpPr>
          <p:nvPr>
            <p:ph type="title"/>
          </p:nvPr>
        </p:nvSpPr>
        <p:spPr/>
        <p:txBody>
          <a:bodyPr/>
          <a:lstStyle/>
          <a:p>
            <a:r>
              <a:rPr lang="en-US" sz="4000" dirty="0"/>
              <a:t>❷</a:t>
            </a:r>
            <a:r>
              <a:rPr lang="en-US" dirty="0"/>
              <a:t> Refresh Interval</a:t>
            </a:r>
          </a:p>
        </p:txBody>
      </p:sp>
    </p:spTree>
    <p:extLst>
      <p:ext uri="{BB962C8B-B14F-4D97-AF65-F5344CB8AC3E}">
        <p14:creationId xmlns:p14="http://schemas.microsoft.com/office/powerpoint/2010/main" val="348576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1" grpId="0" animBg="1"/>
      <p:bldP spid="23"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330F078-BF11-6B47-89B1-D774F40185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pic>
        <p:nvPicPr>
          <p:cNvPr id="2" name="Picture 1"/>
          <p:cNvPicPr>
            <a:picLocks noChangeAspect="1"/>
          </p:cNvPicPr>
          <p:nvPr/>
        </p:nvPicPr>
        <p:blipFill>
          <a:blip r:embed="rId4"/>
          <a:stretch>
            <a:fillRect/>
          </a:stretch>
        </p:blipFill>
        <p:spPr>
          <a:xfrm>
            <a:off x="887019" y="1663083"/>
            <a:ext cx="1656184" cy="1284462"/>
          </a:xfrm>
          <a:prstGeom prst="rect">
            <a:avLst/>
          </a:prstGeom>
        </p:spPr>
      </p:pic>
      <p:sp>
        <p:nvSpPr>
          <p:cNvPr id="22" name="Text Box 13" descr="90%"/>
          <p:cNvSpPr txBox="1">
            <a:spLocks noChangeArrowheads="1"/>
          </p:cNvSpPr>
          <p:nvPr/>
        </p:nvSpPr>
        <p:spPr bwMode="auto">
          <a:xfrm>
            <a:off x="1331640" y="3081193"/>
            <a:ext cx="873160"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FPGAs</a:t>
            </a:r>
          </a:p>
        </p:txBody>
      </p:sp>
    </p:spTree>
    <p:extLst>
      <p:ext uri="{BB962C8B-B14F-4D97-AF65-F5344CB8AC3E}">
        <p14:creationId xmlns:p14="http://schemas.microsoft.com/office/powerpoint/2010/main" val="1329170965"/>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5867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 name="67Text"/>
          <p:cNvSpPr txBox="1"/>
          <p:nvPr/>
        </p:nvSpPr>
        <p:spPr>
          <a:xfrm>
            <a:off x="5867400" y="10668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RowStripe</a:t>
            </a: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cxnSp>
        <p:nvCxnSpPr>
          <p:cNvPr id="40" name="Straight Arrow Connector 39"/>
          <p:cNvCxnSpPr>
            <a:stCxn id="38" idx="3"/>
            <a:endCxn id="38" idx="1"/>
          </p:cNvCxnSpPr>
          <p:nvPr/>
        </p:nvCxnSpPr>
        <p:spPr>
          <a:xfrm flipH="1">
            <a:off x="5867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67Text"/>
          <p:cNvSpPr txBox="1"/>
          <p:nvPr/>
        </p:nvSpPr>
        <p:spPr>
          <a:xfrm>
            <a:off x="5791200" y="3314700"/>
            <a:ext cx="21336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a:t>
            </a:r>
            <a:r>
              <a:rPr kumimoji="0" lang="en-US" sz="2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RowStripe</a:t>
            </a: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sp>
        <p:nvSpPr>
          <p:cNvPr id="30" name="Rounded Rectangle 29"/>
          <p:cNvSpPr/>
          <p:nvPr/>
        </p:nvSpPr>
        <p:spPr>
          <a:xfrm>
            <a:off x="1295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sz="4000" dirty="0"/>
              <a:t>❸</a:t>
            </a:r>
            <a:r>
              <a:rPr lang="en-US" dirty="0"/>
              <a:t> Data Pattern</a:t>
            </a:r>
          </a:p>
        </p:txBody>
      </p:sp>
      <p:grpSp>
        <p:nvGrpSpPr>
          <p:cNvPr id="9" name="Group 8"/>
          <p:cNvGrpSpPr/>
          <p:nvPr/>
        </p:nvGrpSpPr>
        <p:grpSpPr>
          <a:xfrm>
            <a:off x="1514475" y="1600200"/>
            <a:ext cx="1524000" cy="1524000"/>
            <a:chOff x="6096000" y="4114800"/>
            <a:chExt cx="2133600" cy="1524000"/>
          </a:xfrm>
        </p:grpSpPr>
        <p:sp>
          <p:nvSpPr>
            <p:cNvPr id="4"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5"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6"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7"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grpSp>
      <p:grpSp>
        <p:nvGrpSpPr>
          <p:cNvPr id="15" name="Group 14"/>
          <p:cNvGrpSpPr/>
          <p:nvPr/>
        </p:nvGrpSpPr>
        <p:grpSpPr>
          <a:xfrm>
            <a:off x="1533525" y="3848101"/>
            <a:ext cx="1524000" cy="1524000"/>
            <a:chOff x="6096000" y="4114800"/>
            <a:chExt cx="2133600" cy="1524000"/>
          </a:xfrm>
        </p:grpSpPr>
        <p:sp>
          <p:nvSpPr>
            <p:cNvPr id="1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grpSp>
      <p:grpSp>
        <p:nvGrpSpPr>
          <p:cNvPr id="20" name="Group 19"/>
          <p:cNvGrpSpPr/>
          <p:nvPr/>
        </p:nvGrpSpPr>
        <p:grpSpPr>
          <a:xfrm>
            <a:off x="6096000" y="1600200"/>
            <a:ext cx="1524000" cy="1524000"/>
            <a:chOff x="6096000" y="4114800"/>
            <a:chExt cx="2133600" cy="1524000"/>
          </a:xfrm>
        </p:grpSpPr>
        <p:sp>
          <p:nvSpPr>
            <p:cNvPr id="21"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2"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3"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4"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grpSp>
      <p:grpSp>
        <p:nvGrpSpPr>
          <p:cNvPr id="25" name="Group 24"/>
          <p:cNvGrpSpPr/>
          <p:nvPr/>
        </p:nvGrpSpPr>
        <p:grpSpPr>
          <a:xfrm>
            <a:off x="6096000" y="3848101"/>
            <a:ext cx="1524000" cy="1524000"/>
            <a:chOff x="6096000" y="4114800"/>
            <a:chExt cx="2133600" cy="1524000"/>
          </a:xfrm>
        </p:grpSpPr>
        <p:sp>
          <p:nvSpPr>
            <p:cNvPr id="2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grpSp>
      <p:sp>
        <p:nvSpPr>
          <p:cNvPr id="32" name="67Text"/>
          <p:cNvSpPr txBox="1"/>
          <p:nvPr/>
        </p:nvSpPr>
        <p:spPr>
          <a:xfrm>
            <a:off x="1295400" y="10668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Solid</a:t>
            </a:r>
          </a:p>
        </p:txBody>
      </p:sp>
      <p:cxnSp>
        <p:nvCxnSpPr>
          <p:cNvPr id="34" name="Straight Arrow Connector 33"/>
          <p:cNvCxnSpPr>
            <a:stCxn id="30" idx="3"/>
            <a:endCxn id="30" idx="1"/>
          </p:cNvCxnSpPr>
          <p:nvPr/>
        </p:nvCxnSpPr>
        <p:spPr>
          <a:xfrm flipH="1">
            <a:off x="1295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67Text"/>
          <p:cNvSpPr txBox="1"/>
          <p:nvPr/>
        </p:nvSpPr>
        <p:spPr>
          <a:xfrm>
            <a:off x="1295400" y="33147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~Solid</a:t>
            </a:r>
          </a:p>
        </p:txBody>
      </p:sp>
      <p:sp>
        <p:nvSpPr>
          <p:cNvPr id="44" name="Wave 43"/>
          <p:cNvSpPr/>
          <p:nvPr/>
        </p:nvSpPr>
        <p:spPr>
          <a:xfrm rot="20625612">
            <a:off x="5258502" y="2483872"/>
            <a:ext cx="3213542" cy="1669534"/>
          </a:xfrm>
          <a:prstGeom prst="wave">
            <a:avLst>
              <a:gd name="adj1" fmla="val 12500"/>
              <a:gd name="adj2" fmla="val -357"/>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Light"/>
                <a:ea typeface="+mn-ea"/>
                <a:cs typeface="+mn-cs"/>
              </a:rPr>
              <a:t>10x Errors</a:t>
            </a:r>
          </a:p>
        </p:txBody>
      </p:sp>
      <p:sp>
        <p:nvSpPr>
          <p:cNvPr id="45"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Errors affected by data stored in other cells </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41364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Other Results (in Paper)</a:t>
            </a:r>
          </a:p>
        </p:txBody>
      </p:sp>
      <p:sp>
        <p:nvSpPr>
          <p:cNvPr id="3" name="Content Placeholder 2"/>
          <p:cNvSpPr>
            <a:spLocks noGrp="1"/>
          </p:cNvSpPr>
          <p:nvPr>
            <p:ph idx="1"/>
          </p:nvPr>
        </p:nvSpPr>
        <p:spPr/>
        <p:txBody>
          <a:bodyPr/>
          <a:lstStyle/>
          <a:p>
            <a:r>
              <a:rPr lang="en-US" sz="3200" i="1" dirty="0">
                <a:solidFill>
                  <a:schemeClr val="tx2"/>
                </a:solidFill>
              </a:rPr>
              <a:t>Victim Cells </a:t>
            </a:r>
            <a:r>
              <a:rPr lang="en-US" sz="3200" i="1" dirty="0">
                <a:solidFill>
                  <a:schemeClr val="tx2"/>
                </a:solidFill>
                <a:latin typeface="Cambria Math" panose="02040503050406030204" pitchFamily="18" charset="0"/>
                <a:ea typeface="Cambria Math" panose="02040503050406030204" pitchFamily="18" charset="0"/>
              </a:rPr>
              <a:t>≠</a:t>
            </a:r>
            <a:r>
              <a:rPr lang="en-US" sz="3200" i="1" dirty="0">
                <a:solidFill>
                  <a:schemeClr val="tx2"/>
                </a:solidFill>
                <a:ea typeface="Cambria Math" panose="02040503050406030204" pitchFamily="18" charset="0"/>
              </a:rPr>
              <a:t> Weak Cells (i.e., leaky cells)</a:t>
            </a:r>
          </a:p>
          <a:p>
            <a:pPr lvl="1"/>
            <a:r>
              <a:rPr lang="en-US" sz="2800" dirty="0">
                <a:ea typeface="Cambria Math" panose="02040503050406030204" pitchFamily="18" charset="0"/>
              </a:rPr>
              <a:t>Almost no overlap between them</a:t>
            </a:r>
          </a:p>
          <a:p>
            <a:pPr lvl="1"/>
            <a:endParaRPr lang="en-US" dirty="0"/>
          </a:p>
          <a:p>
            <a:r>
              <a:rPr lang="en-US" sz="3200" i="1" dirty="0">
                <a:solidFill>
                  <a:schemeClr val="tx2"/>
                </a:solidFill>
              </a:rPr>
              <a:t>Errors not strongly affected by temperature</a:t>
            </a:r>
          </a:p>
          <a:p>
            <a:pPr lvl="1"/>
            <a:r>
              <a:rPr lang="en-US" sz="2800" dirty="0"/>
              <a:t>Default temperature: </a:t>
            </a:r>
            <a:r>
              <a:rPr lang="en-US" sz="2600" dirty="0">
                <a:latin typeface="Cambria Math" panose="02040503050406030204" pitchFamily="18" charset="0"/>
                <a:ea typeface="Cambria Math" panose="02040503050406030204" pitchFamily="18" charset="0"/>
              </a:rPr>
              <a:t>50°C</a:t>
            </a:r>
          </a:p>
          <a:p>
            <a:pPr lvl="1"/>
            <a:r>
              <a:rPr lang="en-US" sz="2800" dirty="0"/>
              <a:t>At </a:t>
            </a:r>
            <a:r>
              <a:rPr lang="en-US" sz="2600" dirty="0">
                <a:latin typeface="Cambria Math" panose="02040503050406030204" pitchFamily="18" charset="0"/>
                <a:ea typeface="Cambria Math" panose="02040503050406030204" pitchFamily="18" charset="0"/>
              </a:rPr>
              <a:t>30°C</a:t>
            </a:r>
            <a:r>
              <a:rPr lang="en-US" sz="2800" dirty="0"/>
              <a:t> and </a:t>
            </a:r>
            <a:r>
              <a:rPr lang="en-US" sz="2600" dirty="0">
                <a:latin typeface="Cambria Math" panose="02040503050406030204" pitchFamily="18" charset="0"/>
                <a:ea typeface="Cambria Math" panose="02040503050406030204" pitchFamily="18" charset="0"/>
              </a:rPr>
              <a:t>70°C</a:t>
            </a:r>
            <a:r>
              <a:rPr lang="en-US" sz="2800" dirty="0"/>
              <a:t>, number of errors changes </a:t>
            </a:r>
            <a:r>
              <a:rPr lang="en-US" sz="2600" dirty="0">
                <a:latin typeface="Cambria Math" panose="02040503050406030204" pitchFamily="18" charset="0"/>
                <a:ea typeface="Cambria Math" panose="02040503050406030204" pitchFamily="18" charset="0"/>
              </a:rPr>
              <a:t>&lt;15%</a:t>
            </a:r>
          </a:p>
          <a:p>
            <a:pPr lvl="1"/>
            <a:endParaRPr lang="en-US" dirty="0">
              <a:ea typeface="Cambria Math" panose="02040503050406030204" pitchFamily="18" charset="0"/>
            </a:endParaRPr>
          </a:p>
          <a:p>
            <a:r>
              <a:rPr lang="en-US" sz="3200" i="1" dirty="0">
                <a:solidFill>
                  <a:srgbClr val="FF0000"/>
                </a:solidFill>
                <a:ea typeface="Cambria Math" panose="02040503050406030204" pitchFamily="18" charset="0"/>
              </a:rPr>
              <a:t>Errors are repeatable</a:t>
            </a:r>
          </a:p>
          <a:p>
            <a:pPr lvl="1"/>
            <a:r>
              <a:rPr lang="en-US" sz="2800" dirty="0">
                <a:ea typeface="Cambria Math" panose="02040503050406030204" pitchFamily="18" charset="0"/>
              </a:rPr>
              <a:t>Across ten iterations of testing, &gt;</a:t>
            </a:r>
            <a:r>
              <a:rPr lang="en-US" sz="2600" dirty="0">
                <a:latin typeface="Cambria Math" panose="02040503050406030204" pitchFamily="18" charset="0"/>
                <a:ea typeface="Cambria Math" panose="02040503050406030204" pitchFamily="18" charset="0"/>
              </a:rPr>
              <a:t>70%</a:t>
            </a:r>
            <a:r>
              <a:rPr lang="en-US" sz="2800" dirty="0">
                <a:ea typeface="Cambria Math" panose="02040503050406030204" pitchFamily="18" charset="0"/>
              </a:rPr>
              <a:t> of victim cells had errors in every iteration</a:t>
            </a:r>
          </a:p>
          <a:p>
            <a:pPr lvl="1"/>
            <a:endParaRPr lang="en-US" dirty="0"/>
          </a:p>
          <a:p>
            <a:pPr lvl="1"/>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45909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Other Results (in Paper) cont’d</a:t>
            </a:r>
          </a:p>
        </p:txBody>
      </p:sp>
      <p:sp>
        <p:nvSpPr>
          <p:cNvPr id="3" name="Content Placeholder 2"/>
          <p:cNvSpPr>
            <a:spLocks noGrp="1"/>
          </p:cNvSpPr>
          <p:nvPr>
            <p:ph idx="1"/>
          </p:nvPr>
        </p:nvSpPr>
        <p:spPr/>
        <p:txBody>
          <a:bodyPr/>
          <a:lstStyle/>
          <a:p>
            <a:r>
              <a:rPr lang="en-US" sz="3200" i="1" dirty="0">
                <a:solidFill>
                  <a:srgbClr val="FF0000"/>
                </a:solidFill>
              </a:rPr>
              <a:t>As many as </a:t>
            </a:r>
            <a:r>
              <a:rPr lang="en-US" sz="3000" dirty="0">
                <a:solidFill>
                  <a:srgbClr val="FF0000"/>
                </a:solidFill>
                <a:latin typeface="Cambria Math" panose="02040503050406030204" pitchFamily="18" charset="0"/>
                <a:ea typeface="Cambria Math" panose="02040503050406030204" pitchFamily="18" charset="0"/>
              </a:rPr>
              <a:t>4</a:t>
            </a:r>
            <a:r>
              <a:rPr lang="en-US" sz="3200" i="1" dirty="0">
                <a:solidFill>
                  <a:srgbClr val="FF0000"/>
                </a:solidFill>
              </a:rPr>
              <a:t> errors per cache-line</a:t>
            </a:r>
            <a:endParaRPr lang="en-US" sz="3200" i="1" dirty="0">
              <a:solidFill>
                <a:srgbClr val="FF0000"/>
              </a:solidFill>
              <a:ea typeface="Cambria Math" panose="02040503050406030204" pitchFamily="18" charset="0"/>
            </a:endParaRPr>
          </a:p>
          <a:p>
            <a:pPr lvl="1"/>
            <a:r>
              <a:rPr lang="en-US" sz="2800" dirty="0">
                <a:ea typeface="Cambria Math" panose="02040503050406030204" pitchFamily="18" charset="0"/>
              </a:rPr>
              <a:t>Simple ECC (e.g., SECDED) cannot prevent all errors</a:t>
            </a:r>
          </a:p>
          <a:p>
            <a:pPr lvl="1"/>
            <a:endParaRPr lang="en-US" dirty="0"/>
          </a:p>
          <a:p>
            <a:r>
              <a:rPr lang="en-US" sz="3200" i="1" dirty="0">
                <a:solidFill>
                  <a:schemeClr val="tx2"/>
                </a:solidFill>
              </a:rPr>
              <a:t>Number of cells &amp; rows affected by aggressor</a:t>
            </a:r>
          </a:p>
          <a:p>
            <a:pPr lvl="1"/>
            <a:r>
              <a:rPr lang="en-US" sz="2800" dirty="0"/>
              <a:t>Victims cells per aggressor:  </a:t>
            </a:r>
            <a:r>
              <a:rPr lang="en-US" sz="2600" dirty="0">
                <a:latin typeface="Cambria Math" panose="02040503050406030204" pitchFamily="18" charset="0"/>
                <a:ea typeface="Cambria Math" panose="02040503050406030204" pitchFamily="18" charset="0"/>
              </a:rPr>
              <a:t>≤110</a:t>
            </a:r>
          </a:p>
          <a:p>
            <a:pPr lvl="1"/>
            <a:r>
              <a:rPr lang="en-US" sz="2800" dirty="0"/>
              <a:t>Victims rows per aggressor:  </a:t>
            </a:r>
            <a:r>
              <a:rPr lang="en-US" sz="2600" dirty="0">
                <a:latin typeface="Cambria Math" panose="02040503050406030204" pitchFamily="18" charset="0"/>
                <a:ea typeface="Cambria Math" panose="02040503050406030204" pitchFamily="18" charset="0"/>
              </a:rPr>
              <a:t>≤9</a:t>
            </a:r>
          </a:p>
          <a:p>
            <a:pPr lvl="1"/>
            <a:endParaRPr lang="en-US" dirty="0">
              <a:ea typeface="Cambria Math" panose="02040503050406030204" pitchFamily="18" charset="0"/>
            </a:endParaRPr>
          </a:p>
          <a:p>
            <a:r>
              <a:rPr lang="en-US" sz="3200" i="1" dirty="0">
                <a:solidFill>
                  <a:srgbClr val="FF0000"/>
                </a:solidFill>
                <a:ea typeface="Cambria Math" panose="02040503050406030204" pitchFamily="18" charset="0"/>
              </a:rPr>
              <a:t>Cells affected by two aggressors on either side</a:t>
            </a:r>
          </a:p>
          <a:p>
            <a:pPr lvl="1"/>
            <a:r>
              <a:rPr lang="en-US" sz="2800" dirty="0">
                <a:ea typeface="Cambria Math" panose="02040503050406030204" pitchFamily="18" charset="0"/>
              </a:rPr>
              <a:t>Very small fraction of victim cells (</a:t>
            </a:r>
            <a:r>
              <a:rPr lang="en-US" sz="2600" dirty="0">
                <a:latin typeface="Cambria Math" panose="02040503050406030204" pitchFamily="18" charset="0"/>
                <a:ea typeface="Cambria Math" panose="02040503050406030204" pitchFamily="18" charset="0"/>
              </a:rPr>
              <a:t>&lt;100</a:t>
            </a:r>
            <a:r>
              <a:rPr lang="en-US" sz="2800" dirty="0">
                <a:ea typeface="Cambria Math" panose="02040503050406030204" pitchFamily="18" charset="0"/>
              </a:rPr>
              <a:t>) have an error when either one of the aggressors is toggled</a:t>
            </a:r>
            <a:endParaRPr lang="en-US" dirty="0"/>
          </a:p>
          <a:p>
            <a:pPr lvl="1"/>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427521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RowHammer Analysis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2076590684"/>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Retrospective on RowHammer &amp; Future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278835301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RowHammer Solutions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670346790"/>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FBF72-DEFF-A644-86EA-50BD1F0D30EE}"/>
              </a:ext>
            </a:extLst>
          </p:cNvPr>
          <p:cNvSpPr>
            <a:spLocks noGrp="1"/>
          </p:cNvSpPr>
          <p:nvPr>
            <p:ph type="title"/>
          </p:nvPr>
        </p:nvSpPr>
        <p:spPr/>
        <p:txBody>
          <a:bodyPr/>
          <a:lstStyle/>
          <a:p>
            <a:r>
              <a:rPr lang="en-US" dirty="0"/>
              <a:t>Two Types of RowHammer Solutions</a:t>
            </a:r>
          </a:p>
        </p:txBody>
      </p:sp>
      <p:sp>
        <p:nvSpPr>
          <p:cNvPr id="3" name="Content Placeholder 2">
            <a:extLst>
              <a:ext uri="{FF2B5EF4-FFF2-40B4-BE49-F238E27FC236}">
                <a16:creationId xmlns:a16="http://schemas.microsoft.com/office/drawing/2014/main" id="{9915BA40-85CC-344A-A98F-225B7FA0E1EF}"/>
              </a:ext>
            </a:extLst>
          </p:cNvPr>
          <p:cNvSpPr>
            <a:spLocks noGrp="1"/>
          </p:cNvSpPr>
          <p:nvPr>
            <p:ph idx="1"/>
          </p:nvPr>
        </p:nvSpPr>
        <p:spPr>
          <a:xfrm>
            <a:off x="228600" y="908720"/>
            <a:ext cx="8807896" cy="5193723"/>
          </a:xfrm>
        </p:spPr>
        <p:txBody>
          <a:bodyPr/>
          <a:lstStyle/>
          <a:p>
            <a:r>
              <a:rPr lang="en-US" dirty="0">
                <a:solidFill>
                  <a:srgbClr val="0000FF"/>
                </a:solidFill>
              </a:rPr>
              <a:t>Immediate </a:t>
            </a:r>
          </a:p>
          <a:p>
            <a:pPr lvl="1"/>
            <a:r>
              <a:rPr lang="en-US" dirty="0">
                <a:solidFill>
                  <a:srgbClr val="FF0000"/>
                </a:solidFill>
              </a:rPr>
              <a:t>To protect the vulnerable DRAM chips in the field</a:t>
            </a:r>
          </a:p>
          <a:p>
            <a:pPr lvl="1"/>
            <a:r>
              <a:rPr lang="en-US" dirty="0"/>
              <a:t>Limited possibilities</a:t>
            </a:r>
          </a:p>
          <a:p>
            <a:endParaRPr lang="en-US" dirty="0"/>
          </a:p>
          <a:p>
            <a:endParaRPr lang="en-US" dirty="0"/>
          </a:p>
          <a:p>
            <a:r>
              <a:rPr lang="en-US" dirty="0">
                <a:solidFill>
                  <a:srgbClr val="0000FF"/>
                </a:solidFill>
              </a:rPr>
              <a:t>Longer-term </a:t>
            </a:r>
          </a:p>
          <a:p>
            <a:pPr lvl="1"/>
            <a:r>
              <a:rPr lang="en-US" dirty="0">
                <a:solidFill>
                  <a:srgbClr val="FF0000"/>
                </a:solidFill>
              </a:rPr>
              <a:t>To protect future DRAM chips</a:t>
            </a:r>
          </a:p>
          <a:p>
            <a:pPr lvl="1"/>
            <a:r>
              <a:rPr lang="en-US" dirty="0"/>
              <a:t>Wider range of protection mechanisms</a:t>
            </a:r>
          </a:p>
          <a:p>
            <a:pPr lvl="1"/>
            <a:endParaRPr lang="en-US" dirty="0"/>
          </a:p>
          <a:p>
            <a:pPr lvl="1"/>
            <a:endParaRPr lang="en-US" dirty="0"/>
          </a:p>
          <a:p>
            <a:r>
              <a:rPr lang="en-US" dirty="0"/>
              <a:t>Our ISCA 2014 paper proposes both types of solutions</a:t>
            </a:r>
          </a:p>
          <a:p>
            <a:pPr lvl="1"/>
            <a:r>
              <a:rPr lang="en-US" dirty="0"/>
              <a:t>Seven solutions in total</a:t>
            </a:r>
          </a:p>
          <a:p>
            <a:pPr lvl="1"/>
            <a:r>
              <a:rPr lang="en-US" dirty="0"/>
              <a:t>PARA proposed as best solution </a:t>
            </a:r>
            <a:r>
              <a:rPr lang="en-US" dirty="0">
                <a:sym typeface="Wingdings" pitchFamily="2" charset="2"/>
              </a:rPr>
              <a:t> already employed in the field</a:t>
            </a:r>
            <a:endParaRPr lang="en-US" dirty="0"/>
          </a:p>
        </p:txBody>
      </p:sp>
      <p:sp>
        <p:nvSpPr>
          <p:cNvPr id="4" name="Slide Number Placeholder 3">
            <a:extLst>
              <a:ext uri="{FF2B5EF4-FFF2-40B4-BE49-F238E27FC236}">
                <a16:creationId xmlns:a16="http://schemas.microsoft.com/office/drawing/2014/main" id="{75B1AEC3-9280-0846-8BE2-4E9A9CF21FA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0678633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Potential Solutions (ISCA 2014)</a:t>
            </a:r>
          </a:p>
        </p:txBody>
      </p:sp>
      <p:sp>
        <p:nvSpPr>
          <p:cNvPr id="5" name="Slide Number Placeholder 4"/>
          <p:cNvSpPr>
            <a:spLocks noGrp="1"/>
          </p:cNvSpPr>
          <p:nvPr>
            <p:ph type="sldNum" sz="quarter" idx="4294967295"/>
          </p:nvPr>
        </p:nvSpPr>
        <p:spPr>
          <a:xfrm>
            <a:off x="8077200" y="6381328"/>
            <a:ext cx="685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1600" b="0" i="0" u="none" strike="noStrike" kern="1200" cap="none" spc="0" normalizeH="0" baseline="0" noProof="0" smtClean="0">
                <a:ln>
                  <a:noFill/>
                </a:ln>
                <a:solidFill>
                  <a:prstClr val="black">
                    <a:tint val="75000"/>
                  </a:prstClr>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87</a:t>
            </a:fld>
            <a:r>
              <a:rPr kumimoji="0" lang="en-US" sz="1600" b="0" i="0" u="none" strike="noStrike" kern="1200" cap="none" spc="0" normalizeH="0" baseline="0" noProof="0" dirty="0">
                <a:ln>
                  <a:noFill/>
                </a:ln>
                <a:solidFill>
                  <a:prstClr val="black">
                    <a:tint val="75000"/>
                  </a:prstClr>
                </a:solidFill>
                <a:effectLst/>
                <a:uLnTx/>
                <a:uFillTx/>
                <a:latin typeface="Garamond" charset="0"/>
                <a:ea typeface="+mn-ea"/>
                <a:cs typeface="Arial" charset="0"/>
              </a:rPr>
              <a:t> </a:t>
            </a:r>
          </a:p>
        </p:txBody>
      </p:sp>
      <p:sp>
        <p:nvSpPr>
          <p:cNvPr id="6" name="RedBox"/>
          <p:cNvSpPr/>
          <p:nvPr/>
        </p:nvSpPr>
        <p:spPr>
          <a:xfrm>
            <a:off x="380999" y="121920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a:t>
            </a:r>
          </a:p>
        </p:txBody>
      </p:sp>
      <p:sp>
        <p:nvSpPr>
          <p:cNvPr id="11" name="TextBox 10"/>
          <p:cNvSpPr txBox="1"/>
          <p:nvPr/>
        </p:nvSpPr>
        <p:spPr>
          <a:xfrm>
            <a:off x="381000" y="1219200"/>
            <a:ext cx="51054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Make better DRAM chips</a:t>
            </a:r>
          </a:p>
        </p:txBody>
      </p:sp>
      <p:sp>
        <p:nvSpPr>
          <p:cNvPr id="12" name="RedBox"/>
          <p:cNvSpPr/>
          <p:nvPr/>
        </p:nvSpPr>
        <p:spPr>
          <a:xfrm>
            <a:off x="380998" y="384175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a:t>
            </a:r>
          </a:p>
        </p:txBody>
      </p:sp>
      <p:sp>
        <p:nvSpPr>
          <p:cNvPr id="13" name="TextBox 12"/>
          <p:cNvSpPr txBox="1"/>
          <p:nvPr/>
        </p:nvSpPr>
        <p:spPr>
          <a:xfrm>
            <a:off x="380999" y="3841750"/>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Sophisticated ECC</a:t>
            </a:r>
          </a:p>
        </p:txBody>
      </p:sp>
      <p:sp>
        <p:nvSpPr>
          <p:cNvPr id="14" name="RedBox"/>
          <p:cNvSpPr/>
          <p:nvPr/>
        </p:nvSpPr>
        <p:spPr>
          <a:xfrm>
            <a:off x="380998" y="253047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Power, Performance</a:t>
            </a:r>
          </a:p>
        </p:txBody>
      </p:sp>
      <p:sp>
        <p:nvSpPr>
          <p:cNvPr id="15" name="TextBox 14"/>
          <p:cNvSpPr txBox="1"/>
          <p:nvPr/>
        </p:nvSpPr>
        <p:spPr>
          <a:xfrm>
            <a:off x="380999" y="2530475"/>
            <a:ext cx="41910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Refresh frequently</a:t>
            </a:r>
          </a:p>
        </p:txBody>
      </p:sp>
      <p:sp>
        <p:nvSpPr>
          <p:cNvPr id="16" name="RedBox"/>
          <p:cNvSpPr/>
          <p:nvPr/>
        </p:nvSpPr>
        <p:spPr>
          <a:xfrm>
            <a:off x="380998" y="515302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 Complexity</a:t>
            </a:r>
          </a:p>
        </p:txBody>
      </p:sp>
      <p:sp>
        <p:nvSpPr>
          <p:cNvPr id="17" name="TextBox 16"/>
          <p:cNvSpPr txBox="1"/>
          <p:nvPr/>
        </p:nvSpPr>
        <p:spPr>
          <a:xfrm>
            <a:off x="380999" y="5153025"/>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Access counters </a:t>
            </a:r>
          </a:p>
        </p:txBody>
      </p:sp>
    </p:spTree>
    <p:extLst>
      <p:ext uri="{BB962C8B-B14F-4D97-AF65-F5344CB8AC3E}">
        <p14:creationId xmlns:p14="http://schemas.microsoft.com/office/powerpoint/2010/main" val="7155511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4" grpId="0" animBg="1"/>
      <p:bldP spid="1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Naive Solutions</a:t>
            </a:r>
          </a:p>
        </p:txBody>
      </p:sp>
      <p:sp>
        <p:nvSpPr>
          <p:cNvPr id="3" name="Content Placeholder 2"/>
          <p:cNvSpPr>
            <a:spLocks noGrp="1"/>
          </p:cNvSpPr>
          <p:nvPr>
            <p:ph idx="1"/>
          </p:nvPr>
        </p:nvSpPr>
        <p:spPr/>
        <p:txBody>
          <a:bodyPr/>
          <a:lstStyle/>
          <a:p>
            <a:pPr marL="0" indent="0">
              <a:buNone/>
            </a:pPr>
            <a:r>
              <a:rPr lang="en-US" sz="3200" i="1" dirty="0">
                <a:solidFill>
                  <a:schemeClr val="tx2"/>
                </a:solidFill>
              </a:rPr>
              <a:t>❶</a:t>
            </a:r>
            <a:r>
              <a:rPr lang="en-US" dirty="0"/>
              <a:t> </a:t>
            </a:r>
            <a:r>
              <a:rPr lang="en-US" i="1" dirty="0">
                <a:solidFill>
                  <a:schemeClr val="tx2"/>
                </a:solidFill>
              </a:rPr>
              <a:t>Throttle accesses to same row</a:t>
            </a:r>
          </a:p>
          <a:p>
            <a:pPr lvl="1"/>
            <a:r>
              <a:rPr lang="en-US" sz="2800" dirty="0"/>
              <a:t>Limit access-interval: </a:t>
            </a:r>
            <a:r>
              <a:rPr lang="en-US" sz="2600" dirty="0">
                <a:solidFill>
                  <a:srgbClr val="FF0000"/>
                </a:solidFill>
                <a:latin typeface="Cambria Math" panose="02040503050406030204" pitchFamily="18" charset="0"/>
                <a:ea typeface="Cambria Math" panose="02040503050406030204" pitchFamily="18" charset="0"/>
              </a:rPr>
              <a:t>≥500ns</a:t>
            </a:r>
          </a:p>
          <a:p>
            <a:pPr lvl="1"/>
            <a:r>
              <a:rPr lang="en-US" sz="2800" dirty="0">
                <a:ea typeface="Cambria Math" panose="02040503050406030204" pitchFamily="18" charset="0"/>
              </a:rPr>
              <a:t>Limit number of accesses: </a:t>
            </a:r>
            <a:r>
              <a:rPr lang="en-US" sz="2600" dirty="0">
                <a:solidFill>
                  <a:srgbClr val="FF0000"/>
                </a:solidFill>
                <a:latin typeface="Cambria Math" panose="02040503050406030204" pitchFamily="18" charset="0"/>
                <a:ea typeface="Cambria Math" panose="02040503050406030204" pitchFamily="18" charset="0"/>
              </a:rPr>
              <a:t>≤128K</a:t>
            </a:r>
            <a:r>
              <a:rPr lang="en-US" sz="2600" dirty="0">
                <a:latin typeface="Cambria Math" panose="02040503050406030204" pitchFamily="18" charset="0"/>
                <a:ea typeface="Cambria Math" panose="02040503050406030204" pitchFamily="18" charset="0"/>
              </a:rPr>
              <a:t> (=64ms/500ns)</a:t>
            </a:r>
          </a:p>
          <a:p>
            <a:pPr marL="742950" indent="-742950">
              <a:buFont typeface="+mj-lt"/>
              <a:buAutoNum type="arabicPeriod"/>
            </a:pPr>
            <a:endParaRPr lang="en-US" dirty="0"/>
          </a:p>
          <a:p>
            <a:pPr marL="0" indent="0">
              <a:buNone/>
            </a:pPr>
            <a:r>
              <a:rPr lang="en-US" sz="3200" i="1" dirty="0">
                <a:solidFill>
                  <a:schemeClr val="tx2"/>
                </a:solidFill>
              </a:rPr>
              <a:t>❷ </a:t>
            </a:r>
            <a:r>
              <a:rPr lang="en-US" i="1" dirty="0">
                <a:solidFill>
                  <a:schemeClr val="tx2"/>
                </a:solidFill>
              </a:rPr>
              <a:t>Refresh more frequently</a:t>
            </a:r>
          </a:p>
          <a:p>
            <a:pPr lvl="1"/>
            <a:r>
              <a:rPr lang="en-US" sz="2800" dirty="0"/>
              <a:t>Shorten refresh-interval by </a:t>
            </a:r>
            <a:r>
              <a:rPr lang="en-US" sz="2600" dirty="0">
                <a:solidFill>
                  <a:srgbClr val="FF0000"/>
                </a:solidFill>
                <a:latin typeface="Cambria Math" panose="02040503050406030204" pitchFamily="18" charset="0"/>
                <a:ea typeface="Cambria Math" panose="02040503050406030204" pitchFamily="18" charset="0"/>
              </a:rPr>
              <a:t>~7x</a:t>
            </a:r>
          </a:p>
          <a:p>
            <a:endParaRPr lang="en-US" dirty="0">
              <a:ea typeface="Cambria Math" panose="02040503050406030204" pitchFamily="18" charset="0"/>
            </a:endParaRPr>
          </a:p>
          <a:p>
            <a:pPr marL="0" indent="0">
              <a:buNone/>
            </a:pPr>
            <a:r>
              <a:rPr lang="en-US" i="1" dirty="0">
                <a:solidFill>
                  <a:srgbClr val="FF0000"/>
                </a:solidFill>
                <a:ea typeface="Cambria Math" panose="02040503050406030204" pitchFamily="18" charset="0"/>
              </a:rPr>
              <a:t>Both naive solutions introduce significant overhead in performance and power</a:t>
            </a:r>
          </a:p>
          <a:p>
            <a:endParaRPr lang="en-US" dirty="0">
              <a:ea typeface="Cambria Math" panose="02040503050406030204" pitchFamily="18"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03712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Apple’s Patch for </a:t>
            </a:r>
            <a:r>
              <a:rPr lang="en-US" dirty="0" err="1"/>
              <a:t>RowHammer</a:t>
            </a:r>
            <a:endParaRPr lang="en-US" dirty="0"/>
          </a:p>
        </p:txBody>
      </p:sp>
      <p:sp>
        <p:nvSpPr>
          <p:cNvPr id="3" name="Content Placeholder 2"/>
          <p:cNvSpPr>
            <a:spLocks noGrp="1"/>
          </p:cNvSpPr>
          <p:nvPr>
            <p:ph idx="1"/>
          </p:nvPr>
        </p:nvSpPr>
        <p:spPr/>
        <p:txBody>
          <a:bodyPr/>
          <a:lstStyle/>
          <a:p>
            <a:r>
              <a:rPr lang="en-US" dirty="0">
                <a:hlinkClick r:id="rId2"/>
              </a:rPr>
              <a:t>https://support.apple.com/en-gb/HT204934</a:t>
            </a:r>
            <a:r>
              <a:rPr lang="en-US" dirty="0"/>
              <a:t> </a:t>
            </a:r>
          </a:p>
          <a:p>
            <a:endParaRPr lang="en-US" dirty="0"/>
          </a:p>
          <a:p>
            <a:endParaRPr lang="en-US" dirty="0"/>
          </a:p>
          <a:p>
            <a:endParaRPr lang="en-US" dirty="0"/>
          </a:p>
        </p:txBody>
      </p:sp>
      <p:pic>
        <p:nvPicPr>
          <p:cNvPr id="5" name="Picture 4"/>
          <p:cNvPicPr>
            <a:picLocks noChangeAspect="1"/>
          </p:cNvPicPr>
          <p:nvPr/>
        </p:nvPicPr>
        <p:blipFill>
          <a:blip r:embed="rId3"/>
          <a:stretch>
            <a:fillRect/>
          </a:stretch>
        </p:blipFill>
        <p:spPr>
          <a:xfrm>
            <a:off x="0" y="2336710"/>
            <a:ext cx="9144000" cy="3180522"/>
          </a:xfrm>
          <a:prstGeom prst="rect">
            <a:avLst/>
          </a:prstGeom>
        </p:spPr>
      </p:pic>
      <p:sp>
        <p:nvSpPr>
          <p:cNvPr id="6" name="AutoShape 25"/>
          <p:cNvSpPr>
            <a:spLocks noChangeArrowheads="1"/>
          </p:cNvSpPr>
          <p:nvPr/>
        </p:nvSpPr>
        <p:spPr bwMode="auto">
          <a:xfrm>
            <a:off x="2915816" y="3717032"/>
            <a:ext cx="5616624" cy="36004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4" name="TextBox 3"/>
          <p:cNvSpPr txBox="1"/>
          <p:nvPr/>
        </p:nvSpPr>
        <p:spPr>
          <a:xfrm>
            <a:off x="1907704" y="5805264"/>
            <a:ext cx="58170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HP, Lenovo, and other vendors released similar patches</a:t>
            </a:r>
          </a:p>
        </p:txBody>
      </p:sp>
    </p:spTree>
    <p:extLst>
      <p:ext uri="{BB962C8B-B14F-4D97-AF65-F5344CB8AC3E}">
        <p14:creationId xmlns:p14="http://schemas.microsoft.com/office/powerpoint/2010/main" val="34956961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330F078-BF11-6B47-89B1-D774F40185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
        <p:nvSpPr>
          <p:cNvPr id="22" name="Text Box 13" descr="90%"/>
          <p:cNvSpPr txBox="1">
            <a:spLocks noChangeArrowheads="1"/>
          </p:cNvSpPr>
          <p:nvPr/>
        </p:nvSpPr>
        <p:spPr bwMode="auto">
          <a:xfrm>
            <a:off x="1306826" y="3081193"/>
            <a:ext cx="744894"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GPUs</a:t>
            </a:r>
          </a:p>
        </p:txBody>
      </p:sp>
      <p:pic>
        <p:nvPicPr>
          <p:cNvPr id="4" name="Picture 3"/>
          <p:cNvPicPr>
            <a:picLocks noChangeAspect="1"/>
          </p:cNvPicPr>
          <p:nvPr/>
        </p:nvPicPr>
        <p:blipFill>
          <a:blip r:embed="rId4"/>
          <a:stretch>
            <a:fillRect/>
          </a:stretch>
        </p:blipFill>
        <p:spPr>
          <a:xfrm>
            <a:off x="827584" y="1412776"/>
            <a:ext cx="1673534" cy="1655404"/>
          </a:xfrm>
          <a:prstGeom prst="rect">
            <a:avLst/>
          </a:prstGeom>
        </p:spPr>
      </p:pic>
    </p:spTree>
    <p:extLst>
      <p:ext uri="{BB962C8B-B14F-4D97-AF65-F5344CB8AC3E}">
        <p14:creationId xmlns:p14="http://schemas.microsoft.com/office/powerpoint/2010/main" val="278129186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655496" cy="761999"/>
          </a:xfrm>
        </p:spPr>
        <p:txBody>
          <a:bodyPr/>
          <a:lstStyle/>
          <a:p>
            <a:r>
              <a:rPr lang="en-US" dirty="0"/>
              <a:t>Our Best Solution to RowHammer</a:t>
            </a:r>
          </a:p>
        </p:txBody>
      </p:sp>
      <p:sp>
        <p:nvSpPr>
          <p:cNvPr id="3" name="Content Placeholder 2"/>
          <p:cNvSpPr>
            <a:spLocks noGrp="1"/>
          </p:cNvSpPr>
          <p:nvPr>
            <p:ph idx="1"/>
          </p:nvPr>
        </p:nvSpPr>
        <p:spPr/>
        <p:txBody>
          <a:bodyPr/>
          <a:lstStyle/>
          <a:p>
            <a:pPr>
              <a:lnSpc>
                <a:spcPct val="100000"/>
              </a:lnSpc>
            </a:pPr>
            <a:r>
              <a:rPr lang="en-US" b="1" dirty="0">
                <a:solidFill>
                  <a:schemeClr val="tx2"/>
                </a:solidFill>
              </a:rPr>
              <a:t>PARA: </a:t>
            </a:r>
            <a:r>
              <a:rPr lang="en-US" sz="3200" i="1" u="sng" dirty="0">
                <a:solidFill>
                  <a:schemeClr val="tx2"/>
                </a:solidFill>
              </a:rPr>
              <a:t>P</a:t>
            </a:r>
            <a:r>
              <a:rPr lang="en-US" sz="3200" i="1" dirty="0">
                <a:solidFill>
                  <a:schemeClr val="tx2"/>
                </a:solidFill>
              </a:rPr>
              <a:t>robabilistic </a:t>
            </a:r>
            <a:r>
              <a:rPr lang="en-US" sz="3200" i="1" u="sng" dirty="0">
                <a:solidFill>
                  <a:schemeClr val="tx2"/>
                </a:solidFill>
              </a:rPr>
              <a:t>A</a:t>
            </a:r>
            <a:r>
              <a:rPr lang="en-US" sz="3200" i="1" dirty="0">
                <a:solidFill>
                  <a:schemeClr val="tx2"/>
                </a:solidFill>
              </a:rPr>
              <a:t>djacent </a:t>
            </a:r>
            <a:r>
              <a:rPr lang="en-US" sz="3200" i="1" u="sng" dirty="0">
                <a:solidFill>
                  <a:schemeClr val="tx2"/>
                </a:solidFill>
              </a:rPr>
              <a:t>R</a:t>
            </a:r>
            <a:r>
              <a:rPr lang="en-US" sz="3200" i="1" dirty="0">
                <a:solidFill>
                  <a:schemeClr val="tx2"/>
                </a:solidFill>
              </a:rPr>
              <a:t>ow </a:t>
            </a:r>
            <a:r>
              <a:rPr lang="en-US" sz="3200" i="1" u="sng" dirty="0">
                <a:solidFill>
                  <a:schemeClr val="tx2"/>
                </a:solidFill>
              </a:rPr>
              <a:t>A</a:t>
            </a:r>
            <a:r>
              <a:rPr lang="en-US" sz="3200" i="1" dirty="0">
                <a:solidFill>
                  <a:schemeClr val="tx2"/>
                </a:solidFill>
              </a:rPr>
              <a:t>ctivation</a:t>
            </a:r>
          </a:p>
          <a:p>
            <a:pPr>
              <a:lnSpc>
                <a:spcPct val="100000"/>
              </a:lnSpc>
            </a:pPr>
            <a:endParaRPr lang="en-US" sz="600" b="1" dirty="0">
              <a:solidFill>
                <a:schemeClr val="tx2"/>
              </a:solidFill>
            </a:endParaRPr>
          </a:p>
          <a:p>
            <a:pPr>
              <a:lnSpc>
                <a:spcPct val="100000"/>
              </a:lnSpc>
            </a:pPr>
            <a:r>
              <a:rPr lang="en-US" b="1" dirty="0">
                <a:solidFill>
                  <a:schemeClr val="tx2"/>
                </a:solidFill>
              </a:rPr>
              <a:t>Key Idea</a:t>
            </a:r>
            <a:endParaRPr lang="en-US" sz="3200" i="1" dirty="0">
              <a:solidFill>
                <a:schemeClr val="tx2"/>
              </a:solidFill>
            </a:endParaRPr>
          </a:p>
          <a:p>
            <a:pPr lvl="1">
              <a:lnSpc>
                <a:spcPct val="100000"/>
              </a:lnSpc>
            </a:pPr>
            <a:r>
              <a:rPr lang="en-US" sz="2800" b="1" dirty="0">
                <a:solidFill>
                  <a:srgbClr val="0000FF"/>
                </a:solidFill>
              </a:rPr>
              <a:t>After closing a row, we activate (i.e., refresh) one of its neighbors with a low probability</a:t>
            </a:r>
            <a:r>
              <a:rPr lang="en-US" sz="2800" dirty="0"/>
              <a:t>: </a:t>
            </a:r>
            <a:r>
              <a:rPr lang="en-US" sz="2600" dirty="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600" b="1" dirty="0">
              <a:solidFill>
                <a:schemeClr val="tx2"/>
              </a:solidFill>
              <a:ea typeface="Cambria Math" panose="02040503050406030204" pitchFamily="18" charset="0"/>
            </a:endParaRPr>
          </a:p>
          <a:p>
            <a:pPr>
              <a:lnSpc>
                <a:spcPct val="100000"/>
              </a:lnSpc>
            </a:pPr>
            <a:r>
              <a:rPr lang="en-US" b="1" dirty="0">
                <a:solidFill>
                  <a:schemeClr val="tx2"/>
                </a:solidFill>
                <a:ea typeface="Cambria Math" panose="02040503050406030204" pitchFamily="18" charset="0"/>
              </a:rPr>
              <a:t>Reliability Guarantee</a:t>
            </a:r>
            <a:endParaRPr lang="en-US" sz="3200" i="1" dirty="0">
              <a:solidFill>
                <a:schemeClr val="tx2"/>
              </a:solidFill>
              <a:ea typeface="Cambria Math" panose="02040503050406030204" pitchFamily="18" charset="0"/>
            </a:endParaRPr>
          </a:p>
          <a:p>
            <a:pPr lvl="1"/>
            <a:r>
              <a:rPr lang="en-US" sz="2800" dirty="0"/>
              <a:t>When </a:t>
            </a:r>
            <a:r>
              <a:rPr lang="en-US" sz="2600" dirty="0">
                <a:latin typeface="Cambria Math" panose="02040503050406030204" pitchFamily="18" charset="0"/>
                <a:ea typeface="Cambria Math" panose="02040503050406030204" pitchFamily="18" charset="0"/>
                <a:cs typeface="Courier New" panose="02070309020205020404" pitchFamily="49" charset="0"/>
              </a:rPr>
              <a:t>p=0.005</a:t>
            </a:r>
            <a:r>
              <a:rPr lang="en-US" sz="2800" dirty="0"/>
              <a:t>, errors in one year: </a:t>
            </a:r>
            <a:r>
              <a:rPr lang="en-US" sz="26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600"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600"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800" dirty="0">
                <a:ea typeface="Cambria Math" panose="02040503050406030204" pitchFamily="18" charset="0"/>
              </a:rPr>
              <a:t>By adjusting the value of </a:t>
            </a:r>
            <a:r>
              <a:rPr lang="en-US" sz="2600" dirty="0">
                <a:latin typeface="Cambria Math" panose="02040503050406030204" pitchFamily="18" charset="0"/>
                <a:ea typeface="Cambria Math" panose="02040503050406030204" pitchFamily="18" charset="0"/>
                <a:cs typeface="Courier New" panose="02070309020205020404" pitchFamily="49" charset="0"/>
              </a:rPr>
              <a:t>p</a:t>
            </a:r>
            <a:r>
              <a:rPr lang="en-US" sz="2800" dirty="0">
                <a:ea typeface="Cambria Math" panose="02040503050406030204" pitchFamily="18" charset="0"/>
              </a:rPr>
              <a:t>, we can vary the strength of protection against errors</a:t>
            </a:r>
          </a:p>
          <a:p>
            <a:pPr lvl="1">
              <a:lnSpc>
                <a:spcPct val="100000"/>
              </a:lnSpc>
            </a:pPr>
            <a:endParaRPr lang="en-US" sz="2800" dirty="0">
              <a:ea typeface="Cambria Math" panose="02040503050406030204" pitchFamily="18" charset="0"/>
            </a:endParaRPr>
          </a:p>
          <a:p>
            <a:pPr lvl="1">
              <a:lnSpc>
                <a:spcPct val="100000"/>
              </a:lnSpc>
            </a:pPr>
            <a:endParaRPr lang="en-US" sz="2800" dirty="0">
              <a:latin typeface="Cambria Math" panose="02040503050406030204" pitchFamily="18" charset="0"/>
              <a:ea typeface="Cambria Math" panose="02040503050406030204" pitchFamily="18" charset="0"/>
            </a:endParaRPr>
          </a:p>
          <a:p>
            <a:pPr lvl="1">
              <a:lnSpc>
                <a:spcPct val="100000"/>
              </a:lnSpc>
            </a:pPr>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405261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PARA</a:t>
            </a:r>
          </a:p>
        </p:txBody>
      </p:sp>
      <p:sp>
        <p:nvSpPr>
          <p:cNvPr id="3" name="Content Placeholder 2"/>
          <p:cNvSpPr>
            <a:spLocks noGrp="1"/>
          </p:cNvSpPr>
          <p:nvPr>
            <p:ph idx="1"/>
          </p:nvPr>
        </p:nvSpPr>
        <p:spPr/>
        <p:txBody>
          <a:bodyPr/>
          <a:lstStyle/>
          <a:p>
            <a:r>
              <a:rPr lang="en-US" sz="3200" i="1" dirty="0">
                <a:solidFill>
                  <a:schemeClr val="tx2"/>
                </a:solidFill>
                <a:sym typeface="Wingdings" panose="05000000000000000000" pitchFamily="2" charset="2"/>
              </a:rPr>
              <a:t>PARA refreshes rows infrequently</a:t>
            </a:r>
          </a:p>
          <a:p>
            <a:pPr lvl="1"/>
            <a:r>
              <a:rPr lang="en-US" sz="2800" dirty="0">
                <a:sym typeface="Wingdings" panose="05000000000000000000" pitchFamily="2" charset="2"/>
              </a:rPr>
              <a:t>Low power</a:t>
            </a:r>
          </a:p>
          <a:p>
            <a:pPr lvl="1"/>
            <a:r>
              <a:rPr lang="en-US" sz="2800" dirty="0">
                <a:sym typeface="Wingdings" panose="05000000000000000000" pitchFamily="2" charset="2"/>
              </a:rPr>
              <a:t>Low performance-overhead</a:t>
            </a:r>
          </a:p>
          <a:p>
            <a:pPr lvl="2"/>
            <a:r>
              <a:rPr lang="en-US" dirty="0"/>
              <a:t>Average slowdown: </a:t>
            </a:r>
            <a:r>
              <a:rPr lang="en-US" sz="2600" dirty="0">
                <a:solidFill>
                  <a:srgbClr val="FF0000"/>
                </a:solidFill>
                <a:latin typeface="Cambria Math" panose="02040503050406030204" pitchFamily="18" charset="0"/>
                <a:ea typeface="Cambria Math" panose="02040503050406030204" pitchFamily="18" charset="0"/>
              </a:rPr>
              <a:t>0.20%</a:t>
            </a:r>
            <a:r>
              <a:rPr lang="en-US" dirty="0"/>
              <a:t> (for </a:t>
            </a:r>
            <a:r>
              <a:rPr lang="en-US" sz="2600" dirty="0">
                <a:latin typeface="Cambria Math" panose="02040503050406030204" pitchFamily="18" charset="0"/>
                <a:ea typeface="Cambria Math" panose="02040503050406030204" pitchFamily="18" charset="0"/>
              </a:rPr>
              <a:t>29</a:t>
            </a:r>
            <a:r>
              <a:rPr lang="en-US" dirty="0"/>
              <a:t> benchmarks)</a:t>
            </a:r>
            <a:endParaRPr lang="en-US" dirty="0">
              <a:solidFill>
                <a:srgbClr val="FF0000"/>
              </a:solidFill>
              <a:ea typeface="Cambria Math" panose="02040503050406030204" pitchFamily="18" charset="0"/>
            </a:endParaRPr>
          </a:p>
          <a:p>
            <a:pPr lvl="2"/>
            <a:r>
              <a:rPr lang="en-US" dirty="0"/>
              <a:t>Maximum slowdown: </a:t>
            </a:r>
            <a:r>
              <a:rPr lang="en-US" sz="2600" dirty="0">
                <a:solidFill>
                  <a:srgbClr val="FF0000"/>
                </a:solidFill>
                <a:latin typeface="Cambria Math" panose="02040503050406030204" pitchFamily="18" charset="0"/>
                <a:ea typeface="Cambria Math" panose="02040503050406030204" pitchFamily="18" charset="0"/>
              </a:rPr>
              <a:t>0.75%</a:t>
            </a:r>
            <a:endParaRPr lang="en-US" dirty="0"/>
          </a:p>
          <a:p>
            <a:r>
              <a:rPr lang="en-US" sz="3200" i="1" dirty="0">
                <a:solidFill>
                  <a:schemeClr val="tx2"/>
                </a:solidFill>
              </a:rPr>
              <a:t>PARA is stateless</a:t>
            </a:r>
          </a:p>
          <a:p>
            <a:pPr lvl="1"/>
            <a:r>
              <a:rPr lang="en-US" sz="2800" dirty="0">
                <a:sym typeface="Wingdings" panose="05000000000000000000" pitchFamily="2" charset="2"/>
              </a:rPr>
              <a:t>Low cost</a:t>
            </a:r>
          </a:p>
          <a:p>
            <a:pPr lvl="1"/>
            <a:r>
              <a:rPr lang="en-US" sz="2800" dirty="0">
                <a:sym typeface="Wingdings" panose="05000000000000000000" pitchFamily="2" charset="2"/>
              </a:rPr>
              <a:t>Low complexity</a:t>
            </a:r>
          </a:p>
          <a:p>
            <a:endParaRPr lang="en-US" sz="2000" i="1" dirty="0">
              <a:solidFill>
                <a:srgbClr val="FF0000"/>
              </a:solidFill>
              <a:ea typeface="Cambria Math" panose="02040503050406030204" pitchFamily="18" charset="0"/>
            </a:endParaRPr>
          </a:p>
          <a:p>
            <a:r>
              <a:rPr lang="en-US" sz="3200" i="1" dirty="0">
                <a:solidFill>
                  <a:srgbClr val="FF0000"/>
                </a:solidFill>
                <a:ea typeface="Cambria Math" panose="02040503050406030204" pitchFamily="18" charset="0"/>
              </a:rPr>
              <a:t>PARA is an effective and low-overhead solution to prevent disturbance errors</a:t>
            </a:r>
          </a:p>
          <a:p>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46149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for PARA</a:t>
            </a:r>
          </a:p>
        </p:txBody>
      </p:sp>
      <p:sp>
        <p:nvSpPr>
          <p:cNvPr id="3" name="Content Placeholder 2"/>
          <p:cNvSpPr>
            <a:spLocks noGrp="1"/>
          </p:cNvSpPr>
          <p:nvPr>
            <p:ph idx="1"/>
          </p:nvPr>
        </p:nvSpPr>
        <p:spPr>
          <a:xfrm>
            <a:off x="107504" y="1066800"/>
            <a:ext cx="8928992" cy="5638800"/>
          </a:xfrm>
        </p:spPr>
        <p:txBody>
          <a:bodyPr/>
          <a:lstStyle/>
          <a:p>
            <a:r>
              <a:rPr lang="en-US" sz="3200" dirty="0"/>
              <a:t>If implemented in </a:t>
            </a:r>
            <a:r>
              <a:rPr lang="en-US" sz="3200" dirty="0">
                <a:solidFill>
                  <a:srgbClr val="0000FF"/>
                </a:solidFill>
              </a:rPr>
              <a:t>DRAM chip </a:t>
            </a:r>
            <a:r>
              <a:rPr lang="en-US" sz="3200" dirty="0"/>
              <a:t>(done today)</a:t>
            </a:r>
          </a:p>
          <a:p>
            <a:pPr lvl="1"/>
            <a:r>
              <a:rPr lang="en-US" sz="2800" dirty="0"/>
              <a:t>Enough slack in timing and refresh parameters</a:t>
            </a:r>
          </a:p>
          <a:p>
            <a:pPr lvl="1"/>
            <a:r>
              <a:rPr lang="en-US" sz="2800" dirty="0"/>
              <a:t>Plenty of slack today: </a:t>
            </a:r>
          </a:p>
          <a:p>
            <a:pPr lvl="2"/>
            <a:r>
              <a:rPr lang="en-US" sz="1500" dirty="0"/>
              <a:t>Lee et al., “</a:t>
            </a:r>
            <a:r>
              <a:rPr lang="en-US" sz="1500" b="1" dirty="0">
                <a:solidFill>
                  <a:srgbClr val="660066"/>
                </a:solidFill>
              </a:rPr>
              <a:t>Adaptive-Latency DRAM: Optimizing DRAM Timing for the Common Case</a:t>
            </a:r>
            <a:r>
              <a:rPr lang="en-US" sz="1500" dirty="0"/>
              <a:t>,” HPCA 2015.</a:t>
            </a:r>
          </a:p>
          <a:p>
            <a:pPr lvl="2"/>
            <a:r>
              <a:rPr lang="en-US" sz="1500" dirty="0"/>
              <a:t>Chang et al., “</a:t>
            </a:r>
            <a:r>
              <a:rPr lang="en-US" sz="1500" b="1" dirty="0">
                <a:solidFill>
                  <a:srgbClr val="660066"/>
                </a:solidFill>
              </a:rPr>
              <a:t>Understanding Latency Variation in Modern DRAM Chips</a:t>
            </a:r>
            <a:r>
              <a:rPr lang="en-US" sz="1500" dirty="0"/>
              <a:t>,” SIGMETRICS 2016.</a:t>
            </a:r>
          </a:p>
          <a:p>
            <a:pPr lvl="2"/>
            <a:r>
              <a:rPr lang="en-US" sz="1500" dirty="0"/>
              <a:t>Lee et al., “</a:t>
            </a:r>
            <a:r>
              <a:rPr lang="en-US" sz="1500" b="1" dirty="0">
                <a:solidFill>
                  <a:srgbClr val="660066"/>
                </a:solidFill>
              </a:rPr>
              <a:t>Design-Induced Latency Variation in Modern DRAM Chips</a:t>
            </a:r>
            <a:r>
              <a:rPr lang="en-US" sz="1500" dirty="0"/>
              <a:t>,” SIGMETRICS 2017.</a:t>
            </a:r>
          </a:p>
          <a:p>
            <a:pPr lvl="2"/>
            <a:r>
              <a:rPr lang="en-US" sz="1500" dirty="0"/>
              <a:t>Chang et al., “</a:t>
            </a:r>
            <a:r>
              <a:rPr lang="en-US" sz="1500" b="1" dirty="0">
                <a:solidFill>
                  <a:srgbClr val="660066"/>
                </a:solidFill>
              </a:rPr>
              <a:t>Understanding Reduced-Voltage Operation in Modern DRAM Devices</a:t>
            </a:r>
            <a:r>
              <a:rPr lang="en-US" sz="1500" dirty="0"/>
              <a:t>,” SIGMETRICS 2017.</a:t>
            </a:r>
          </a:p>
          <a:p>
            <a:pPr lvl="2"/>
            <a:r>
              <a:rPr lang="en-US" sz="1500" dirty="0"/>
              <a:t>Ghose et al., “</a:t>
            </a:r>
            <a:r>
              <a:rPr lang="en-US" sz="1500" b="1" dirty="0">
                <a:solidFill>
                  <a:srgbClr val="7030A0"/>
                </a:solidFill>
              </a:rPr>
              <a:t>What Your DRAM Power Models Are Not Telling You: Lessons from a Detailed Experimental Study</a:t>
            </a:r>
            <a:r>
              <a:rPr lang="en-US" sz="1500" dirty="0"/>
              <a:t>,” SIGMETRICS 2018.</a:t>
            </a:r>
          </a:p>
          <a:p>
            <a:pPr lvl="2"/>
            <a:endParaRPr lang="en-US" sz="1600" dirty="0"/>
          </a:p>
          <a:p>
            <a:r>
              <a:rPr lang="en-US" sz="3200" dirty="0"/>
              <a:t>If implemented in </a:t>
            </a:r>
            <a:r>
              <a:rPr lang="en-US" sz="3200" dirty="0">
                <a:solidFill>
                  <a:srgbClr val="0000FF"/>
                </a:solidFill>
              </a:rPr>
              <a:t>memory controller</a:t>
            </a:r>
          </a:p>
          <a:p>
            <a:pPr lvl="1"/>
            <a:r>
              <a:rPr lang="en-US" sz="2800" dirty="0"/>
              <a:t>Better coordination between memory controller and DRAM</a:t>
            </a:r>
          </a:p>
          <a:p>
            <a:pPr lvl="1"/>
            <a:r>
              <a:rPr lang="en-US" sz="2800" dirty="0"/>
              <a:t>Memory controller should know which rows are physically adjacent</a:t>
            </a:r>
          </a:p>
          <a:p>
            <a:pPr lvl="1"/>
            <a:endParaRPr lang="en-US" sz="2800" dirty="0"/>
          </a:p>
          <a:p>
            <a:endParaRPr lang="en-US" dirty="0"/>
          </a:p>
          <a:p>
            <a:pPr lvl="1"/>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19336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600" b="0" i="0" u="none" strike="noStrike" kern="1200" cap="none" spc="0" normalizeH="0" baseline="0" noProof="0" dirty="0">
              <a:ln>
                <a:noFill/>
              </a:ln>
              <a:solidFill>
                <a:srgbClr val="000000"/>
              </a:solidFill>
              <a:effectLst/>
              <a:uLnTx/>
              <a:uFillTx/>
              <a:latin typeface="Garamond" charset="0"/>
              <a:ea typeface="+mn-ea"/>
              <a:cs typeface="+mn-cs"/>
            </a:endParaRPr>
          </a:p>
        </p:txBody>
      </p:sp>
      <p:sp>
        <p:nvSpPr>
          <p:cNvPr id="5" name="Rectangle 4"/>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2"/>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38537F80-0BC5-2448-B6C3-43444D333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980728"/>
            <a:ext cx="7200800" cy="5400600"/>
          </a:xfrm>
          <a:prstGeom prst="rect">
            <a:avLst/>
          </a:prstGeom>
        </p:spPr>
      </p:pic>
    </p:spTree>
    <p:extLst>
      <p:ext uri="{BB962C8B-B14F-4D97-AF65-F5344CB8AC3E}">
        <p14:creationId xmlns:p14="http://schemas.microsoft.com/office/powerpoint/2010/main" val="1022002629"/>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1E60EBA1-45FA-214F-8A1F-12E347182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08" y="980332"/>
            <a:ext cx="7266384" cy="5449788"/>
          </a:xfrm>
          <a:prstGeom prst="rect">
            <a:avLst/>
          </a:prstGeom>
        </p:spPr>
      </p:pic>
      <p:sp>
        <p:nvSpPr>
          <p:cNvPr id="6" name="Rectangle 5">
            <a:extLst>
              <a:ext uri="{FF2B5EF4-FFF2-40B4-BE49-F238E27FC236}">
                <a16:creationId xmlns:a16="http://schemas.microsoft.com/office/drawing/2014/main" id="{E5B1B6F5-AC02-5843-8ADF-2B8216B9C3FA}"/>
              </a:ext>
            </a:extLst>
          </p:cNvPr>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3"/>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559421978"/>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Seven RowHammer Solutions Proposed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2624116817"/>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 Takeaway</a:t>
            </a:r>
          </a:p>
        </p:txBody>
      </p:sp>
      <p:sp>
        <p:nvSpPr>
          <p:cNvPr id="3" name="Content Placeholder 2"/>
          <p:cNvSpPr>
            <a:spLocks noGrp="1"/>
          </p:cNvSpPr>
          <p:nvPr>
            <p:ph idx="1"/>
          </p:nvPr>
        </p:nvSpPr>
        <p:spPr>
          <a:xfrm>
            <a:off x="0" y="1844824"/>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t>for Security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404401251"/>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Aside: Intelligent Controller for NAND Flash</a:t>
            </a:r>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FFFF00"/>
                </a:solidFill>
                <a:effectLst/>
                <a:uLnTx/>
                <a:uFillTx/>
                <a:latin typeface="Arial" charset="0"/>
                <a:ea typeface="MS PGothic" charset="0"/>
              </a:rPr>
              <a:t>Virtex</a:t>
            </a:r>
            <a:r>
              <a:rPr kumimoji="0" lang="en-US" sz="1800" b="0" i="0" u="none" strike="noStrike" kern="0" cap="none" spc="0" normalizeH="0" baseline="0" noProof="0" dirty="0">
                <a:ln>
                  <a:noFill/>
                </a:ln>
                <a:solidFill>
                  <a:srgbClr val="FFFF00"/>
                </a:solidFill>
                <a:effectLst/>
                <a:uLnTx/>
                <a:uFillTx/>
                <a:latin typeface="Arial" charset="0"/>
                <a:ea typeface="MS PGothic" charset="0"/>
              </a:rPr>
              <a:t>-V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
        <p:nvSpPr>
          <p:cNvPr id="62" name="Rectangle 61">
            <a:extLst>
              <a:ext uri="{FF2B5EF4-FFF2-40B4-BE49-F238E27FC236}">
                <a16:creationId xmlns:a16="http://schemas.microsoft.com/office/drawing/2014/main" id="{48E3225E-FE9D-A044-B795-E45371FDCB71}"/>
              </a:ext>
            </a:extLst>
          </p:cNvPr>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474450495"/>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Future Memory Reliability/Security Challenges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928324402"/>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51900" cy="884238"/>
          </a:xfrm>
        </p:spPr>
        <p:txBody>
          <a:bodyPr/>
          <a:lstStyle/>
          <a:p>
            <a:r>
              <a:rPr lang="en-US" sz="3800" dirty="0"/>
              <a:t>Future of RowHammer &amp; Memory Reliability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279497782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15|8.3"/>
</p:tagLst>
</file>

<file path=ppt/tags/tag2.xml><?xml version="1.0" encoding="utf-8"?>
<p:tagLst xmlns:a="http://schemas.openxmlformats.org/drawingml/2006/main" xmlns:r="http://schemas.openxmlformats.org/officeDocument/2006/relationships" xmlns:p="http://schemas.openxmlformats.org/presentationml/2006/main">
  <p:tag name="TIMING" val="|24.9|0.8|1.5|1|1"/>
</p:tagLst>
</file>

<file path=ppt/tags/tag3.xml><?xml version="1.0" encoding="utf-8"?>
<p:tagLst xmlns:a="http://schemas.openxmlformats.org/drawingml/2006/main" xmlns:r="http://schemas.openxmlformats.org/officeDocument/2006/relationships" xmlns:p="http://schemas.openxmlformats.org/presentationml/2006/main">
  <p:tag name="TIMING" val="|37.7"/>
</p:tagLst>
</file>

<file path=ppt/tags/tag4.xml><?xml version="1.0" encoding="utf-8"?>
<p:tagLst xmlns:a="http://schemas.openxmlformats.org/drawingml/2006/main" xmlns:r="http://schemas.openxmlformats.org/officeDocument/2006/relationships" xmlns:p="http://schemas.openxmlformats.org/presentationml/2006/main">
  <p:tag name="TIMING" val="|14.4|20.5|11.3"/>
</p:tagLst>
</file>

<file path=ppt/tags/tag5.xml><?xml version="1.0" encoding="utf-8"?>
<p:tagLst xmlns:a="http://schemas.openxmlformats.org/drawingml/2006/main" xmlns:r="http://schemas.openxmlformats.org/officeDocument/2006/relationships" xmlns:p="http://schemas.openxmlformats.org/presentationml/2006/main">
  <p:tag name="TIMING" val="|12.8|11.1"/>
</p:tagLst>
</file>

<file path=ppt/tags/tag6.xml><?xml version="1.0" encoding="utf-8"?>
<p:tagLst xmlns:a="http://schemas.openxmlformats.org/drawingml/2006/main" xmlns:r="http://schemas.openxmlformats.org/officeDocument/2006/relationships" xmlns:p="http://schemas.openxmlformats.org/presentationml/2006/main">
  <p:tag name="TIMING" val="|3.7|3.2"/>
</p:tagLst>
</file>

<file path=ppt/tags/tag7.xml><?xml version="1.0" encoding="utf-8"?>
<p:tagLst xmlns:a="http://schemas.openxmlformats.org/drawingml/2006/main" xmlns:r="http://schemas.openxmlformats.org/officeDocument/2006/relationships" xmlns:p="http://schemas.openxmlformats.org/presentationml/2006/main">
  <p:tag name="TIMING" val="|14.8|50.9"/>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4.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6.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3.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2.xml><?xml version="1.0" encoding="utf-8"?>
<a:theme xmlns:a="http://schemas.openxmlformats.org/drawingml/2006/main" name="8_Office Theme">
  <a:themeElements>
    <a:clrScheme name="SAFARI">
      <a:dk1>
        <a:sysClr val="windowText" lastClr="000000"/>
      </a:dk1>
      <a:lt1>
        <a:sysClr val="window" lastClr="FFFFFF"/>
      </a:lt1>
      <a:dk2>
        <a:srgbClr val="00B050"/>
      </a:dk2>
      <a:lt2>
        <a:srgbClr val="EEECE1"/>
      </a:lt2>
      <a:accent1>
        <a:srgbClr val="0000FF"/>
      </a:accent1>
      <a:accent2>
        <a:srgbClr val="FF0000"/>
      </a:accent2>
      <a:accent3>
        <a:srgbClr val="00B050"/>
      </a:accent3>
      <a:accent4>
        <a:srgbClr val="7030A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5_Office Theme">
  <a:themeElements>
    <a:clrScheme name="SAFARI">
      <a:dk1>
        <a:sysClr val="windowText" lastClr="000000"/>
      </a:dk1>
      <a:lt1>
        <a:sysClr val="window" lastClr="FFFFFF"/>
      </a:lt1>
      <a:dk2>
        <a:srgbClr val="00B050"/>
      </a:dk2>
      <a:lt2>
        <a:srgbClr val="EEECE1"/>
      </a:lt2>
      <a:accent1>
        <a:srgbClr val="0000FF"/>
      </a:accent1>
      <a:accent2>
        <a:srgbClr val="FF0000"/>
      </a:accent2>
      <a:accent3>
        <a:srgbClr val="00B050"/>
      </a:accent3>
      <a:accent4>
        <a:srgbClr val="7030A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4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6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196782</TotalTime>
  <Words>12861</Words>
  <Application>Microsoft Macintosh PowerPoint</Application>
  <PresentationFormat>On-screen Show (4:3)</PresentationFormat>
  <Paragraphs>2168</Paragraphs>
  <Slides>218</Slides>
  <Notes>69</Notes>
  <HiddenSlides>0</HiddenSlides>
  <MMClips>0</MMClips>
  <ScaleCrop>false</ScaleCrop>
  <HeadingPairs>
    <vt:vector size="6" baseType="variant">
      <vt:variant>
        <vt:lpstr>Fonts Used</vt:lpstr>
      </vt:variant>
      <vt:variant>
        <vt:i4>21</vt:i4>
      </vt:variant>
      <vt:variant>
        <vt:lpstr>Theme</vt:lpstr>
      </vt:variant>
      <vt:variant>
        <vt:i4>55</vt:i4>
      </vt:variant>
      <vt:variant>
        <vt:lpstr>Slide Titles</vt:lpstr>
      </vt:variant>
      <vt:variant>
        <vt:i4>218</vt:i4>
      </vt:variant>
    </vt:vector>
  </HeadingPairs>
  <TitlesOfParts>
    <vt:vector size="294" baseType="lpstr">
      <vt:lpstr>Dotum</vt:lpstr>
      <vt:lpstr>굴림</vt:lpstr>
      <vt:lpstr>ＭＳ Ｐゴシック</vt:lpstr>
      <vt:lpstr>ＭＳ Ｐゴシック</vt:lpstr>
      <vt:lpstr>宋体</vt:lpstr>
      <vt:lpstr>宋体</vt:lpstr>
      <vt:lpstr>Adobe Garamond Pro</vt:lpstr>
      <vt:lpstr>Arial</vt:lpstr>
      <vt:lpstr>Calibri</vt:lpstr>
      <vt:lpstr>Calibri Light</vt:lpstr>
      <vt:lpstr>Cambria</vt:lpstr>
      <vt:lpstr>Cambria Math</vt:lpstr>
      <vt:lpstr>Courier New</vt:lpstr>
      <vt:lpstr>Futura Medium</vt:lpstr>
      <vt:lpstr>Garamond</vt:lpstr>
      <vt:lpstr>Gill Sans MT</vt:lpstr>
      <vt:lpstr>나눔고딕</vt:lpstr>
      <vt:lpstr>Tahoma</vt:lpstr>
      <vt:lpstr>Times New Roman</vt:lpstr>
      <vt:lpstr>Vista Sans OT Medium</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12_Edge</vt:lpstr>
      <vt:lpstr>10_Edge</vt:lpstr>
      <vt:lpstr>19_Edge</vt:lpstr>
      <vt:lpstr>4_sesha-theme</vt:lpstr>
      <vt:lpstr>12_Office Theme</vt:lpstr>
      <vt:lpstr>15_Office Theme</vt:lpstr>
      <vt:lpstr>25_Office Theme</vt:lpstr>
      <vt:lpstr>95_Edge</vt:lpstr>
      <vt:lpstr>1_Office Theme</vt:lpstr>
      <vt:lpstr>2_Edge</vt:lpstr>
      <vt:lpstr>Office Theme</vt:lpstr>
      <vt:lpstr>7_Office Theme</vt:lpstr>
      <vt:lpstr>3_Office Theme</vt:lpstr>
      <vt:lpstr>8_Office Theme</vt:lpstr>
      <vt:lpstr>5_Office Theme</vt:lpstr>
      <vt:lpstr>42_Edge</vt:lpstr>
      <vt:lpstr>65_Edge</vt:lpstr>
      <vt:lpstr>RowHammer and Beyond</vt:lpstr>
      <vt:lpstr>The Story of RowHammer </vt:lpstr>
      <vt:lpstr>Maslow’s (Human) Hierarchy of Needs</vt:lpstr>
      <vt:lpstr>How Reliable/Secure/Safe is This Bridge?</vt:lpstr>
      <vt:lpstr>Collapse of the “Galloping Gertie”</vt:lpstr>
      <vt:lpstr>How Secure Are These People?</vt:lpstr>
      <vt:lpstr>The Main Memory System</vt:lpstr>
      <vt:lpstr>The Main Memory System</vt:lpstr>
      <vt:lpstr>The Main Memory System</vt:lpstr>
      <vt:lpstr>Major Trends Affecting Main Memory (I)</vt:lpstr>
      <vt:lpstr>Major Trends Affecting Main Memory (II)</vt:lpstr>
      <vt:lpstr>DRAM Capacity, Bandwidth, Latency Trends</vt:lpstr>
      <vt:lpstr>Major Trends Affecting Main Memory (III)</vt:lpstr>
      <vt:lpstr>DRAM Is Critical for Performance &amp; Energy</vt:lpstr>
      <vt:lpstr>DRAM Is Critical for Performance &amp; Energy</vt:lpstr>
      <vt:lpstr>PowerPoint Presentation</vt:lpstr>
      <vt:lpstr>PowerPoint Presentation</vt:lpstr>
      <vt:lpstr>PowerPoint Presentation</vt:lpstr>
      <vt:lpstr>Major Trends Affecting Main Memory (IV)</vt:lpstr>
      <vt:lpstr>Industry Is Writing Papers About It, Too</vt:lpstr>
      <vt:lpstr>Industry Is Writing Papers About It, Too</vt:lpstr>
      <vt:lpstr>The DRAM Scaling Problem</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 Open Source DRAM Infrastructure</vt:lpstr>
      <vt:lpstr>Data Retention in Memory [Liu et al., ISCA 2013]</vt:lpstr>
      <vt:lpstr>Analysis of Data Retention Failures [ISCA’13]</vt:lpstr>
      <vt:lpstr>Mitigation of Retention Issues [SIGMETRICS’14]</vt:lpstr>
      <vt:lpstr>A Curious Discovery [Kim et al., ISCA 2014]</vt:lpstr>
      <vt:lpstr>DRAM RowHammer</vt:lpstr>
      <vt:lpstr>Modern DRAM is Prone to Disturbance Errors</vt:lpstr>
      <vt:lpstr>Most DRAM Modules Are Vulnerable</vt:lpstr>
      <vt:lpstr>Recent DRAM Is More Vulnerable</vt:lpstr>
      <vt:lpstr>Recent DRAM Is More Vulnerable</vt:lpstr>
      <vt:lpstr>Recent DRAM Is More Vulnerable</vt:lpstr>
      <vt:lpstr>Why Is This Happening?</vt:lpstr>
      <vt:lpstr>Higher-Level Implications</vt:lpstr>
      <vt:lpstr>A Simple Program Can Induce Many Errors</vt:lpstr>
      <vt:lpstr>A Simple Program Can Induce Many Errors</vt:lpstr>
      <vt:lpstr>A Simple Program Can Induce Many Errors</vt:lpstr>
      <vt:lpstr>A Simple Program Can Induce Many Errors</vt:lpstr>
      <vt:lpstr>A Simple Program Can Induce Many Errors</vt:lpstr>
      <vt:lpstr>Observed Errors in Real Systems</vt:lpstr>
      <vt:lpstr>One Can Take Over an Otherwise-Secure System</vt:lpstr>
      <vt:lpstr>RowHammer Security Attack Example</vt:lpstr>
      <vt:lpstr>Security Implications</vt:lpstr>
      <vt:lpstr>Security Implications</vt:lpstr>
      <vt:lpstr>Selected Readings on RowHammer (I)</vt:lpstr>
      <vt:lpstr>Selected Readings on RowHammer (II)</vt:lpstr>
      <vt:lpstr>Selected Readings on RowHammer (III)</vt:lpstr>
      <vt:lpstr>Selected Readings on RowHammer (IV)</vt:lpstr>
      <vt:lpstr>Selected Readings on RowHammer (V)</vt:lpstr>
      <vt:lpstr>Selected Readings on RowHammer (VI)</vt:lpstr>
      <vt:lpstr>Selected Readings on RowHammer (VII)</vt:lpstr>
      <vt:lpstr>Selected Readings on RowHammer (VIII)</vt:lpstr>
      <vt:lpstr>Selected Readings on RowHammer (IX)</vt:lpstr>
      <vt:lpstr>Selected Readings on RowHammer (X)</vt:lpstr>
      <vt:lpstr>Selected Readings on RowHammer (XI.A)</vt:lpstr>
      <vt:lpstr>Selected Readings on RowHammer (XI.B)</vt:lpstr>
      <vt:lpstr>Security Implications (ISCA 2014)</vt:lpstr>
      <vt:lpstr>More Security Implications (I)</vt:lpstr>
      <vt:lpstr>More Security Implications (II)</vt:lpstr>
      <vt:lpstr>More Security Implications (III)</vt:lpstr>
      <vt:lpstr>More Security Implications (IV)</vt:lpstr>
      <vt:lpstr>More Security Implications (V)</vt:lpstr>
      <vt:lpstr>More Security Implications (VI)</vt:lpstr>
      <vt:lpstr>More Security Implications?</vt:lpstr>
      <vt:lpstr>Understanding RowHammer</vt:lpstr>
      <vt:lpstr>Root Causes of Disturbance Errors</vt:lpstr>
      <vt:lpstr>Experimental DRAM Testing Infrastructure</vt:lpstr>
      <vt:lpstr>Where RowHammer Was Discovered</vt:lpstr>
      <vt:lpstr>PowerPoint Presentation</vt:lpstr>
      <vt:lpstr>RowHammer Characterization Results</vt:lpstr>
      <vt:lpstr>4. Adjacency: Aggressor &amp; Victim</vt:lpstr>
      <vt:lpstr>❶ Access Interval (Aggressor)</vt:lpstr>
      <vt:lpstr>❷ Refresh Interval</vt:lpstr>
      <vt:lpstr>❸ Data Pattern</vt:lpstr>
      <vt:lpstr>6. Other Results (in Paper)</vt:lpstr>
      <vt:lpstr>6. Other Results (in Paper) cont’d</vt:lpstr>
      <vt:lpstr>First RowHammer Analysis</vt:lpstr>
      <vt:lpstr>Retrospective on RowHammer &amp; Future</vt:lpstr>
      <vt:lpstr>RowHammer Solutions</vt:lpstr>
      <vt:lpstr>Two Types of RowHammer Solutions</vt:lpstr>
      <vt:lpstr>Some Potential Solutions (ISCA 2014)</vt:lpstr>
      <vt:lpstr>Naive Solutions</vt:lpstr>
      <vt:lpstr>Apple’s Patch for RowHammer</vt:lpstr>
      <vt:lpstr>Our Best Solution to RowHammer</vt:lpstr>
      <vt:lpstr>Advantages of PARA</vt:lpstr>
      <vt:lpstr>Requirements for PARA</vt:lpstr>
      <vt:lpstr>Probabilistic Activation in Real Life (I)</vt:lpstr>
      <vt:lpstr>Probabilistic Activation in Real Life (II)</vt:lpstr>
      <vt:lpstr>Seven RowHammer Solutions Proposed</vt:lpstr>
      <vt:lpstr>A Takeaway</vt:lpstr>
      <vt:lpstr>Aside: Intelligent Controller for NAND Flash</vt:lpstr>
      <vt:lpstr>Future Memory Reliability/Security Challenges</vt:lpstr>
      <vt:lpstr>Future of RowHammer &amp; Memory Reliability</vt:lpstr>
      <vt:lpstr>Future of Main Memory</vt:lpstr>
      <vt:lpstr>Large-Scale Failure Analysis of DRAM Chips</vt:lpstr>
      <vt:lpstr>PowerPoint Presentation</vt:lpstr>
      <vt:lpstr>Future of Main Memory Security</vt:lpstr>
      <vt:lpstr>Data Retention Errors</vt:lpstr>
      <vt:lpstr>DRAM Data Retention Time Failures</vt:lpstr>
      <vt:lpstr>Analysis of Data Retention Failures [ISCA’13]</vt:lpstr>
      <vt:lpstr>Two Challenges to Retention Time Profiling</vt:lpstr>
      <vt:lpstr>Two Challenges to Retention Time Profiling</vt:lpstr>
      <vt:lpstr>Data Pattern Dependence</vt:lpstr>
      <vt:lpstr>Data Pattern Dependence</vt:lpstr>
      <vt:lpstr>Two Challenges to Retention Time Profiling</vt:lpstr>
      <vt:lpstr>An Example VRT Cell</vt:lpstr>
      <vt:lpstr>Variable Retention Time</vt:lpstr>
      <vt:lpstr>Industry Is Writing Papers About It, Too</vt:lpstr>
      <vt:lpstr>Industry Is Writing Papers About It, Too</vt:lpstr>
      <vt:lpstr>Mitigation of Retention Issues [SIGMETRICS’14]</vt:lpstr>
      <vt:lpstr>Towards an Online Profiling System</vt:lpstr>
      <vt:lpstr>Towards an Online Profiling System</vt:lpstr>
      <vt:lpstr>Handling Variable Retention Time [DSN’15] </vt:lpstr>
      <vt:lpstr>Handling Data-Dependent Failures [DSN’16]  </vt:lpstr>
      <vt:lpstr>Handling Data-Dependent Failures [MICRO’17]  </vt:lpstr>
      <vt:lpstr>Handling Both DPD and VRT [ISCA’17]</vt:lpstr>
      <vt:lpstr>The Takeaway, Reinforced</vt:lpstr>
      <vt:lpstr>Keeping Future Memory Secure</vt:lpstr>
      <vt:lpstr>NAND Flash Memory Vulnerabilities</vt:lpstr>
      <vt:lpstr>NAND Flash Vulnerabilities [HPCA’17]</vt:lpstr>
      <vt:lpstr>How Do We Keep Memory Secure?</vt:lpstr>
      <vt:lpstr>Solution Direction: Principled Designs</vt:lpstr>
      <vt:lpstr>Architecting Future Memory for Security </vt:lpstr>
      <vt:lpstr>PowerPoint Presentation</vt:lpstr>
      <vt:lpstr>Understand and Model with Experiments (Flash)</vt:lpstr>
      <vt:lpstr>Recall: Collapse of the “Galloping Gertie”</vt:lpstr>
      <vt:lpstr>Another Example (1994)</vt:lpstr>
      <vt:lpstr>Yet Another Example (2007)</vt:lpstr>
      <vt:lpstr>A More Recent Example (2018)</vt:lpstr>
      <vt:lpstr>The Takeaway, Again</vt:lpstr>
      <vt:lpstr>Memory Is Not Only Bad</vt:lpstr>
      <vt:lpstr>D-RaNGe: Using Commodity DRAM Devices  to Generate True Random Numbers  with Low Latency and High Throughput</vt:lpstr>
      <vt:lpstr>DRAM Latency Characterization of 282 LPDDR4 DRAM Devices</vt:lpstr>
      <vt:lpstr>D-RaNGe Key Idea</vt:lpstr>
      <vt:lpstr>D-RaNGe Key Idea</vt:lpstr>
      <vt:lpstr>Our D-RaNGe Evaluation</vt:lpstr>
      <vt:lpstr>D-RaNGe: Using Commodity DRAM Devices  to Generate True Random Numbers  with Low Latency and High Throughput</vt:lpstr>
      <vt:lpstr>DRAM Latency True Random Number Generator</vt:lpstr>
      <vt:lpstr>DRAM Latency PUFs</vt:lpstr>
      <vt:lpstr>Quickly Destroying In-Memory Data</vt:lpstr>
      <vt:lpstr>For Some Other Time … </vt:lpstr>
      <vt:lpstr>Conclusion</vt:lpstr>
      <vt:lpstr>RowHammer, Revisited</vt:lpstr>
      <vt:lpstr>RowHammer: Retrospective</vt:lpstr>
      <vt:lpstr>Perhaps Most Importantly…</vt:lpstr>
      <vt:lpstr>Summary: RowHammer</vt:lpstr>
      <vt:lpstr>For More on RowHammer…</vt:lpstr>
      <vt:lpstr>PowerPoint Presentation</vt:lpstr>
      <vt:lpstr>RowHammer and Beyond</vt:lpstr>
      <vt:lpstr>Backup Slides for Further Info</vt:lpstr>
      <vt:lpstr>Modern DRAM Retention Time Distribution</vt:lpstr>
      <vt:lpstr>The DRAM Latency PUF:   Quickly Evaluating Physical Unclonable Functions  by Exploiting the Latency-Reliability Tradeoff  in Modern Commodity DRAM Devices</vt:lpstr>
      <vt:lpstr>Understand and Model with Experiments (Flash)</vt:lpstr>
      <vt:lpstr>Understanding Flash Memory Reliability</vt:lpstr>
      <vt:lpstr>Understanding Flash Memory Reliability</vt:lpstr>
      <vt:lpstr>NAND Flash Vulnerabilities [HPCA’17]</vt:lpstr>
      <vt:lpstr>3D NAND Flash Reliability I [HPCA’18] </vt:lpstr>
      <vt:lpstr>3D NAND Flash Reliability II [SIGMETRICS’18] </vt:lpstr>
      <vt:lpstr>Potential NAND Flash Memory Vulnerabilities</vt:lpstr>
      <vt:lpstr>There are Two Other Solution Directions</vt:lpstr>
      <vt:lpstr>More on Heterogeneous-Reliability Memory</vt:lpstr>
      <vt:lpstr>Major Trends Affecting Main Memory (V)</vt:lpstr>
      <vt:lpstr>Major Trends Affecting Main Memory (V)</vt:lpstr>
      <vt:lpstr>Major Trend: Hybrid Main Memory</vt:lpstr>
      <vt:lpstr>Flash Memory Reliability and Security</vt:lpstr>
      <vt:lpstr>Limits of Charge Memory</vt:lpstr>
      <vt:lpstr>Evolution of NAND Flash Memory</vt:lpstr>
      <vt:lpstr>Flash Challenges: Reliability and Endurance</vt:lpstr>
      <vt:lpstr>NAND Flash Memory is Increasingly Noisy</vt:lpstr>
      <vt:lpstr>Future NAND Flash-based Storage Architecture</vt:lpstr>
      <vt:lpstr>NAND Flash Error Model</vt:lpstr>
      <vt:lpstr>Our Goals and Approach</vt:lpstr>
      <vt:lpstr>Experimental Testing Platform</vt:lpstr>
      <vt:lpstr>NAND Flash Error Types</vt:lpstr>
      <vt:lpstr>Observations: Flash Error Analysis</vt:lpstr>
      <vt:lpstr>More on Flash Error Analysis</vt:lpstr>
      <vt:lpstr>Solution to Retention Errors</vt:lpstr>
      <vt:lpstr>Flash Correct-and-Refresh [ICCD’12]</vt:lpstr>
      <vt:lpstr>Many Errors and Their Mitigation [PIEEE’17]</vt:lpstr>
      <vt:lpstr>Many Errors and Their Mitigation [PIEEE’17]</vt:lpstr>
      <vt:lpstr>One Issue: Read Disturb in Flash Memory</vt:lpstr>
      <vt:lpstr>NAND Flash Memory Background</vt:lpstr>
      <vt:lpstr>Flash Cell Array</vt:lpstr>
      <vt:lpstr>Flash Cell</vt:lpstr>
      <vt:lpstr>Flash Read</vt:lpstr>
      <vt:lpstr>Flash Pass-Through</vt:lpstr>
      <vt:lpstr>Read from Flash Cell Array</vt:lpstr>
      <vt:lpstr>Read Disturb Problem: “Weak Programming” Effect</vt:lpstr>
      <vt:lpstr>Read Disturb Problem: “Weak Programming” Effect</vt:lpstr>
      <vt:lpstr>Executive Summary [DSN’15]</vt:lpstr>
      <vt:lpstr>Read Disturb Prone vs. Resistant Cells</vt:lpstr>
      <vt:lpstr>Observation 2: Some Flash Cells Are More Prone to Read Disturb</vt:lpstr>
      <vt:lpstr>Read Disturb Oriented Error Recovery (RDR)</vt:lpstr>
      <vt:lpstr>More on Flash Read Disturb Errors [DSN’15]</vt:lpstr>
      <vt:lpstr>Large-Scale SSD Error Analysis [SIGMETRICS’15]</vt:lpstr>
      <vt:lpstr>Another Lecture: NAND Flash Reliability</vt:lpstr>
      <vt:lpstr>NAND Flash Vulnerabilities [HPCA’17]</vt:lpstr>
      <vt:lpstr>NAND Flash Errors: A Modern Survey </vt:lpstr>
      <vt:lpstr>Summary: Memory Reliability and Security</vt:lpstr>
      <vt:lpstr>Other Works on Flash Memory</vt:lpstr>
      <vt:lpstr>NAND Flash Error Model</vt:lpstr>
      <vt:lpstr>Threshold Voltage Distribution</vt:lpstr>
      <vt:lpstr>Program Interference and Vref Prediction</vt:lpstr>
      <vt:lpstr>Neighbor-Assisted Error Correction</vt:lpstr>
      <vt:lpstr>Data Retention</vt:lpstr>
      <vt:lpstr>SSD Error Analysis in the Field</vt:lpstr>
      <vt:lpstr>Flash Memory Programming Vulnerabilities</vt:lpstr>
      <vt:lpstr>Accurate and Online Channel Modeling</vt:lpstr>
      <vt:lpstr>3D NAND Flash Reliability I [HPCA’18] </vt:lpstr>
      <vt:lpstr>3D NAND Flash Reliability II [SIGMETRICS’18] </vt:lpstr>
      <vt:lpstr>Memory System: A Shared Resource View</vt:lpstr>
      <vt:lpstr>Challenge and Opportunity for Future</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2778</cp:revision>
  <cp:lastPrinted>2017-12-05T03:30:35Z</cp:lastPrinted>
  <dcterms:created xsi:type="dcterms:W3CDTF">2010-10-08T20:41:54Z</dcterms:created>
  <dcterms:modified xsi:type="dcterms:W3CDTF">2019-04-05T08:13:49Z</dcterms:modified>
</cp:coreProperties>
</file>