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7" r:id="rId6"/>
    <p:sldId id="284" r:id="rId7"/>
    <p:sldId id="288" r:id="rId8"/>
    <p:sldId id="262" r:id="rId9"/>
    <p:sldId id="263" r:id="rId10"/>
    <p:sldId id="278" r:id="rId11"/>
    <p:sldId id="264" r:id="rId12"/>
    <p:sldId id="279" r:id="rId13"/>
    <p:sldId id="280" r:id="rId14"/>
    <p:sldId id="281" r:id="rId15"/>
    <p:sldId id="269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76" r:id="rId24"/>
    <p:sldId id="277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6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11111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222221122222222211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1333331133333333311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1444441144444444411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1555551155555555511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16666611666666666116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3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26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2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20"/>
          </c:dPt>
          <c:dPt>
            <c:idx val="4"/>
            <c:bubble3D val="0"/>
            <c:explosion val="0"/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21"/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B6C43-A319-4FCB-9C3F-20A0592C5E9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EBEC65-C218-4F4F-83BB-C51323E48564}">
      <dgm:prSet phldrT="[Text]"/>
      <dgm:spPr/>
      <dgm:t>
        <a:bodyPr/>
        <a:lstStyle/>
        <a:p>
          <a:r>
            <a:rPr lang="en-US" b="1" dirty="0" smtClean="0"/>
            <a:t>Crypto Primitive: </a:t>
          </a:r>
          <a:r>
            <a:rPr lang="en-US" dirty="0" smtClean="0"/>
            <a:t>Key-dependent values</a:t>
          </a:r>
          <a:endParaRPr lang="en-US" dirty="0"/>
        </a:p>
      </dgm:t>
    </dgm:pt>
    <dgm:pt modelId="{EC23D25D-00AC-4E79-875A-A82F45B1DAEE}" type="parTrans" cxnId="{DDDF7608-C78C-4F17-B243-F379875A3466}">
      <dgm:prSet/>
      <dgm:spPr/>
      <dgm:t>
        <a:bodyPr/>
        <a:lstStyle/>
        <a:p>
          <a:endParaRPr lang="en-US"/>
        </a:p>
      </dgm:t>
    </dgm:pt>
    <dgm:pt modelId="{7A565620-F004-4058-8C5B-5DAA13B58606}" type="sibTrans" cxnId="{DDDF7608-C78C-4F17-B243-F379875A3466}">
      <dgm:prSet/>
      <dgm:spPr/>
      <dgm:t>
        <a:bodyPr/>
        <a:lstStyle/>
        <a:p>
          <a:endParaRPr lang="en-US"/>
        </a:p>
      </dgm:t>
    </dgm:pt>
    <dgm:pt modelId="{4FE81C1D-56E3-4FE5-92C5-DA16F6E3123F}">
      <dgm:prSet phldrT="[Text]"/>
      <dgm:spPr/>
      <dgm:t>
        <a:bodyPr/>
        <a:lstStyle/>
        <a:p>
          <a:r>
            <a:rPr lang="en-US" b="1" dirty="0" smtClean="0"/>
            <a:t>Implementation:</a:t>
          </a:r>
          <a:r>
            <a:rPr lang="en-US" dirty="0" smtClean="0"/>
            <a:t> Device + Leakage function</a:t>
          </a:r>
          <a:endParaRPr lang="en-US" dirty="0"/>
        </a:p>
      </dgm:t>
    </dgm:pt>
    <dgm:pt modelId="{EEE99275-2983-43DD-A9F3-8A7588AF2D61}" type="parTrans" cxnId="{2C4D93C1-69DA-4564-995A-D64F395BBF27}">
      <dgm:prSet/>
      <dgm:spPr/>
      <dgm:t>
        <a:bodyPr/>
        <a:lstStyle/>
        <a:p>
          <a:endParaRPr lang="en-US"/>
        </a:p>
      </dgm:t>
    </dgm:pt>
    <dgm:pt modelId="{ECE843E5-D376-417B-8A2F-1EDD332225E3}" type="sibTrans" cxnId="{2C4D93C1-69DA-4564-995A-D64F395BBF27}">
      <dgm:prSet/>
      <dgm:spPr/>
      <dgm:t>
        <a:bodyPr/>
        <a:lstStyle/>
        <a:p>
          <a:endParaRPr lang="en-US"/>
        </a:p>
      </dgm:t>
    </dgm:pt>
    <dgm:pt modelId="{A254283B-41B0-418F-99B5-699ED3C14D71}">
      <dgm:prSet phldrT="[Text]"/>
      <dgm:spPr/>
      <dgm:t>
        <a:bodyPr/>
        <a:lstStyle/>
        <a:p>
          <a:r>
            <a:rPr lang="en-US" b="1" dirty="0" smtClean="0"/>
            <a:t>Side-Channel: </a:t>
          </a:r>
          <a:r>
            <a:rPr lang="en-US" dirty="0" smtClean="0"/>
            <a:t>Physical observables + Exploitation   </a:t>
          </a:r>
          <a:endParaRPr lang="en-US" dirty="0"/>
        </a:p>
      </dgm:t>
    </dgm:pt>
    <dgm:pt modelId="{30AF004C-7E44-437D-8488-F5934848D7ED}" type="parTrans" cxnId="{95E517E4-57FF-4E19-AC33-1C8A2F03E700}">
      <dgm:prSet/>
      <dgm:spPr/>
      <dgm:t>
        <a:bodyPr/>
        <a:lstStyle/>
        <a:p>
          <a:endParaRPr lang="en-US"/>
        </a:p>
      </dgm:t>
    </dgm:pt>
    <dgm:pt modelId="{3E5CDF9D-2CC7-4760-B133-302A3004A513}" type="sibTrans" cxnId="{95E517E4-57FF-4E19-AC33-1C8A2F03E700}">
      <dgm:prSet/>
      <dgm:spPr/>
      <dgm:t>
        <a:bodyPr/>
        <a:lstStyle/>
        <a:p>
          <a:endParaRPr lang="en-US"/>
        </a:p>
      </dgm:t>
    </dgm:pt>
    <dgm:pt modelId="{9397F60F-BAE1-4381-821F-DE425665F773}" type="pres">
      <dgm:prSet presAssocID="{E31B6C43-A319-4FCB-9C3F-20A0592C5E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5B0D1-5719-4A31-B71D-781BEFABAD05}" type="pres">
      <dgm:prSet presAssocID="{E31B6C43-A319-4FCB-9C3F-20A0592C5E9C}" presName="dummyMaxCanvas" presStyleCnt="0">
        <dgm:presLayoutVars/>
      </dgm:prSet>
      <dgm:spPr/>
    </dgm:pt>
    <dgm:pt modelId="{9C5E0649-7322-45E0-BD56-13DA741FE17D}" type="pres">
      <dgm:prSet presAssocID="{E31B6C43-A319-4FCB-9C3F-20A0592C5E9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05204-FD01-40C4-94C3-7E6C8BF5B267}" type="pres">
      <dgm:prSet presAssocID="{E31B6C43-A319-4FCB-9C3F-20A0592C5E9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733CB-DD01-4361-A33B-D64FD16CF1E6}" type="pres">
      <dgm:prSet presAssocID="{E31B6C43-A319-4FCB-9C3F-20A0592C5E9C}" presName="ThreeNodes_3" presStyleLbl="node1" presStyleIdx="2" presStyleCnt="3" custLinFactNeighborX="-1973" custLinFactNeighborY="-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B2843-7794-40E9-BADB-D84A3A39D3A6}" type="pres">
      <dgm:prSet presAssocID="{E31B6C43-A319-4FCB-9C3F-20A0592C5E9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24B6E-8315-4C58-9162-945EE5D59FDF}" type="pres">
      <dgm:prSet presAssocID="{E31B6C43-A319-4FCB-9C3F-20A0592C5E9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817E-E8A3-4E1F-819E-A66874207B87}" type="pres">
      <dgm:prSet presAssocID="{E31B6C43-A319-4FCB-9C3F-20A0592C5E9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7C050-A097-419E-91B3-464961E344D6}" type="pres">
      <dgm:prSet presAssocID="{E31B6C43-A319-4FCB-9C3F-20A0592C5E9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719E7-DC9E-4D28-8D32-F81AEAB92997}" type="pres">
      <dgm:prSet presAssocID="{E31B6C43-A319-4FCB-9C3F-20A0592C5E9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8A3EBB-E887-418B-818F-2B329D9739C3}" type="presOf" srcId="{2DEBEC65-C218-4F4F-83BB-C51323E48564}" destId="{3FA1817E-E8A3-4E1F-819E-A66874207B87}" srcOrd="1" destOrd="0" presId="urn:microsoft.com/office/officeart/2005/8/layout/vProcess5"/>
    <dgm:cxn modelId="{7DFB66F9-CA3F-45D0-8EA6-4C6489AC91A3}" type="presOf" srcId="{ECE843E5-D376-417B-8A2F-1EDD332225E3}" destId="{0EE24B6E-8315-4C58-9162-945EE5D59FDF}" srcOrd="0" destOrd="0" presId="urn:microsoft.com/office/officeart/2005/8/layout/vProcess5"/>
    <dgm:cxn modelId="{BA782E75-21D0-4B62-BC5B-6291B29E0EDA}" type="presOf" srcId="{E31B6C43-A319-4FCB-9C3F-20A0592C5E9C}" destId="{9397F60F-BAE1-4381-821F-DE425665F773}" srcOrd="0" destOrd="0" presId="urn:microsoft.com/office/officeart/2005/8/layout/vProcess5"/>
    <dgm:cxn modelId="{DBFB1BA4-B3B4-4179-99F9-E134661469B6}" type="presOf" srcId="{2DEBEC65-C218-4F4F-83BB-C51323E48564}" destId="{9C5E0649-7322-45E0-BD56-13DA741FE17D}" srcOrd="0" destOrd="0" presId="urn:microsoft.com/office/officeart/2005/8/layout/vProcess5"/>
    <dgm:cxn modelId="{D4DD7CA5-313F-4474-887D-B2CF30CF496C}" type="presOf" srcId="{4FE81C1D-56E3-4FE5-92C5-DA16F6E3123F}" destId="{EB405204-FD01-40C4-94C3-7E6C8BF5B267}" srcOrd="0" destOrd="0" presId="urn:microsoft.com/office/officeart/2005/8/layout/vProcess5"/>
    <dgm:cxn modelId="{DDDF7608-C78C-4F17-B243-F379875A3466}" srcId="{E31B6C43-A319-4FCB-9C3F-20A0592C5E9C}" destId="{2DEBEC65-C218-4F4F-83BB-C51323E48564}" srcOrd="0" destOrd="0" parTransId="{EC23D25D-00AC-4E79-875A-A82F45B1DAEE}" sibTransId="{7A565620-F004-4058-8C5B-5DAA13B58606}"/>
    <dgm:cxn modelId="{2C4D93C1-69DA-4564-995A-D64F395BBF27}" srcId="{E31B6C43-A319-4FCB-9C3F-20A0592C5E9C}" destId="{4FE81C1D-56E3-4FE5-92C5-DA16F6E3123F}" srcOrd="1" destOrd="0" parTransId="{EEE99275-2983-43DD-A9F3-8A7588AF2D61}" sibTransId="{ECE843E5-D376-417B-8A2F-1EDD332225E3}"/>
    <dgm:cxn modelId="{CCA6736E-EF75-4653-AA72-98B54B95A7E0}" type="presOf" srcId="{A254283B-41B0-418F-99B5-699ED3C14D71}" destId="{6F6719E7-DC9E-4D28-8D32-F81AEAB92997}" srcOrd="1" destOrd="0" presId="urn:microsoft.com/office/officeart/2005/8/layout/vProcess5"/>
    <dgm:cxn modelId="{D7B81214-B3E8-48A4-ACCA-2BAC23E33493}" type="presOf" srcId="{7A565620-F004-4058-8C5B-5DAA13B58606}" destId="{EC3B2843-7794-40E9-BADB-D84A3A39D3A6}" srcOrd="0" destOrd="0" presId="urn:microsoft.com/office/officeart/2005/8/layout/vProcess5"/>
    <dgm:cxn modelId="{95E517E4-57FF-4E19-AC33-1C8A2F03E700}" srcId="{E31B6C43-A319-4FCB-9C3F-20A0592C5E9C}" destId="{A254283B-41B0-418F-99B5-699ED3C14D71}" srcOrd="2" destOrd="0" parTransId="{30AF004C-7E44-437D-8488-F5934848D7ED}" sibTransId="{3E5CDF9D-2CC7-4760-B133-302A3004A513}"/>
    <dgm:cxn modelId="{44B8217C-3436-4A3D-91C3-6905202728EE}" type="presOf" srcId="{4FE81C1D-56E3-4FE5-92C5-DA16F6E3123F}" destId="{8B37C050-A097-419E-91B3-464961E344D6}" srcOrd="1" destOrd="0" presId="urn:microsoft.com/office/officeart/2005/8/layout/vProcess5"/>
    <dgm:cxn modelId="{9809377D-7ED4-4627-BC50-DB1C5FA09093}" type="presOf" srcId="{A254283B-41B0-418F-99B5-699ED3C14D71}" destId="{218733CB-DD01-4361-A33B-D64FD16CF1E6}" srcOrd="0" destOrd="0" presId="urn:microsoft.com/office/officeart/2005/8/layout/vProcess5"/>
    <dgm:cxn modelId="{D4EE618A-C2FA-45D6-BA22-18D39B4E4608}" type="presParOf" srcId="{9397F60F-BAE1-4381-821F-DE425665F773}" destId="{E155B0D1-5719-4A31-B71D-781BEFABAD05}" srcOrd="0" destOrd="0" presId="urn:microsoft.com/office/officeart/2005/8/layout/vProcess5"/>
    <dgm:cxn modelId="{08AF8889-0C96-47EA-8CAE-C1D9050D3152}" type="presParOf" srcId="{9397F60F-BAE1-4381-821F-DE425665F773}" destId="{9C5E0649-7322-45E0-BD56-13DA741FE17D}" srcOrd="1" destOrd="0" presId="urn:microsoft.com/office/officeart/2005/8/layout/vProcess5"/>
    <dgm:cxn modelId="{E9D65BDC-B01E-409B-A11B-AA61950307BE}" type="presParOf" srcId="{9397F60F-BAE1-4381-821F-DE425665F773}" destId="{EB405204-FD01-40C4-94C3-7E6C8BF5B267}" srcOrd="2" destOrd="0" presId="urn:microsoft.com/office/officeart/2005/8/layout/vProcess5"/>
    <dgm:cxn modelId="{91C2DE1A-55F8-450A-B989-69884A9A4054}" type="presParOf" srcId="{9397F60F-BAE1-4381-821F-DE425665F773}" destId="{218733CB-DD01-4361-A33B-D64FD16CF1E6}" srcOrd="3" destOrd="0" presId="urn:microsoft.com/office/officeart/2005/8/layout/vProcess5"/>
    <dgm:cxn modelId="{6FCE7D24-B623-41D1-81E3-A0B45FCFA9D5}" type="presParOf" srcId="{9397F60F-BAE1-4381-821F-DE425665F773}" destId="{EC3B2843-7794-40E9-BADB-D84A3A39D3A6}" srcOrd="4" destOrd="0" presId="urn:microsoft.com/office/officeart/2005/8/layout/vProcess5"/>
    <dgm:cxn modelId="{5F121CC0-E893-481F-A3C3-6483CC9B4C79}" type="presParOf" srcId="{9397F60F-BAE1-4381-821F-DE425665F773}" destId="{0EE24B6E-8315-4C58-9162-945EE5D59FDF}" srcOrd="5" destOrd="0" presId="urn:microsoft.com/office/officeart/2005/8/layout/vProcess5"/>
    <dgm:cxn modelId="{18D2C7DB-668C-4111-91A7-01439082378E}" type="presParOf" srcId="{9397F60F-BAE1-4381-821F-DE425665F773}" destId="{3FA1817E-E8A3-4E1F-819E-A66874207B87}" srcOrd="6" destOrd="0" presId="urn:microsoft.com/office/officeart/2005/8/layout/vProcess5"/>
    <dgm:cxn modelId="{11A926F4-DC9F-4BF7-9577-F0B163C25638}" type="presParOf" srcId="{9397F60F-BAE1-4381-821F-DE425665F773}" destId="{8B37C050-A097-419E-91B3-464961E344D6}" srcOrd="7" destOrd="0" presId="urn:microsoft.com/office/officeart/2005/8/layout/vProcess5"/>
    <dgm:cxn modelId="{0588B3A7-7DE7-4DE9-B0D1-F406282C6F3A}" type="presParOf" srcId="{9397F60F-BAE1-4381-821F-DE425665F773}" destId="{6F6719E7-DC9E-4D28-8D32-F81AEAB929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E0649-7322-45E0-BD56-13DA741FE17D}">
      <dsp:nvSpPr>
        <dsp:cNvPr id="0" name=""/>
        <dsp:cNvSpPr/>
      </dsp:nvSpPr>
      <dsp:spPr>
        <a:xfrm>
          <a:off x="0" y="0"/>
          <a:ext cx="5958840" cy="655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Crypto Primitive: </a:t>
          </a:r>
          <a:r>
            <a:rPr lang="en-US" sz="1800" kern="1200" dirty="0" smtClean="0"/>
            <a:t>Key-dependent values</a:t>
          </a:r>
          <a:endParaRPr lang="en-US" sz="1800" kern="1200" dirty="0"/>
        </a:p>
      </dsp:txBody>
      <dsp:txXfrm>
        <a:off x="19194" y="19194"/>
        <a:ext cx="5251697" cy="616932"/>
      </dsp:txXfrm>
    </dsp:sp>
    <dsp:sp modelId="{EB405204-FD01-40C4-94C3-7E6C8BF5B267}">
      <dsp:nvSpPr>
        <dsp:cNvPr id="0" name=""/>
        <dsp:cNvSpPr/>
      </dsp:nvSpPr>
      <dsp:spPr>
        <a:xfrm>
          <a:off x="525779" y="764540"/>
          <a:ext cx="5958840" cy="655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Implementation:</a:t>
          </a:r>
          <a:r>
            <a:rPr lang="en-US" sz="1800" kern="1200" dirty="0" smtClean="0"/>
            <a:t> Device + Leakage function</a:t>
          </a:r>
          <a:endParaRPr lang="en-US" sz="1800" kern="1200" dirty="0"/>
        </a:p>
      </dsp:txBody>
      <dsp:txXfrm>
        <a:off x="544973" y="783734"/>
        <a:ext cx="4968714" cy="616932"/>
      </dsp:txXfrm>
    </dsp:sp>
    <dsp:sp modelId="{218733CB-DD01-4361-A33B-D64FD16CF1E6}">
      <dsp:nvSpPr>
        <dsp:cNvPr id="0" name=""/>
        <dsp:cNvSpPr/>
      </dsp:nvSpPr>
      <dsp:spPr>
        <a:xfrm>
          <a:off x="933992" y="1524001"/>
          <a:ext cx="5958840" cy="655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Side-Channel: </a:t>
          </a:r>
          <a:r>
            <a:rPr lang="en-US" sz="1800" kern="1200" dirty="0" smtClean="0"/>
            <a:t>Physical observables + Exploitation   </a:t>
          </a:r>
          <a:endParaRPr lang="en-US" sz="1800" kern="1200" dirty="0"/>
        </a:p>
      </dsp:txBody>
      <dsp:txXfrm>
        <a:off x="953186" y="1543195"/>
        <a:ext cx="4968714" cy="616932"/>
      </dsp:txXfrm>
    </dsp:sp>
    <dsp:sp modelId="{EC3B2843-7794-40E9-BADB-D84A3A39D3A6}">
      <dsp:nvSpPr>
        <dsp:cNvPr id="0" name=""/>
        <dsp:cNvSpPr/>
      </dsp:nvSpPr>
      <dsp:spPr>
        <a:xfrm>
          <a:off x="5532882" y="496951"/>
          <a:ext cx="425958" cy="425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628723" y="496951"/>
        <a:ext cx="234276" cy="320533"/>
      </dsp:txXfrm>
    </dsp:sp>
    <dsp:sp modelId="{0EE24B6E-8315-4C58-9162-945EE5D59FDF}">
      <dsp:nvSpPr>
        <dsp:cNvPr id="0" name=""/>
        <dsp:cNvSpPr/>
      </dsp:nvSpPr>
      <dsp:spPr>
        <a:xfrm>
          <a:off x="6058662" y="1257122"/>
          <a:ext cx="425958" cy="425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4503" y="1257122"/>
        <a:ext cx="234276" cy="32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0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1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C4AC-952C-45BF-A3C9-0ABCDA30A0D8}" type="datetimeFigureOut">
              <a:rPr lang="en-US" smtClean="0"/>
              <a:t>13-Apr-17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8453-AEDA-4E5F-87F4-943D58ACC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veshchi@ulb.ac.be" TargetMode="External"/><Relationship Id="rId2" Type="http://schemas.openxmlformats.org/officeDocument/2006/relationships/hyperlink" Target="mailto:kostaspap88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Mind the Gap: </a:t>
            </a:r>
            <a:br>
              <a:rPr lang="en-US" sz="3200" b="1" dirty="0" smtClean="0"/>
            </a:br>
            <a:r>
              <a:rPr lang="en-US" sz="3200" b="1" dirty="0" smtClean="0"/>
              <a:t>Towards Secure 1st-order</a:t>
            </a:r>
            <a:br>
              <a:rPr lang="en-US" sz="3200" b="1" dirty="0" smtClean="0"/>
            </a:br>
            <a:r>
              <a:rPr lang="en-US" sz="3200" b="1" dirty="0" smtClean="0"/>
              <a:t>Masking in Software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b="1" i="1" dirty="0" smtClean="0"/>
              <a:t/>
            </a:r>
            <a:br>
              <a:rPr lang="en-US" sz="2200" b="1" i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36" y="38100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1800" u="sng" dirty="0" smtClean="0"/>
              <a:t>Kostas </a:t>
            </a:r>
            <a:r>
              <a:rPr lang="en-US" sz="1800" u="sng" dirty="0" err="1" smtClean="0"/>
              <a:t>Papagiannopoulos</a:t>
            </a:r>
            <a:r>
              <a:rPr lang="en-US" sz="1800" u="sng" dirty="0" smtClean="0"/>
              <a:t> </a:t>
            </a:r>
          </a:p>
          <a:p>
            <a:pPr algn="l"/>
            <a:r>
              <a:rPr lang="en-US" sz="1800" dirty="0" smtClean="0">
                <a:hlinkClick r:id="rId2"/>
              </a:rPr>
              <a:t>kostaspap88@gmail.com</a:t>
            </a:r>
            <a:endParaRPr lang="en-US" sz="1800" dirty="0" smtClean="0"/>
          </a:p>
          <a:p>
            <a:pPr algn="l"/>
            <a:r>
              <a:rPr lang="en-US" sz="1800" dirty="0" smtClean="0"/>
              <a:t>Nikita </a:t>
            </a:r>
            <a:r>
              <a:rPr lang="en-US" sz="1800" dirty="0" err="1" smtClean="0"/>
              <a:t>Veshchikov</a:t>
            </a:r>
            <a:r>
              <a:rPr lang="en-US" sz="1800" dirty="0" smtClean="0"/>
              <a:t> </a:t>
            </a:r>
          </a:p>
          <a:p>
            <a:pPr algn="l"/>
            <a:r>
              <a:rPr lang="en-US" sz="1800" dirty="0" smtClean="0">
                <a:hlinkClick r:id="rId3"/>
              </a:rPr>
              <a:t>nveshchi@ulb.ac.be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745804"/>
            <a:ext cx="3467100" cy="74295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26733470"/>
              </p:ext>
            </p:extLst>
          </p:nvPr>
        </p:nvGraphicFramePr>
        <p:xfrm>
          <a:off x="6237514" y="381000"/>
          <a:ext cx="28956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27" y="4641715"/>
            <a:ext cx="237332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Overwrite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; share x0 in r17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; share x1 in r23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mov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r17 , r23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72" y="1752600"/>
            <a:ext cx="4648208" cy="3486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214848"/>
            <a:ext cx="762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Already observed and analyzed in registers </a:t>
            </a:r>
            <a:br>
              <a:rPr lang="en-US" sz="2000" dirty="0" smtClean="0"/>
            </a:br>
            <a:r>
              <a:rPr lang="en-US" sz="1500" dirty="0" smtClean="0">
                <a:latin typeface="Adobe Hebrew" pitchFamily="18" charset="-79"/>
                <a:cs typeface="Adobe Hebrew" pitchFamily="18" charset="-79"/>
              </a:rPr>
              <a:t>[</a:t>
            </a:r>
            <a:r>
              <a:rPr lang="en-US" sz="1500" dirty="0" err="1" smtClean="0">
                <a:latin typeface="Adobe Hebrew" pitchFamily="18" charset="-79"/>
                <a:cs typeface="Adobe Hebrew" pitchFamily="18" charset="-79"/>
              </a:rPr>
              <a:t>Keccak</a:t>
            </a:r>
            <a:r>
              <a:rPr lang="en-US" sz="1500" dirty="0" smtClean="0">
                <a:latin typeface="Adobe Hebrew" pitchFamily="18" charset="-79"/>
                <a:cs typeface="Adobe Hebrew" pitchFamily="18" charset="-79"/>
              </a:rPr>
              <a:t> team, Note on side-channel attacks and their countermeasures]</a:t>
            </a:r>
            <a:br>
              <a:rPr lang="en-US" sz="1500" dirty="0" smtClean="0">
                <a:latin typeface="Adobe Hebrew" pitchFamily="18" charset="-79"/>
                <a:cs typeface="Adobe Hebrew" pitchFamily="18" charset="-79"/>
              </a:rPr>
            </a:br>
            <a:r>
              <a:rPr lang="en-US" sz="1500" dirty="0" smtClean="0">
                <a:latin typeface="Adobe Hebrew" pitchFamily="18" charset="-79"/>
                <a:cs typeface="Adobe Hebrew" pitchFamily="18" charset="-79"/>
              </a:rPr>
              <a:t>[</a:t>
            </a:r>
            <a:r>
              <a:rPr lang="en-US" sz="1500" dirty="0" err="1" smtClean="0">
                <a:latin typeface="Adobe Hebrew" pitchFamily="18" charset="-79"/>
                <a:cs typeface="Adobe Hebrew" pitchFamily="18" charset="-79"/>
              </a:rPr>
              <a:t>Coron</a:t>
            </a:r>
            <a:r>
              <a:rPr lang="en-US" sz="1500" dirty="0" smtClean="0">
                <a:latin typeface="Adobe Hebrew" pitchFamily="18" charset="-79"/>
                <a:cs typeface="Adobe Hebrew" pitchFamily="18" charset="-79"/>
              </a:rPr>
              <a:t> et al., Conversion of security proofs from one leakage model to another]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We also detect that SRAM memory overwrites can breach ILA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Can be solved by clearing the registers or memory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16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Memory Remnant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; share x0 in 0x0080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; share x1 in 0x0090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r27 , 0x00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r26 , 0x80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ld r17 , X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r27 , 0x00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r26 , 0x90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ld r20 , X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30821" y="1828800"/>
            <a:ext cx="3505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0080 : x0</a:t>
            </a:r>
          </a:p>
          <a:p>
            <a:pPr algn="ctr"/>
            <a:r>
              <a:rPr lang="en-US" b="1" dirty="0" smtClean="0"/>
              <a:t>0090 : x1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73721" y="4114800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2688" y="1459468"/>
            <a:ext cx="179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SRAM Memory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3721" y="3745468"/>
            <a:ext cx="179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Pipeline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63167" y="5410200"/>
            <a:ext cx="144050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624581"/>
            <a:ext cx="179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ALU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631021" y="3508682"/>
            <a:ext cx="304800" cy="473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629399" y="4800600"/>
            <a:ext cx="304800" cy="473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47817" y="4196834"/>
            <a:ext cx="67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x0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7817" y="5644634"/>
            <a:ext cx="67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x0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2306" y="4196834"/>
                <a:ext cx="830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⊳</m:t>
                    </m:r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  x1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06" y="4196834"/>
                <a:ext cx="830093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7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Memory Remnant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; share x0 in 0x0080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; share x1 in 0x0090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r27 , 0x00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r26 , 0x80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ld r17 , X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6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r27 , 0x00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7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ldi r26 , 0x90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8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ld r20 , X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43100"/>
            <a:ext cx="4729264" cy="3546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87460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Can be solved by dummy memory accesses or avoiding consecutive accesses to the same family of shares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5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Neighbour</a:t>
            </a:r>
            <a:r>
              <a:rPr lang="en-US" dirty="0" smtClean="0"/>
              <a:t> Leakage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pt-B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; share x0 in r3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mov r2 , r2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nop ; 5 times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mov r3 , r3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676" y="1987034"/>
            <a:ext cx="358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Register file, theory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8983" y="2368844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84783" y="2368844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0583" y="2368844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56383" y="2368844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1093" y="3580590"/>
            <a:ext cx="358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Register file, practice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105400" y="39624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91200" y="39624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77000" y="39624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39624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501" y="4876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effect’s origin is less clear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Multiplexers activate more than one register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Lack of physical separation in the architecture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Hidden registers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Linking leakage effects to architectural choices is non-trivial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017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Neighbour</a:t>
            </a:r>
            <a:r>
              <a:rPr lang="en-US" dirty="0" smtClean="0"/>
              <a:t> Leakage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pt-BR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; share x0 in r2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mov r2 , r2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nop ; 5 times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4</a:t>
            </a:r>
            <a:r>
              <a:rPr lang="pt-BR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pt-BR" sz="2400" b="1" dirty="0" smtClean="0">
                <a:latin typeface="Consolas" pitchFamily="49" charset="0"/>
                <a:cs typeface="Consolas" pitchFamily="49" charset="0"/>
              </a:rPr>
              <a:t>mov r3 , r3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549" y="526347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We analyzed </a:t>
            </a:r>
            <a:r>
              <a:rPr lang="en-US" sz="2000" dirty="0"/>
              <a:t>the whole register </a:t>
            </a:r>
            <a:r>
              <a:rPr lang="en-US" sz="2000" dirty="0" smtClean="0"/>
              <a:t>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Can be solved by avoiding certain registers e.g.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r0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Keep shares at a distance in the register file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00239"/>
            <a:ext cx="4140215" cy="31051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0" y="1600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/>
              <a:t>Correlation with x0</a:t>
            </a:r>
          </a:p>
        </p:txBody>
      </p:sp>
    </p:spTree>
    <p:extLst>
      <p:ext uri="{BB962C8B-B14F-4D97-AF65-F5344CB8AC3E}">
        <p14:creationId xmlns:p14="http://schemas.microsoft.com/office/powerpoint/2010/main" val="839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495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ASCOLD Detection Tool</a:t>
            </a:r>
            <a:br>
              <a:rPr lang="en-US" sz="4000" dirty="0" smtClean="0"/>
            </a:br>
            <a:r>
              <a:rPr lang="en-US" sz="2400" i="1" dirty="0" smtClean="0"/>
              <a:t>Assembly-oriented code checking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13233523"/>
              </p:ext>
            </p:extLst>
          </p:nvPr>
        </p:nvGraphicFramePr>
        <p:xfrm>
          <a:off x="5410200" y="914400"/>
          <a:ext cx="28956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2209800"/>
            <a:ext cx="47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8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ASCOLD	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AS</a:t>
            </a:r>
            <a:r>
              <a:rPr lang="en-US" sz="2400" dirty="0" err="1" smtClean="0"/>
              <a:t>sembly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</a:t>
            </a:r>
            <a:r>
              <a:rPr lang="en-US" sz="2400" b="1" dirty="0" err="1"/>
              <a:t>O</a:t>
            </a:r>
            <a:r>
              <a:rPr lang="en-US" sz="2400" dirty="0" err="1" smtClean="0"/>
              <a:t>de</a:t>
            </a:r>
            <a:r>
              <a:rPr lang="en-US" sz="2400" dirty="0" smtClean="0"/>
              <a:t> </a:t>
            </a:r>
            <a:r>
              <a:rPr lang="en-US" sz="2400" b="1" dirty="0" smtClean="0"/>
              <a:t>L</a:t>
            </a:r>
            <a:r>
              <a:rPr lang="en-US" sz="2400" dirty="0" smtClean="0"/>
              <a:t>eakage </a:t>
            </a:r>
            <a:r>
              <a:rPr lang="en-US" sz="2400" b="1" dirty="0" smtClean="0"/>
              <a:t>D</a:t>
            </a:r>
            <a:r>
              <a:rPr lang="en-US" sz="2400" dirty="0" smtClean="0"/>
              <a:t>etection</a:t>
            </a:r>
          </a:p>
          <a:p>
            <a:r>
              <a:rPr lang="en-US" sz="2400" dirty="0" smtClean="0"/>
              <a:t>Open-source tool that parses AVR assembly and detects potential threats</a:t>
            </a:r>
            <a:endParaRPr lang="en-US" sz="2400" dirty="0"/>
          </a:p>
          <a:p>
            <a:r>
              <a:rPr lang="en-US" sz="2400" dirty="0" smtClean="0"/>
              <a:t>Every storage unit (register, memory position) keeps track of the mask shares and random numbers that are stored in it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39533" y="4279020"/>
            <a:ext cx="3505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0080 : x0, y1, t0</a:t>
            </a:r>
          </a:p>
          <a:p>
            <a:r>
              <a:rPr lang="en-US" b="1" dirty="0" smtClean="0"/>
              <a:t>0090 : x1, t1</a:t>
            </a:r>
          </a:p>
          <a:p>
            <a:r>
              <a:rPr lang="en-US" b="1" dirty="0" smtClean="0"/>
              <a:t>00a0 : rand_1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6804" y="3925901"/>
            <a:ext cx="179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SRAM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ASCOLD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Any operation that combines more than a single share of the same family will raise an </a:t>
            </a:r>
            <a:r>
              <a:rPr lang="en-US" sz="2400" dirty="0" smtClean="0"/>
              <a:t>alarm</a:t>
            </a:r>
          </a:p>
          <a:p>
            <a:r>
              <a:rPr lang="en-US" sz="2400" dirty="0" smtClean="0"/>
              <a:t>Only specified instructions can clean the track of a storage unit </a:t>
            </a:r>
            <a:br>
              <a:rPr lang="en-US" sz="2400" dirty="0" smtClean="0"/>
            </a:br>
            <a:r>
              <a:rPr lang="en-US" sz="2400" dirty="0" smtClean="0"/>
              <a:t>(e.g. re-randomization)</a:t>
            </a:r>
          </a:p>
          <a:p>
            <a:r>
              <a:rPr lang="en-US" sz="2400" dirty="0" smtClean="0"/>
              <a:t>Assembly-oriented so device-dependent ILA-breaching effects can be easily integrated as extra rules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Limited to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masking schemes, under safe re-randomization and uses a conservative approach</a:t>
            </a:r>
          </a:p>
          <a:p>
            <a:r>
              <a:rPr lang="en-US" sz="2400" dirty="0" smtClean="0"/>
              <a:t>Offers an assembly-oriented analysis, complementary to formal verification tools </a:t>
            </a:r>
            <a:br>
              <a:rPr lang="en-US" sz="2400" dirty="0" smtClean="0"/>
            </a:br>
            <a:r>
              <a:rPr lang="en-US" sz="1600" dirty="0" smtClean="0">
                <a:latin typeface="Adobe Hebrew" pitchFamily="18" charset="-79"/>
                <a:cs typeface="Adobe Hebrew" pitchFamily="18" charset="-79"/>
              </a:rPr>
              <a:t>[</a:t>
            </a:r>
            <a:r>
              <a:rPr lang="en-US" sz="1600" dirty="0" err="1" smtClean="0">
                <a:latin typeface="Adobe Hebrew" pitchFamily="18" charset="-79"/>
                <a:cs typeface="Adobe Hebrew" pitchFamily="18" charset="-79"/>
              </a:rPr>
              <a:t>Barthe</a:t>
            </a:r>
            <a:r>
              <a:rPr lang="en-US" sz="1600" dirty="0" smtClean="0">
                <a:latin typeface="Adobe Hebrew" pitchFamily="18" charset="-79"/>
                <a:cs typeface="Adobe Hebrew" pitchFamily="18" charset="-79"/>
              </a:rPr>
              <a:t> et al., Verified </a:t>
            </a:r>
            <a:r>
              <a:rPr lang="en-US" sz="1600" dirty="0">
                <a:latin typeface="Adobe Hebrew" pitchFamily="18" charset="-79"/>
                <a:cs typeface="Adobe Hebrew" pitchFamily="18" charset="-79"/>
              </a:rPr>
              <a:t>proofs of higher-order masking]</a:t>
            </a:r>
            <a:endParaRPr lang="en-US" sz="1600" dirty="0" smtClean="0">
              <a:latin typeface="Adobe Hebrew" pitchFamily="18" charset="-79"/>
              <a:cs typeface="Adobe Hebrew" pitchFamily="18" charset="-79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2036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Hardened </a:t>
            </a:r>
            <a:r>
              <a:rPr lang="en-US" dirty="0" err="1" smtClean="0"/>
              <a:t>Sbox</a:t>
            </a:r>
            <a:r>
              <a:rPr lang="en-US" dirty="0" smtClean="0"/>
              <a:t> &amp; Evaluation</a:t>
            </a:r>
            <a:br>
              <a:rPr lang="en-US" dirty="0" smtClean="0"/>
            </a:br>
            <a:r>
              <a:rPr lang="en-US" sz="2000" i="1" dirty="0" smtClean="0"/>
              <a:t>Secure 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-order </a:t>
            </a:r>
            <a:r>
              <a:rPr lang="en-US" sz="2000" i="1" dirty="0" smtClean="0"/>
              <a:t>masked </a:t>
            </a:r>
            <a:r>
              <a:rPr lang="en-US" sz="2000" i="1" dirty="0" smtClean="0"/>
              <a:t>implementations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2678630"/>
              </p:ext>
            </p:extLst>
          </p:nvPr>
        </p:nvGraphicFramePr>
        <p:xfrm>
          <a:off x="5410200" y="914400"/>
          <a:ext cx="28956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828800"/>
            <a:ext cx="47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4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Sbox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Create </a:t>
            </a:r>
            <a:r>
              <a:rPr lang="en-US" sz="2400" b="1" dirty="0" smtClean="0"/>
              <a:t>a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-order implementation without ILA-breaching </a:t>
            </a:r>
            <a:r>
              <a:rPr lang="en-US" sz="2400" b="1" dirty="0" smtClean="0"/>
              <a:t>effects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/>
              <a:t>Assembly-based implementation of RECTANGLE </a:t>
            </a:r>
            <a:r>
              <a:rPr lang="en-US" sz="2400" dirty="0" err="1"/>
              <a:t>Sbox</a:t>
            </a:r>
            <a:r>
              <a:rPr lang="en-US" sz="2400" dirty="0"/>
              <a:t> for AVR ATMega163</a:t>
            </a:r>
          </a:p>
          <a:p>
            <a:pPr lvl="1"/>
            <a:r>
              <a:rPr lang="en-US" sz="2000" dirty="0" smtClean="0"/>
              <a:t>Optimized </a:t>
            </a:r>
            <a:r>
              <a:rPr lang="en-US" sz="2000" dirty="0" err="1" smtClean="0"/>
              <a:t>bitsliced</a:t>
            </a:r>
            <a:r>
              <a:rPr lang="en-US" sz="2000" dirty="0" smtClean="0"/>
              <a:t> </a:t>
            </a:r>
            <a:r>
              <a:rPr lang="en-US" sz="2000" dirty="0"/>
              <a:t>implementation </a:t>
            </a:r>
            <a:r>
              <a:rPr lang="en-US" sz="2000" dirty="0" smtClean="0"/>
              <a:t>with minimum multiplicative complexity</a:t>
            </a:r>
            <a:br>
              <a:rPr lang="en-US" sz="2000" dirty="0" smtClean="0"/>
            </a:br>
            <a:r>
              <a:rPr lang="en-US" sz="1600" dirty="0" smtClean="0">
                <a:latin typeface="Adobe Hebrew" pitchFamily="18" charset="-79"/>
                <a:cs typeface="Adobe Hebrew" pitchFamily="18" charset="-79"/>
              </a:rPr>
              <a:t>[</a:t>
            </a:r>
            <a:r>
              <a:rPr lang="en-US" sz="1600" dirty="0" err="1" smtClean="0">
                <a:latin typeface="Adobe Hebrew" pitchFamily="18" charset="-79"/>
                <a:cs typeface="Adobe Hebrew" pitchFamily="18" charset="-79"/>
              </a:rPr>
              <a:t>Grosso</a:t>
            </a:r>
            <a:r>
              <a:rPr lang="en-US" sz="1600" dirty="0" smtClean="0">
                <a:latin typeface="Adobe Hebrew" pitchFamily="18" charset="-79"/>
                <a:cs typeface="Adobe Hebrew" pitchFamily="18" charset="-79"/>
              </a:rPr>
              <a:t> et al., LS-Designs: </a:t>
            </a:r>
            <a:r>
              <a:rPr lang="en-US" sz="1600" dirty="0" err="1" smtClean="0">
                <a:latin typeface="Adobe Hebrew" pitchFamily="18" charset="-79"/>
                <a:cs typeface="Adobe Hebrew" pitchFamily="18" charset="-79"/>
              </a:rPr>
              <a:t>Bitslice</a:t>
            </a:r>
            <a:r>
              <a:rPr lang="en-US" sz="1600" dirty="0" smtClean="0">
                <a:latin typeface="Adobe Hebrew" pitchFamily="18" charset="-79"/>
                <a:cs typeface="Adobe Hebrew" pitchFamily="18" charset="-79"/>
              </a:rPr>
              <a:t> Encryption for Efficient Masked Software Implementations]</a:t>
            </a:r>
            <a:endParaRPr lang="en-US" sz="1600" dirty="0"/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  <a:r>
              <a:rPr lang="en-US" sz="2000" dirty="0" smtClean="0"/>
              <a:t>-order </a:t>
            </a:r>
            <a:r>
              <a:rPr lang="en-US" sz="2000" dirty="0"/>
              <a:t>ISW </a:t>
            </a:r>
            <a:r>
              <a:rPr lang="en-US" sz="2000" dirty="0" smtClean="0"/>
              <a:t>masking, securing 4 non-linear operations per </a:t>
            </a:r>
            <a:r>
              <a:rPr lang="en-US" sz="2000" dirty="0" err="1" smtClean="0"/>
              <a:t>Sbox</a:t>
            </a:r>
            <a:r>
              <a:rPr lang="en-US" sz="2000" dirty="0" smtClean="0"/>
              <a:t> iteration </a:t>
            </a:r>
            <a:br>
              <a:rPr lang="en-US" sz="2000" dirty="0" smtClean="0"/>
            </a:br>
            <a:endParaRPr lang="en-US" sz="1600" b="1" dirty="0"/>
          </a:p>
          <a:p>
            <a:r>
              <a:rPr lang="en-US" sz="2400" b="1" dirty="0" smtClean="0"/>
              <a:t>Version 1: </a:t>
            </a:r>
            <a:r>
              <a:rPr lang="en-US" sz="2400" dirty="0" smtClean="0"/>
              <a:t>Standard “non-hardened”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-order, without ILA enforcement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Version 2: </a:t>
            </a:r>
            <a:r>
              <a:rPr lang="en-US" sz="2400" dirty="0" smtClean="0"/>
              <a:t>“Hardened”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secure </a:t>
            </a:r>
            <a:r>
              <a:rPr lang="en-US" sz="2400" dirty="0" err="1" smtClean="0"/>
              <a:t>Sbox</a:t>
            </a:r>
            <a:r>
              <a:rPr lang="en-US" sz="2400" dirty="0" smtClean="0"/>
              <a:t> with ILA enforcement</a:t>
            </a:r>
          </a:p>
          <a:p>
            <a:pPr lvl="1"/>
            <a:r>
              <a:rPr lang="en-US" sz="2000" dirty="0" smtClean="0"/>
              <a:t>Clear registers (avoid overwriting)</a:t>
            </a:r>
          </a:p>
          <a:p>
            <a:pPr lvl="1"/>
            <a:r>
              <a:rPr lang="en-US" sz="2000" dirty="0" smtClean="0"/>
              <a:t>Insert dummy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ld</a:t>
            </a:r>
            <a:r>
              <a:rPr lang="en-US" sz="2000" dirty="0" smtClean="0"/>
              <a:t> instructions (avoid pipeline remnants)</a:t>
            </a:r>
          </a:p>
          <a:p>
            <a:pPr lvl="1"/>
            <a:r>
              <a:rPr lang="en-US" sz="2000" dirty="0" smtClean="0"/>
              <a:t>Careful register allocation and distances inside the register file</a:t>
            </a:r>
            <a:br>
              <a:rPr lang="en-US" sz="2000" dirty="0" smtClean="0"/>
            </a:br>
            <a:r>
              <a:rPr lang="en-US" sz="2000" dirty="0" smtClean="0"/>
              <a:t>(avoid </a:t>
            </a:r>
            <a:r>
              <a:rPr lang="en-US" sz="2000" dirty="0" err="1" smtClean="0"/>
              <a:t>neighbouring</a:t>
            </a:r>
            <a:r>
              <a:rPr lang="en-US" sz="2000" dirty="0" smtClean="0"/>
              <a:t> effects)</a:t>
            </a:r>
            <a:endParaRPr lang="en-US" sz="2400" dirty="0"/>
          </a:p>
          <a:p>
            <a:r>
              <a:rPr lang="en-US" sz="2400" b="1" dirty="0" smtClean="0"/>
              <a:t>Version 3:  </a:t>
            </a:r>
            <a:r>
              <a:rPr lang="en-US" sz="2400" dirty="0" smtClean="0"/>
              <a:t>“Fully-hardened”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secure </a:t>
            </a:r>
            <a:r>
              <a:rPr lang="en-US" sz="2400" dirty="0" err="1" smtClean="0"/>
              <a:t>Sbox</a:t>
            </a:r>
            <a:r>
              <a:rPr lang="en-US" sz="2400" dirty="0" smtClean="0"/>
              <a:t> with ILA enforcement</a:t>
            </a:r>
            <a:endParaRPr lang="en-US" sz="2400" b="1" dirty="0" smtClean="0"/>
          </a:p>
          <a:p>
            <a:pPr lvl="1"/>
            <a:r>
              <a:rPr lang="en-US" sz="2000" dirty="0" smtClean="0"/>
              <a:t>Also insert dummy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st</a:t>
            </a:r>
            <a:r>
              <a:rPr lang="en-US" sz="2000" dirty="0" smtClean="0"/>
              <a:t> instructions (avoid pipeline remnants)</a:t>
            </a:r>
          </a:p>
        </p:txBody>
      </p:sp>
    </p:spTree>
    <p:extLst>
      <p:ext uri="{BB962C8B-B14F-4D97-AF65-F5344CB8AC3E}">
        <p14:creationId xmlns:p14="http://schemas.microsoft.com/office/powerpoint/2010/main" val="14807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Software Masking</a:t>
            </a:r>
            <a:br>
              <a:rPr lang="en-US" sz="4000" dirty="0" smtClean="0"/>
            </a:br>
            <a:r>
              <a:rPr lang="en-US" sz="3000" i="1" dirty="0" smtClean="0"/>
              <a:t>Theory and Practice</a:t>
            </a:r>
            <a:endParaRPr lang="en-US" sz="3000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6809044"/>
              </p:ext>
            </p:extLst>
          </p:nvPr>
        </p:nvGraphicFramePr>
        <p:xfrm>
          <a:off x="5998029" y="457200"/>
          <a:ext cx="28956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52658" y="733408"/>
            <a:ext cx="47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7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Evaluation: Non-hardened </a:t>
            </a:r>
            <a:r>
              <a:rPr lang="en-US" dirty="0" err="1" smtClean="0"/>
              <a:t>Sbox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Fails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-order Welch t-test </a:t>
            </a: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FF0000"/>
                </a:solidFill>
              </a:rPr>
              <a:t>1k fixed </a:t>
            </a:r>
            <a:r>
              <a:rPr lang="en-US" sz="2000" i="1" dirty="0" smtClean="0">
                <a:solidFill>
                  <a:srgbClr val="FF0000"/>
                </a:solidFill>
              </a:rPr>
              <a:t>vs. </a:t>
            </a:r>
            <a:r>
              <a:rPr lang="en-US" sz="2000" dirty="0" smtClean="0">
                <a:solidFill>
                  <a:srgbClr val="FF0000"/>
                </a:solidFill>
              </a:rPr>
              <a:t>1k random</a:t>
            </a:r>
            <a:r>
              <a:rPr lang="en-US" sz="2000" dirty="0" smtClean="0"/>
              <a:t> traces </a:t>
            </a:r>
            <a:br>
              <a:rPr lang="en-US" sz="2000" dirty="0" smtClean="0"/>
            </a:br>
            <a:r>
              <a:rPr lang="en-US" sz="2000" dirty="0" smtClean="0"/>
              <a:t>(null hypothesis rejection)</a:t>
            </a:r>
          </a:p>
          <a:p>
            <a:r>
              <a:rPr lang="en-US" sz="2000" dirty="0" smtClean="0"/>
              <a:t>Confirms the </a:t>
            </a:r>
            <a:r>
              <a:rPr lang="en-US" sz="2000" dirty="0" smtClean="0"/>
              <a:t>Order Reduction </a:t>
            </a:r>
            <a:r>
              <a:rPr lang="en-US" sz="2000" dirty="0" smtClean="0"/>
              <a:t>theorem in practice</a:t>
            </a:r>
          </a:p>
          <a:p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18527"/>
            <a:ext cx="4909686" cy="36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Evaluation: Hardened </a:t>
            </a:r>
            <a:r>
              <a:rPr lang="en-US" dirty="0" err="1" smtClean="0"/>
              <a:t>Sbox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Passes </a:t>
            </a:r>
            <a:r>
              <a:rPr lang="en-US" sz="2000" b="1" dirty="0" smtClean="0">
                <a:solidFill>
                  <a:srgbClr val="00B050"/>
                </a:solidFill>
              </a:rPr>
              <a:t>1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st</a:t>
            </a:r>
            <a:r>
              <a:rPr lang="en-US" sz="2000" b="1" dirty="0" smtClean="0">
                <a:solidFill>
                  <a:srgbClr val="00B050"/>
                </a:solidFill>
              </a:rPr>
              <a:t>-order </a:t>
            </a:r>
            <a:r>
              <a:rPr lang="en-US" sz="2000" b="1" dirty="0">
                <a:solidFill>
                  <a:srgbClr val="00B050"/>
                </a:solidFill>
              </a:rPr>
              <a:t>Welch t-test</a:t>
            </a:r>
            <a:r>
              <a:rPr lang="en-US" sz="2000" b="1" dirty="0"/>
              <a:t> </a:t>
            </a:r>
            <a:r>
              <a:rPr lang="en-US" sz="2000" dirty="0"/>
              <a:t>with </a:t>
            </a:r>
            <a:r>
              <a:rPr lang="en-US" sz="2000" dirty="0" smtClean="0">
                <a:solidFill>
                  <a:srgbClr val="00B050"/>
                </a:solidFill>
              </a:rPr>
              <a:t>25k </a:t>
            </a:r>
            <a:r>
              <a:rPr lang="en-US" sz="2000" dirty="0">
                <a:solidFill>
                  <a:srgbClr val="00B050"/>
                </a:solidFill>
              </a:rPr>
              <a:t>fixed </a:t>
            </a:r>
            <a:r>
              <a:rPr lang="en-US" sz="2000" i="1" dirty="0">
                <a:solidFill>
                  <a:srgbClr val="00B050"/>
                </a:solidFill>
              </a:rPr>
              <a:t>vs. </a:t>
            </a:r>
            <a:r>
              <a:rPr lang="en-US" sz="2000" dirty="0" smtClean="0">
                <a:solidFill>
                  <a:srgbClr val="00B050"/>
                </a:solidFill>
              </a:rPr>
              <a:t>25k</a:t>
            </a:r>
            <a:r>
              <a:rPr lang="en-US" sz="2000" dirty="0" smtClean="0"/>
              <a:t> </a:t>
            </a:r>
            <a:r>
              <a:rPr lang="en-US" sz="2000" dirty="0"/>
              <a:t>random </a:t>
            </a:r>
            <a:r>
              <a:rPr lang="en-US" sz="2000" dirty="0" smtClean="0"/>
              <a:t>traces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Fails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</a:rPr>
              <a:t>st</a:t>
            </a:r>
            <a:r>
              <a:rPr lang="en-US" sz="2000" b="1" dirty="0">
                <a:solidFill>
                  <a:srgbClr val="FF0000"/>
                </a:solidFill>
              </a:rPr>
              <a:t>-order Welch t-test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>
                <a:solidFill>
                  <a:srgbClr val="FF0000"/>
                </a:solidFill>
              </a:rPr>
              <a:t>50k fixed </a:t>
            </a:r>
            <a:r>
              <a:rPr lang="en-US" sz="2000" i="1" dirty="0">
                <a:solidFill>
                  <a:srgbClr val="FF0000"/>
                </a:solidFill>
              </a:rPr>
              <a:t>vs. </a:t>
            </a:r>
            <a:r>
              <a:rPr lang="en-US" sz="2000" dirty="0" smtClean="0">
                <a:solidFill>
                  <a:srgbClr val="FF0000"/>
                </a:solidFill>
              </a:rPr>
              <a:t>50k</a:t>
            </a:r>
            <a:r>
              <a:rPr lang="en-US" sz="2000" dirty="0" smtClean="0"/>
              <a:t> random traces</a:t>
            </a:r>
          </a:p>
          <a:p>
            <a:r>
              <a:rPr lang="en-US" sz="2000" dirty="0" smtClean="0"/>
              <a:t>Still, for the </a:t>
            </a:r>
            <a:r>
              <a:rPr lang="en-US" sz="2000" b="1" i="1" dirty="0" smtClean="0"/>
              <a:t>given</a:t>
            </a:r>
            <a:r>
              <a:rPr lang="en-US" sz="2000" dirty="0" smtClean="0"/>
              <a:t> device and noise level,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-order leakages can already be detected with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dirty="0" smtClean="0">
                <a:solidFill>
                  <a:srgbClr val="FF0000"/>
                </a:solidFill>
              </a:rPr>
              <a:t>-order Welch t-test </a:t>
            </a: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FF0000"/>
                </a:solidFill>
              </a:rPr>
              <a:t>25k fixed vs. 25k</a:t>
            </a:r>
            <a:r>
              <a:rPr lang="en-US" sz="2000" dirty="0" smtClean="0"/>
              <a:t> random traces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899166" cy="292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51773"/>
            <a:ext cx="3860807" cy="28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Evaluation: Fully-hardened </a:t>
            </a:r>
            <a:r>
              <a:rPr lang="en-US" dirty="0" err="1" smtClean="0"/>
              <a:t>Sbox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Passes </a:t>
            </a:r>
            <a:r>
              <a:rPr lang="en-US" sz="2000" b="1" dirty="0">
                <a:solidFill>
                  <a:srgbClr val="00B050"/>
                </a:solidFill>
              </a:rPr>
              <a:t>1</a:t>
            </a:r>
            <a:r>
              <a:rPr lang="en-US" sz="2000" b="1" baseline="30000" dirty="0">
                <a:solidFill>
                  <a:srgbClr val="00B050"/>
                </a:solidFill>
              </a:rPr>
              <a:t>st</a:t>
            </a:r>
            <a:r>
              <a:rPr lang="en-US" sz="2000" b="1" dirty="0">
                <a:solidFill>
                  <a:srgbClr val="00B050"/>
                </a:solidFill>
              </a:rPr>
              <a:t>-order Welch t-test</a:t>
            </a:r>
            <a:r>
              <a:rPr lang="en-US" sz="2000" b="1" dirty="0"/>
              <a:t> </a:t>
            </a:r>
            <a:r>
              <a:rPr lang="en-US" sz="2000" dirty="0"/>
              <a:t>with </a:t>
            </a:r>
            <a:r>
              <a:rPr lang="en-US" sz="2000" dirty="0" smtClean="0">
                <a:solidFill>
                  <a:srgbClr val="00B050"/>
                </a:solidFill>
              </a:rPr>
              <a:t>100k </a:t>
            </a:r>
            <a:r>
              <a:rPr lang="en-US" sz="2000" dirty="0">
                <a:solidFill>
                  <a:srgbClr val="00B050"/>
                </a:solidFill>
              </a:rPr>
              <a:t>fixed </a:t>
            </a:r>
            <a:r>
              <a:rPr lang="en-US" sz="2000" i="1" dirty="0">
                <a:solidFill>
                  <a:srgbClr val="00B050"/>
                </a:solidFill>
              </a:rPr>
              <a:t>vs. </a:t>
            </a:r>
            <a:r>
              <a:rPr lang="en-US" sz="2000" dirty="0" smtClean="0">
                <a:solidFill>
                  <a:srgbClr val="00B050"/>
                </a:solidFill>
              </a:rPr>
              <a:t>100k</a:t>
            </a:r>
            <a:r>
              <a:rPr lang="en-US" sz="2000" dirty="0" smtClean="0"/>
              <a:t> </a:t>
            </a:r>
            <a:r>
              <a:rPr lang="en-US" sz="2000" dirty="0"/>
              <a:t>random traces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Goal achieved!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-order masking </a:t>
            </a:r>
            <a:r>
              <a:rPr lang="en-US" sz="2000" dirty="0" smtClean="0"/>
              <a:t>maintains 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-order </a:t>
            </a:r>
            <a:r>
              <a:rPr lang="en-US" sz="2000" dirty="0" err="1" smtClean="0"/>
              <a:t>univariate</a:t>
            </a:r>
            <a:r>
              <a:rPr lang="en-US" sz="2000" dirty="0" smtClean="0"/>
              <a:t>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Implementation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Autofit/>
          </a:bodyPr>
          <a:lstStyle/>
          <a:p>
            <a:r>
              <a:rPr lang="en-US" sz="1700" dirty="0" smtClean="0"/>
              <a:t>Cycle count for 8-bit based iterations of RECTANGLE </a:t>
            </a:r>
            <a:r>
              <a:rPr lang="en-US" sz="1700" dirty="0" err="1" smtClean="0"/>
              <a:t>Sbox</a:t>
            </a:r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sz="1700" dirty="0" smtClean="0"/>
              <a:t>The latency cost of a fully-hardened </a:t>
            </a:r>
            <a:r>
              <a:rPr lang="en-US" sz="1700" dirty="0" err="1" smtClean="0"/>
              <a:t>Sbox</a:t>
            </a:r>
            <a:r>
              <a:rPr lang="en-US" sz="1700" dirty="0" smtClean="0"/>
              <a:t> is </a:t>
            </a:r>
            <a:r>
              <a:rPr lang="en-US" sz="1700" b="1" dirty="0" smtClean="0"/>
              <a:t>more</a:t>
            </a:r>
            <a:r>
              <a:rPr lang="en-US" sz="1700" dirty="0" smtClean="0"/>
              <a:t> than that of  a standard 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-order implementation, which achieves the same practical security</a:t>
            </a:r>
          </a:p>
          <a:p>
            <a:r>
              <a:rPr lang="en-US" sz="1700" dirty="0" smtClean="0"/>
              <a:t>Still, keeping the order small reduces RNG requirements which can often be the bottleneck. </a:t>
            </a:r>
            <a:r>
              <a:rPr lang="en-US" sz="1700" dirty="0"/>
              <a:t> </a:t>
            </a:r>
            <a:r>
              <a:rPr lang="en-US" sz="1700" dirty="0" smtClean="0"/>
              <a:t>A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-order fully-hardened RECTANGLE with an AES-based pseudo RNG requires 6k cc for generation, while standard 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-order requires 18k cc</a:t>
            </a:r>
            <a:endParaRPr lang="en-US" sz="1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55652"/>
              </p:ext>
            </p:extLst>
          </p:nvPr>
        </p:nvGraphicFramePr>
        <p:xfrm>
          <a:off x="762000" y="2057400"/>
          <a:ext cx="7696200" cy="317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9"/>
                <a:gridCol w="1157681"/>
                <a:gridCol w="1484851"/>
                <a:gridCol w="953549"/>
                <a:gridCol w="1295400"/>
                <a:gridCol w="1219200"/>
              </a:tblGrid>
              <a:tr h="6342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Version of ISW Masking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Latency</a:t>
                      </a:r>
                      <a:r>
                        <a:rPr lang="en-US" sz="1600" baseline="0" dirty="0" smtClean="0"/>
                        <a:t> (cc)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Throughput (bits/1000cc)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Random Bytes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Theoretical Security 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Practical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Securit</a:t>
                      </a:r>
                      <a:r>
                        <a:rPr lang="en-US" sz="1600" baseline="0" dirty="0" smtClean="0"/>
                        <a:t>y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</a:tr>
              <a:tr h="634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-order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</a:tr>
              <a:tr h="634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Hardened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-order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993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</a:tr>
              <a:tr h="634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Fully-hardened</a:t>
                      </a:r>
                      <a:r>
                        <a:rPr lang="en-US" sz="1600" baseline="0" dirty="0" smtClean="0"/>
                        <a:t> 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-order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1319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</a:tr>
              <a:tr h="634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Standard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-order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775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0601" marR="90601" marT="45301" marB="453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Conclusions &amp; Future Directions</a:t>
            </a:r>
            <a:br>
              <a:rPr lang="en-US" dirty="0" smtClean="0"/>
            </a:br>
            <a:r>
              <a:rPr lang="en-US" sz="2000" i="1" dirty="0" smtClean="0"/>
              <a:t>Effective and Efficient Masking</a:t>
            </a:r>
            <a:endParaRPr lang="en-US" sz="2000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74561588"/>
              </p:ext>
            </p:extLst>
          </p:nvPr>
        </p:nvGraphicFramePr>
        <p:xfrm>
          <a:off x="5410200" y="914400"/>
          <a:ext cx="28956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1219200"/>
            <a:ext cx="47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5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Maintaining the security order of a scheme is tedious yet possible</a:t>
            </a:r>
          </a:p>
          <a:p>
            <a:r>
              <a:rPr lang="en-US" sz="2400" dirty="0" smtClean="0"/>
              <a:t>We can develop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schemes that are secure against 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attacks</a:t>
            </a:r>
          </a:p>
          <a:p>
            <a:r>
              <a:rPr lang="en-US" sz="2400" dirty="0" smtClean="0"/>
              <a:t>Requires device-dependent effort and an evaluation that depends on the current noise level</a:t>
            </a:r>
          </a:p>
          <a:p>
            <a:endParaRPr lang="en-US" sz="2400" dirty="0" smtClean="0"/>
          </a:p>
          <a:p>
            <a:r>
              <a:rPr lang="en-US" sz="2400" dirty="0" smtClean="0"/>
              <a:t>The acquired knowledge can be integrated into the ASCOLD tool to assist the countermeasure developer during the coding phase of his work</a:t>
            </a:r>
          </a:p>
          <a:p>
            <a:r>
              <a:rPr lang="en-US" sz="2400" dirty="0" smtClean="0"/>
              <a:t>The ILA enforcement cost is not small, yet its importance is exacerbated in the context of RNG</a:t>
            </a:r>
          </a:p>
        </p:txBody>
      </p:sp>
    </p:spTree>
    <p:extLst>
      <p:ext uri="{BB962C8B-B14F-4D97-AF65-F5344CB8AC3E}">
        <p14:creationId xmlns:p14="http://schemas.microsoft.com/office/powerpoint/2010/main" val="35850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Criticism &amp;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Hardening an implementation is just an ad-hoc patch</a:t>
            </a:r>
          </a:p>
          <a:p>
            <a:r>
              <a:rPr lang="en-US" sz="2400" dirty="0" smtClean="0"/>
              <a:t>The underlying problem is </a:t>
            </a:r>
            <a:r>
              <a:rPr lang="en-US" sz="2400" dirty="0" smtClean="0"/>
              <a:t>the </a:t>
            </a:r>
            <a:r>
              <a:rPr lang="en-US" sz="2400" dirty="0" smtClean="0"/>
              <a:t>circuit that doesn’t enforce ILA </a:t>
            </a:r>
          </a:p>
          <a:p>
            <a:r>
              <a:rPr lang="en-US" sz="2400" dirty="0" smtClean="0"/>
              <a:t>Assembly offers a blurry image of the circuit behavior</a:t>
            </a:r>
          </a:p>
          <a:p>
            <a:pPr lvl="1"/>
            <a:r>
              <a:rPr lang="en-US" sz="2000" dirty="0" smtClean="0"/>
              <a:t>The architecture is usually unknown</a:t>
            </a:r>
          </a:p>
          <a:p>
            <a:pPr lvl="1"/>
            <a:r>
              <a:rPr lang="en-US" sz="2000" dirty="0" smtClean="0"/>
              <a:t>We cannot identify all ILA-breaching effects</a:t>
            </a:r>
          </a:p>
          <a:p>
            <a:pPr lvl="1"/>
            <a:r>
              <a:rPr lang="en-US" sz="2000" dirty="0" smtClean="0"/>
              <a:t>We are not sure if our solutions are optimal</a:t>
            </a:r>
          </a:p>
          <a:p>
            <a:pPr lvl="1"/>
            <a:r>
              <a:rPr lang="en-US" sz="2000" dirty="0" smtClean="0"/>
              <a:t>Experiment-driven fixes are device-dependent and noise-dependent, thus with limited </a:t>
            </a:r>
            <a:r>
              <a:rPr lang="en-US" sz="2000" dirty="0" smtClean="0"/>
              <a:t>scope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Reducing the cost of hardening is useful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yet </a:t>
            </a:r>
            <a:r>
              <a:rPr lang="en-US" sz="2400" dirty="0" smtClean="0"/>
              <a:t>it is not the full solution</a:t>
            </a:r>
          </a:p>
          <a:p>
            <a:r>
              <a:rPr lang="en-US" sz="2400" dirty="0" smtClean="0"/>
              <a:t>Strive towards custom hardware that enforces ILA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Software Masking: Theory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79" y="4267198"/>
            <a:ext cx="2704042" cy="178209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3597359"/>
              </p:ext>
            </p:extLst>
          </p:nvPr>
        </p:nvGraphicFramePr>
        <p:xfrm>
          <a:off x="1199621" y="1676400"/>
          <a:ext cx="70104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/>
          <p:cNvSpPr/>
          <p:nvPr/>
        </p:nvSpPr>
        <p:spPr>
          <a:xfrm rot="20451270">
            <a:off x="5065015" y="1196503"/>
            <a:ext cx="13716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 Values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50" y="3886200"/>
            <a:ext cx="3111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Software Masking: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 smtClean="0"/>
                  <a:t>Masking countermeasures use secret sharing techniques to </a:t>
                </a:r>
                <a:r>
                  <a:rPr lang="en-US" sz="2400" b="1" dirty="0" smtClean="0"/>
                  <a:t>split v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𝐚𝐥</m:t>
                    </m:r>
                    <m:r>
                      <a:rPr lang="en-US" sz="2400" b="1" i="1" dirty="0" smtClean="0">
                        <a:latin typeface="Cambria Math"/>
                      </a:rPr>
                      <m:t>𝒖𝒆𝒔</m:t>
                    </m:r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into several shares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⟼(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 marL="457200" lvl="1" indent="0">
                  <a:buNone/>
                </a:pPr>
                <a:endParaRPr lang="en-US" sz="2400" b="1" dirty="0" smtClean="0"/>
              </a:p>
              <a:p>
                <a:r>
                  <a:rPr lang="en-US" sz="2400" b="1" dirty="0" smtClean="0"/>
                  <a:t>Recovering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 smtClean="0"/>
                  <a:t> requires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since </a:t>
                </a:r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ea typeface="Cambria Math"/>
                      </a:rPr>
                      <m:t>⨁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sz="2400" b="1" i="1" dirty="0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r>
                  <a:rPr lang="en-US" sz="2400" dirty="0" smtClean="0"/>
                  <a:t>A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latin typeface="Cambria Math"/>
                      </a:rPr>
                      <m:t>𝒅</m:t>
                    </m:r>
                  </m:oMath>
                </a14:m>
                <a:r>
                  <a:rPr lang="en-US" sz="2400" dirty="0" smtClean="0"/>
                  <a:t>-order scheme can be compromised using an attack of order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𝒅</m:t>
                    </m:r>
                    <m:r>
                      <a:rPr lang="en-US" sz="2400" b="1" i="1" dirty="0" smtClean="0">
                        <a:latin typeface="Cambria Math"/>
                      </a:rPr>
                      <m:t>+</m:t>
                    </m:r>
                    <m:r>
                      <a:rPr lang="en-US" sz="24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/>
                  <a:t>, yet the required traces increase </a:t>
                </a:r>
                <a:r>
                  <a:rPr lang="en-US" sz="2400" b="1" dirty="0" smtClean="0"/>
                  <a:t>exponentially</a:t>
                </a:r>
                <a:r>
                  <a:rPr lang="en-US" sz="2400" dirty="0" smtClean="0"/>
                  <a:t> w.r.t.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#</m:t>
                    </m:r>
                    <m:r>
                      <a:rPr lang="en-US" sz="2400" b="0" i="1" smtClean="0">
                        <a:latin typeface="Cambria Math"/>
                      </a:rPr>
                      <m:t>𝑡𝑟𝑎𝑐𝑒𝑠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+4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𝑙𝑜𝑔</m:t>
                        </m:r>
                        <m:r>
                          <a:rPr lang="el-GR" sz="2400" b="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l-GR" sz="2400" b="0" i="1" dirty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𝑙𝑜𝑔</m:t>
                        </m:r>
                        <m:r>
                          <a:rPr lang="el-GR" sz="2400" b="0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1700" dirty="0" smtClean="0">
                    <a:latin typeface="Cambria Math"/>
                  </a:rPr>
                  <a:t>	</a:t>
                </a:r>
                <a:r>
                  <a:rPr lang="en-US" sz="1700" dirty="0" smtClean="0">
                    <a:latin typeface="Adobe Hebrew" pitchFamily="18" charset="-79"/>
                    <a:cs typeface="Adobe Hebrew" pitchFamily="18" charset="-79"/>
                  </a:rPr>
                  <a:t>[</a:t>
                </a:r>
                <a:r>
                  <a:rPr lang="en-US" sz="1700" dirty="0">
                    <a:latin typeface="Adobe Hebrew" pitchFamily="18" charset="-79"/>
                    <a:cs typeface="Adobe Hebrew" pitchFamily="18" charset="-79"/>
                  </a:rPr>
                  <a:t>Chari et al</a:t>
                </a:r>
                <a:r>
                  <a:rPr lang="en-US" sz="1700" dirty="0" smtClean="0">
                    <a:latin typeface="Adobe Hebrew" pitchFamily="18" charset="-79"/>
                    <a:cs typeface="Adobe Hebrew" pitchFamily="18" charset="-79"/>
                  </a:rPr>
                  <a:t>., Towards </a:t>
                </a:r>
                <a:r>
                  <a:rPr lang="en-US" sz="1700" dirty="0">
                    <a:latin typeface="Adobe Hebrew" pitchFamily="18" charset="-79"/>
                    <a:cs typeface="Adobe Hebrew" pitchFamily="18" charset="-79"/>
                  </a:rPr>
                  <a:t>Sound Approaches to Counteract Power-Analysis </a:t>
                </a:r>
                <a:r>
                  <a:rPr lang="en-US" sz="1700" dirty="0" smtClean="0">
                    <a:latin typeface="Adobe Hebrew" pitchFamily="18" charset="-79"/>
                    <a:cs typeface="Adobe Hebrew" pitchFamily="18" charset="-79"/>
                  </a:rPr>
                  <a:t>Attacks]</a:t>
                </a:r>
                <a:endParaRPr lang="en-US" sz="1700" i="1" dirty="0">
                  <a:latin typeface="Adobe Hebrew" pitchFamily="18" charset="-79"/>
                  <a:cs typeface="Adobe Hebrew" pitchFamily="18" charset="-79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Software </a:t>
            </a:r>
            <a:r>
              <a:rPr lang="en-US" dirty="0" smtClean="0"/>
              <a:t>Masking: </a:t>
            </a:r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Masking is a provably secure countermeasure, </a:t>
                </a:r>
                <a:r>
                  <a:rPr lang="en-US" sz="2000" i="1" dirty="0" smtClean="0"/>
                  <a:t>why do we need to check?</a:t>
                </a:r>
                <a:endParaRPr lang="en-US" sz="2000" i="1" dirty="0"/>
              </a:p>
              <a:p>
                <a:r>
                  <a:rPr lang="en-US" sz="2000" dirty="0" smtClean="0"/>
                  <a:t>Masking works perfectly under the 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independent, value-based leakage assumption (ILA)</a:t>
                </a:r>
                <a:endParaRPr lang="en-US" sz="2000" dirty="0" smtClean="0">
                  <a:solidFill>
                    <a:srgbClr val="00B050"/>
                  </a:solidFill>
                </a:endParaRPr>
              </a:p>
              <a:p>
                <a:r>
                  <a:rPr lang="en-US" sz="2000" dirty="0" smtClean="0"/>
                  <a:t>The presence of </a:t>
                </a:r>
                <a:r>
                  <a:rPr lang="en-US" sz="2000" b="1" dirty="0" smtClean="0">
                    <a:solidFill>
                      <a:schemeClr val="accent2"/>
                    </a:solidFill>
                  </a:rPr>
                  <a:t>ILA-breaching effects</a:t>
                </a:r>
                <a:r>
                  <a:rPr lang="en-US" sz="2000" dirty="0" smtClean="0"/>
                  <a:t> such as distance-based leakages</a:t>
                </a:r>
                <a:r>
                  <a:rPr lang="el-GR" sz="2000" b="1" dirty="0" smtClean="0"/>
                  <a:t> </a:t>
                </a:r>
                <a:r>
                  <a:rPr lang="en-US" sz="2000" dirty="0" smtClean="0"/>
                  <a:t>can reduce the security order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u="sng" dirty="0" smtClean="0"/>
                  <a:t>Order Reduction Theorem:</a:t>
                </a:r>
              </a:p>
              <a:p>
                <a:pPr marL="0" indent="0">
                  <a:buNone/>
                </a:pPr>
                <a:r>
                  <a:rPr lang="en-US" sz="2000" i="1" dirty="0" smtClean="0"/>
                  <a:t>“A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𝑑𝑡h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1" dirty="0" smtClean="0"/>
                  <a:t>order masking scheme will reduce to order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𝑓𝑙𝑜𝑜𝑟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i="1" dirty="0" smtClean="0"/>
                  <a:t> , in the presence of distance-based leakages”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Confirmed experimentally in AVR </a:t>
                </a:r>
                <a:r>
                  <a:rPr lang="en-US" sz="2000" dirty="0" err="1" smtClean="0"/>
                  <a:t>ATMega</a:t>
                </a:r>
                <a:r>
                  <a:rPr lang="en-US" sz="2000" dirty="0" smtClean="0"/>
                  <a:t>/</a:t>
                </a:r>
                <a:r>
                  <a:rPr lang="en-US" sz="2000" dirty="0" err="1" smtClean="0"/>
                  <a:t>XMega</a:t>
                </a:r>
                <a:r>
                  <a:rPr lang="en-US" sz="2000" dirty="0" smtClean="0"/>
                  <a:t>, 8051, ARM Cortex M4 architectures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=1, 2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1500" dirty="0" smtClean="0">
                    <a:latin typeface="Adobe Hebrew" pitchFamily="18" charset="-79"/>
                    <a:cs typeface="Adobe Hebrew" pitchFamily="18" charset="-79"/>
                  </a:rPr>
                  <a:t>[</a:t>
                </a:r>
                <a:r>
                  <a:rPr lang="en-US" sz="1500" dirty="0" err="1" smtClean="0">
                    <a:latin typeface="Adobe Hebrew" pitchFamily="18" charset="-79"/>
                    <a:cs typeface="Adobe Hebrew" pitchFamily="18" charset="-79"/>
                  </a:rPr>
                  <a:t>Balasch</a:t>
                </a:r>
                <a:r>
                  <a:rPr lang="en-US" sz="1500" dirty="0" smtClean="0">
                    <a:latin typeface="Adobe Hebrew" pitchFamily="18" charset="-79"/>
                    <a:cs typeface="Adobe Hebrew" pitchFamily="18" charset="-79"/>
                  </a:rPr>
                  <a:t> et al., On </a:t>
                </a:r>
                <a:r>
                  <a:rPr lang="en-US" sz="1500" dirty="0">
                    <a:latin typeface="Adobe Hebrew" pitchFamily="18" charset="-79"/>
                    <a:cs typeface="Adobe Hebrew" pitchFamily="18" charset="-79"/>
                  </a:rPr>
                  <a:t>the cost of lazy engineering for masked software </a:t>
                </a:r>
                <a:r>
                  <a:rPr lang="en-US" sz="1500" dirty="0" smtClean="0">
                    <a:latin typeface="Adobe Hebrew" pitchFamily="18" charset="-79"/>
                    <a:cs typeface="Adobe Hebrew" pitchFamily="18" charset="-79"/>
                  </a:rPr>
                  <a:t>implementations</a:t>
                </a:r>
                <a:r>
                  <a:rPr lang="en-US" sz="1500" dirty="0">
                    <a:latin typeface="Adobe Hebrew" pitchFamily="18" charset="-79"/>
                    <a:cs typeface="Adobe Hebrew" pitchFamily="18" charset="-79"/>
                  </a:rPr>
                  <a:t>]</a:t>
                </a:r>
                <a:endParaRPr lang="en-US" sz="1500" dirty="0" smtClean="0">
                  <a:latin typeface="Adobe Hebrew" pitchFamily="18" charset="-79"/>
                  <a:cs typeface="Adobe Hebrew" pitchFamily="18" charset="-79"/>
                </a:endParaRPr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5811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6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Software Masking: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Software Masking: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Can we implement a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-order Boolean </a:t>
            </a:r>
            <a:r>
              <a:rPr lang="en-US" sz="2500" dirty="0" smtClean="0"/>
              <a:t>masking </a:t>
            </a:r>
            <a:r>
              <a:rPr lang="en-US" sz="2500" dirty="0" smtClean="0"/>
              <a:t>scheme that can resist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-order </a:t>
            </a:r>
            <a:r>
              <a:rPr lang="en-US" sz="2500" dirty="0" err="1" smtClean="0"/>
              <a:t>univariate</a:t>
            </a:r>
            <a:r>
              <a:rPr lang="en-US" sz="2500" dirty="0" smtClean="0"/>
              <a:t> </a:t>
            </a:r>
            <a:r>
              <a:rPr lang="en-US" sz="2500" dirty="0" smtClean="0"/>
              <a:t>attacks?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What is the price?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943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343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ILA-Breaching Effects</a:t>
            </a:r>
            <a:br>
              <a:rPr lang="en-US" sz="4000" dirty="0" smtClean="0"/>
            </a:br>
            <a:r>
              <a:rPr lang="en-US" sz="2500" i="1" dirty="0" smtClean="0"/>
              <a:t>Security hazards on ATMega163: Origin and Solutions</a:t>
            </a:r>
            <a:endParaRPr lang="en-US" sz="2500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71243507"/>
              </p:ext>
            </p:extLst>
          </p:nvPr>
        </p:nvGraphicFramePr>
        <p:xfrm>
          <a:off x="5410200" y="914400"/>
          <a:ext cx="28956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9000" y="1839687"/>
            <a:ext cx="47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2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Overwrite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; share x0 in r17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; share x1 in r23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mov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r17 , r23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42689" y="2297349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x0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142689" y="3821349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x1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6399989" y="2983149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05982" y="4977321"/>
                <a:ext cx="3292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#</m:t>
                      </m:r>
                      <m:r>
                        <a:rPr lang="en-US" b="0" i="1" smtClean="0">
                          <a:latin typeface="Cambria Math"/>
                        </a:rPr>
                        <m:t>𝑏𝑖𝑡𝑓𝑙𝑖𝑝𝑠</m:t>
                      </m:r>
                      <m:r>
                        <a:rPr lang="en-US" b="0" i="1" smtClean="0">
                          <a:latin typeface="Cambria Math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⊕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~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82" y="4977321"/>
                <a:ext cx="329281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42689" y="192801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42689" y="345704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1015</Words>
  <Application>Microsoft Office PowerPoint</Application>
  <PresentationFormat>On-screen Show (4:3)</PresentationFormat>
  <Paragraphs>265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 Mind the Gap:  Towards Secure 1st-order Masking in Software    </vt:lpstr>
      <vt:lpstr>Software Masking Theory and Practice</vt:lpstr>
      <vt:lpstr>Software Masking: Theory</vt:lpstr>
      <vt:lpstr>Software Masking: Theory</vt:lpstr>
      <vt:lpstr>Software Masking: Practice</vt:lpstr>
      <vt:lpstr>Software Masking: Practice</vt:lpstr>
      <vt:lpstr>Software Masking: Goal</vt:lpstr>
      <vt:lpstr>ILA-Breaching Effects Security hazards on ATMega163: Origin and Solutions</vt:lpstr>
      <vt:lpstr>Overwrite Effect</vt:lpstr>
      <vt:lpstr>Overwrite Effect</vt:lpstr>
      <vt:lpstr>Memory Remnant Effect</vt:lpstr>
      <vt:lpstr>Memory Remnant Effect</vt:lpstr>
      <vt:lpstr>Neighbour Leakage Effect</vt:lpstr>
      <vt:lpstr>Neighbour Leakage Effect</vt:lpstr>
      <vt:lpstr>ASCOLD Detection Tool Assembly-oriented code checking </vt:lpstr>
      <vt:lpstr>ASCOLD  Tool</vt:lpstr>
      <vt:lpstr>ASCOLD Tool</vt:lpstr>
      <vt:lpstr>Hardened Sbox &amp; Evaluation Secure 1st-order masked implementations</vt:lpstr>
      <vt:lpstr>Sbox Implementation</vt:lpstr>
      <vt:lpstr>Evaluation: Non-hardened Sbox</vt:lpstr>
      <vt:lpstr>Evaluation: Hardened Sbox</vt:lpstr>
      <vt:lpstr>Evaluation: Fully-hardened Sbox</vt:lpstr>
      <vt:lpstr>Implementation Overhead</vt:lpstr>
      <vt:lpstr>Conclusions &amp; Future Directions Effective and Efficient Masking</vt:lpstr>
      <vt:lpstr>Conclusions</vt:lpstr>
      <vt:lpstr>Criticism &amp; Future directions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airwizard</dc:creator>
  <cp:lastModifiedBy>airwizard</cp:lastModifiedBy>
  <cp:revision>273</cp:revision>
  <dcterms:created xsi:type="dcterms:W3CDTF">2017-04-12T06:31:51Z</dcterms:created>
  <dcterms:modified xsi:type="dcterms:W3CDTF">2017-04-14T06:32:38Z</dcterms:modified>
</cp:coreProperties>
</file>